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  <p:sldMasterId id="2147483804" r:id="rId2"/>
  </p:sldMasterIdLst>
  <p:notesMasterIdLst>
    <p:notesMasterId r:id="rId44"/>
  </p:notesMasterIdLst>
  <p:sldIdLst>
    <p:sldId id="347" r:id="rId3"/>
    <p:sldId id="256" r:id="rId4"/>
    <p:sldId id="323" r:id="rId5"/>
    <p:sldId id="304" r:id="rId6"/>
    <p:sldId id="327" r:id="rId7"/>
    <p:sldId id="348" r:id="rId8"/>
    <p:sldId id="325" r:id="rId9"/>
    <p:sldId id="326" r:id="rId10"/>
    <p:sldId id="305" r:id="rId11"/>
    <p:sldId id="328" r:id="rId12"/>
    <p:sldId id="270" r:id="rId13"/>
    <p:sldId id="331" r:id="rId14"/>
    <p:sldId id="313" r:id="rId15"/>
    <p:sldId id="329" r:id="rId16"/>
    <p:sldId id="332" r:id="rId17"/>
    <p:sldId id="330" r:id="rId18"/>
    <p:sldId id="307" r:id="rId19"/>
    <p:sldId id="333" r:id="rId20"/>
    <p:sldId id="271" r:id="rId21"/>
    <p:sldId id="334" r:id="rId22"/>
    <p:sldId id="335" r:id="rId23"/>
    <p:sldId id="336" r:id="rId24"/>
    <p:sldId id="314" r:id="rId25"/>
    <p:sldId id="337" r:id="rId26"/>
    <p:sldId id="338" r:id="rId27"/>
    <p:sldId id="298" r:id="rId28"/>
    <p:sldId id="339" r:id="rId29"/>
    <p:sldId id="262" r:id="rId30"/>
    <p:sldId id="340" r:id="rId31"/>
    <p:sldId id="286" r:id="rId32"/>
    <p:sldId id="341" r:id="rId33"/>
    <p:sldId id="311" r:id="rId34"/>
    <p:sldId id="342" r:id="rId35"/>
    <p:sldId id="267" r:id="rId36"/>
    <p:sldId id="343" r:id="rId37"/>
    <p:sldId id="320" r:id="rId38"/>
    <p:sldId id="345" r:id="rId39"/>
    <p:sldId id="318" r:id="rId40"/>
    <p:sldId id="344" r:id="rId41"/>
    <p:sldId id="322" r:id="rId42"/>
    <p:sldId id="346" r:id="rId4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D702E1-14E6-47FB-9ACA-612FF8AC4B2D}" type="datetimeFigureOut">
              <a:rPr lang="fa-IR" smtClean="0"/>
              <a:t>13/09/1438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821ED9-4BDD-4F95-9A4A-E96C4A2AA07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292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ECEDD1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ECEDD1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ECEDD1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ECEDD1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ECED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05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13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ECEDD1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ECEDD1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ECEDD1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ECEDD1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ECED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267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49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97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63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6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985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5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3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DAC9B2-D255-460D-9923-251813A740B6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‹#›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25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New Folder\nasser\Education\Pictures\in the name of god\12635317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980728"/>
            <a:ext cx="741682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860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در چه </a:t>
            </a:r>
            <a:r>
              <a:rPr lang="fa-IR" sz="3600" dirty="0" err="1" smtClean="0"/>
              <a:t>مواردی</a:t>
            </a:r>
            <a:r>
              <a:rPr lang="fa-IR" sz="3600" dirty="0" smtClean="0"/>
              <a:t> لازم است از انجام </a:t>
            </a:r>
            <a:r>
              <a:rPr lang="fa-IR" sz="3600" dirty="0" err="1" smtClean="0"/>
              <a:t>پونکسیون</a:t>
            </a:r>
            <a:r>
              <a:rPr lang="fa-IR" sz="3600" dirty="0" smtClean="0"/>
              <a:t> </a:t>
            </a:r>
            <a:r>
              <a:rPr lang="fa-IR" sz="3600" dirty="0" err="1"/>
              <a:t>ل</a:t>
            </a:r>
            <a:r>
              <a:rPr lang="fa-IR" sz="3600" dirty="0" err="1" smtClean="0"/>
              <a:t>ومبار</a:t>
            </a:r>
            <a:r>
              <a:rPr lang="fa-IR" sz="3600" dirty="0" smtClean="0"/>
              <a:t> پرهیز شود؟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667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Contraindications for an immediate LP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Evidence </a:t>
            </a:r>
            <a:r>
              <a:rPr lang="en-US" dirty="0"/>
              <a:t>of increased </a:t>
            </a:r>
            <a:r>
              <a:rPr lang="en-US" dirty="0" smtClean="0"/>
              <a:t>ICP(except </a:t>
            </a:r>
            <a:r>
              <a:rPr lang="en-US" dirty="0"/>
              <a:t>bulging fontanel</a:t>
            </a:r>
            <a:r>
              <a:rPr lang="en-US" dirty="0" smtClean="0"/>
              <a:t>) </a:t>
            </a:r>
          </a:p>
          <a:p>
            <a:pPr lvl="1" algn="l" rtl="0"/>
            <a:r>
              <a:rPr lang="en-US" dirty="0" smtClean="0"/>
              <a:t>3rd </a:t>
            </a:r>
            <a:r>
              <a:rPr lang="en-US" dirty="0"/>
              <a:t>or 6th cranial nerve palsy </a:t>
            </a:r>
            <a:endParaRPr lang="en-US" dirty="0" smtClean="0"/>
          </a:p>
          <a:p>
            <a:pPr lvl="1" algn="l" rtl="0"/>
            <a:r>
              <a:rPr lang="en-US" dirty="0" smtClean="0"/>
              <a:t>Depressed </a:t>
            </a:r>
            <a:r>
              <a:rPr lang="en-US" dirty="0"/>
              <a:t>level of </a:t>
            </a:r>
            <a:r>
              <a:rPr lang="en-US" dirty="0" smtClean="0"/>
              <a:t>consciousness </a:t>
            </a:r>
          </a:p>
          <a:p>
            <a:pPr lvl="1" algn="l" rtl="0"/>
            <a:r>
              <a:rPr lang="en-US" dirty="0" smtClean="0"/>
              <a:t>Severe headache</a:t>
            </a:r>
            <a:r>
              <a:rPr lang="en-US" dirty="0"/>
              <a:t>, </a:t>
            </a:r>
            <a:r>
              <a:rPr lang="en-US" dirty="0" smtClean="0"/>
              <a:t>Vomiting </a:t>
            </a:r>
          </a:p>
          <a:p>
            <a:pPr lvl="1" algn="l" rtl="0"/>
            <a:r>
              <a:rPr lang="en-US" dirty="0" smtClean="0"/>
              <a:t>Papilledema </a:t>
            </a:r>
          </a:p>
          <a:p>
            <a:pPr lvl="1" algn="l" rtl="0"/>
            <a:r>
              <a:rPr lang="en-US" dirty="0" smtClean="0"/>
              <a:t>Hypertension </a:t>
            </a:r>
            <a:r>
              <a:rPr lang="en-US" dirty="0"/>
              <a:t>with bradycardia or tachycardia </a:t>
            </a:r>
            <a:endParaRPr lang="en-US" dirty="0" smtClean="0"/>
          </a:p>
          <a:p>
            <a:pPr lvl="1" algn="l" rtl="0"/>
            <a:r>
              <a:rPr lang="en-US" dirty="0"/>
              <a:t>Pupillary changes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 err="1"/>
              <a:t>anisocoria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/>
              <a:t>Abnormal breathing patterns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 err="1"/>
              <a:t>Cheyne</a:t>
            </a:r>
            <a:r>
              <a:rPr lang="en-US" dirty="0"/>
              <a:t> Stokes respirations)  </a:t>
            </a:r>
            <a:endParaRPr lang="en-US" dirty="0" smtClean="0"/>
          </a:p>
          <a:p>
            <a:pPr lvl="1" algn="l" rtl="0"/>
            <a:r>
              <a:rPr lang="en-US" dirty="0" smtClean="0"/>
              <a:t>Status seizures</a:t>
            </a:r>
          </a:p>
          <a:p>
            <a:pPr algn="l" rtl="0"/>
            <a:r>
              <a:rPr lang="en-US" dirty="0" smtClean="0"/>
              <a:t>Severe </a:t>
            </a:r>
            <a:r>
              <a:rPr lang="en-US" dirty="0"/>
              <a:t>cardiopulmonary compromise </a:t>
            </a:r>
            <a:endParaRPr lang="en-US" dirty="0" smtClean="0"/>
          </a:p>
          <a:p>
            <a:pPr algn="l" rtl="0"/>
            <a:r>
              <a:rPr lang="en-US" dirty="0" smtClean="0"/>
              <a:t>Skin infection at the </a:t>
            </a:r>
            <a:r>
              <a:rPr lang="en-US" dirty="0"/>
              <a:t>site of the </a:t>
            </a:r>
            <a:r>
              <a:rPr lang="en-US" dirty="0" smtClean="0"/>
              <a:t>LP </a:t>
            </a:r>
          </a:p>
          <a:p>
            <a:pPr algn="l" rtl="0"/>
            <a:r>
              <a:rPr lang="en-US" dirty="0" smtClean="0"/>
              <a:t>Thrombocytopenia &lt;20,000 or coagulopathy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3818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در چه صورت در بیمار مشکوک به مننژیت باکتریال سی تی اسکن مغز درخواست می شود ولی با سی تی نرمال هم نبایستی </a:t>
            </a:r>
            <a:r>
              <a:rPr lang="fa-IR" sz="3600" dirty="0" err="1" smtClean="0"/>
              <a:t>پونکسیون</a:t>
            </a:r>
            <a:r>
              <a:rPr lang="fa-IR" sz="3600" dirty="0" smtClean="0"/>
              <a:t> </a:t>
            </a:r>
            <a:r>
              <a:rPr lang="fa-IR" sz="3600" dirty="0" err="1" smtClean="0"/>
              <a:t>لومبار</a:t>
            </a:r>
            <a:r>
              <a:rPr lang="fa-IR" sz="3600" dirty="0" smtClean="0"/>
              <a:t> انجام شود؟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573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CT then LP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Altered </a:t>
            </a:r>
            <a:r>
              <a:rPr lang="en-US" sz="3200" dirty="0"/>
              <a:t>mental status (GCS &lt;12 or drop in GCS of ≥</a:t>
            </a:r>
            <a:r>
              <a:rPr lang="en-US" sz="3200" dirty="0" smtClean="0"/>
              <a:t>2)</a:t>
            </a:r>
          </a:p>
          <a:p>
            <a:pPr algn="l" rtl="0"/>
            <a:r>
              <a:rPr lang="en-US" sz="3200" dirty="0" smtClean="0"/>
              <a:t>Papilledema</a:t>
            </a:r>
          </a:p>
          <a:p>
            <a:pPr algn="l" rtl="0"/>
            <a:r>
              <a:rPr lang="en-US" sz="3200" dirty="0" smtClean="0"/>
              <a:t>Other symptoms of increased ICP</a:t>
            </a:r>
            <a:endParaRPr lang="en-US" sz="32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4057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در چه صورت بایستی سی تی اسکن مغز انجام شود و در صورت سی تی اسکن نرمال می توان </a:t>
            </a:r>
            <a:r>
              <a:rPr lang="fa-IR" sz="3600" dirty="0" err="1" smtClean="0"/>
              <a:t>پونکسیون</a:t>
            </a:r>
            <a:r>
              <a:rPr lang="fa-IR" sz="3600" dirty="0" smtClean="0"/>
              <a:t> </a:t>
            </a:r>
            <a:r>
              <a:rPr lang="fa-IR" sz="3600" dirty="0" err="1" smtClean="0"/>
              <a:t>لومبار</a:t>
            </a:r>
            <a:r>
              <a:rPr lang="fa-IR" sz="3600" dirty="0" smtClean="0"/>
              <a:t> کرد؟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534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of CT then LP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Immune </a:t>
            </a:r>
            <a:r>
              <a:rPr lang="en-US" dirty="0"/>
              <a:t>deficiency</a:t>
            </a:r>
          </a:p>
          <a:p>
            <a:pPr algn="l" rtl="0"/>
            <a:r>
              <a:rPr lang="en-US" dirty="0" smtClean="0"/>
              <a:t>Focal </a:t>
            </a:r>
            <a:r>
              <a:rPr lang="en-US" dirty="0"/>
              <a:t>neurologic deficit</a:t>
            </a:r>
          </a:p>
          <a:p>
            <a:pPr algn="l" rtl="0"/>
            <a:r>
              <a:rPr lang="en-US" dirty="0"/>
              <a:t>CSF shunt</a:t>
            </a:r>
          </a:p>
          <a:p>
            <a:pPr algn="l" rtl="0"/>
            <a:r>
              <a:rPr lang="en-US" dirty="0"/>
              <a:t>Hydrocephalus</a:t>
            </a:r>
          </a:p>
          <a:p>
            <a:pPr algn="l" rtl="0"/>
            <a:r>
              <a:rPr lang="en-US" dirty="0"/>
              <a:t>CNS trauma</a:t>
            </a:r>
          </a:p>
          <a:p>
            <a:pPr algn="l" rtl="0"/>
            <a:r>
              <a:rPr lang="en-US" dirty="0"/>
              <a:t>History of neurosurgery or a space-occupying lesions</a:t>
            </a:r>
          </a:p>
          <a:p>
            <a:pPr algn="l" rtl="0"/>
            <a:r>
              <a:rPr lang="en-US" dirty="0"/>
              <a:t>Right to left cardiac shunt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408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چه یافته </a:t>
            </a:r>
            <a:r>
              <a:rPr lang="fa-IR" sz="3600" dirty="0" err="1" smtClean="0"/>
              <a:t>هایی</a:t>
            </a:r>
            <a:r>
              <a:rPr lang="fa-IR" sz="3600" dirty="0" smtClean="0"/>
              <a:t> در سی تی اسکن مغز </a:t>
            </a:r>
            <a:r>
              <a:rPr lang="fa-IR" sz="3600" dirty="0" err="1" smtClean="0"/>
              <a:t>کنترا</a:t>
            </a:r>
            <a:r>
              <a:rPr lang="fa-IR" sz="3600" dirty="0" smtClean="0"/>
              <a:t> اندیکاسیون </a:t>
            </a:r>
            <a:r>
              <a:rPr lang="fa-IR" sz="3600" dirty="0" err="1" smtClean="0"/>
              <a:t>پونکسیون</a:t>
            </a:r>
            <a:r>
              <a:rPr lang="fa-IR" sz="3600" dirty="0" smtClean="0"/>
              <a:t> </a:t>
            </a:r>
            <a:r>
              <a:rPr lang="fa-IR" sz="3600" dirty="0" err="1" smtClean="0"/>
              <a:t>لومبار</a:t>
            </a:r>
            <a:r>
              <a:rPr lang="fa-IR" sz="3600" dirty="0" smtClean="0"/>
              <a:t> است؟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214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Elevated </a:t>
            </a:r>
            <a:r>
              <a:rPr lang="en-US" dirty="0"/>
              <a:t>ICP </a:t>
            </a:r>
            <a:r>
              <a:rPr lang="en-US" dirty="0" smtClean="0"/>
              <a:t>findings on </a:t>
            </a:r>
            <a:r>
              <a:rPr lang="en-US" dirty="0"/>
              <a:t>head CT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Midline </a:t>
            </a:r>
            <a:r>
              <a:rPr lang="en-US" dirty="0"/>
              <a:t>shift </a:t>
            </a:r>
          </a:p>
          <a:p>
            <a:pPr algn="l" rtl="0"/>
            <a:r>
              <a:rPr lang="en-US" dirty="0" smtClean="0"/>
              <a:t>Effacement </a:t>
            </a:r>
            <a:r>
              <a:rPr lang="en-US" dirty="0"/>
              <a:t>of the basilar cisterns </a:t>
            </a:r>
            <a:endParaRPr lang="en-US" dirty="0" smtClean="0"/>
          </a:p>
          <a:p>
            <a:pPr algn="l" rtl="0"/>
            <a:r>
              <a:rPr lang="en-US" dirty="0" smtClean="0"/>
              <a:t>Effacement </a:t>
            </a:r>
            <a:r>
              <a:rPr lang="en-US" dirty="0"/>
              <a:t>of the sulci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9003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چه نکاتی را باید رعایت کرد تا </a:t>
            </a:r>
            <a:r>
              <a:rPr lang="fa-IR" sz="3600" dirty="0" err="1" smtClean="0"/>
              <a:t>پونکسیون</a:t>
            </a:r>
            <a:r>
              <a:rPr lang="fa-IR" sz="3600" dirty="0" smtClean="0"/>
              <a:t> </a:t>
            </a:r>
            <a:r>
              <a:rPr lang="fa-IR" sz="3600" dirty="0" err="1"/>
              <a:t>ل</a:t>
            </a:r>
            <a:r>
              <a:rPr lang="fa-IR" sz="3600" dirty="0" err="1" smtClean="0"/>
              <a:t>ومبار</a:t>
            </a:r>
            <a:r>
              <a:rPr lang="fa-IR" sz="3600" dirty="0" smtClean="0"/>
              <a:t> با موفقیت انجام شود؟ 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997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نکات انجام </a:t>
            </a:r>
            <a:r>
              <a:rPr lang="en-US" dirty="0" smtClean="0"/>
              <a:t>LP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An </a:t>
            </a:r>
            <a:r>
              <a:rPr lang="en-US" dirty="0"/>
              <a:t>experienced assistant who can position, restrain, and comfort the patient </a:t>
            </a:r>
            <a:r>
              <a:rPr lang="en-US" dirty="0" smtClean="0"/>
              <a:t> </a:t>
            </a:r>
            <a:endParaRPr lang="en-US" dirty="0"/>
          </a:p>
          <a:p>
            <a:pPr algn="l" rtl="0"/>
            <a:r>
              <a:rPr lang="en-US" dirty="0" smtClean="0"/>
              <a:t>Lateral </a:t>
            </a:r>
            <a:r>
              <a:rPr lang="en-US" dirty="0"/>
              <a:t>decubitus or seated position with the neck and legs </a:t>
            </a:r>
            <a:r>
              <a:rPr lang="en-US" dirty="0" smtClean="0"/>
              <a:t>flexed</a:t>
            </a:r>
          </a:p>
          <a:p>
            <a:pPr algn="l" rtl="0"/>
            <a:r>
              <a:rPr lang="en-US" dirty="0" smtClean="0"/>
              <a:t>Sick </a:t>
            </a:r>
            <a:r>
              <a:rPr lang="en-US" dirty="0"/>
              <a:t>neonates </a:t>
            </a:r>
            <a:r>
              <a:rPr lang="en-US" dirty="0" smtClean="0"/>
              <a:t>in </a:t>
            </a:r>
            <a:r>
              <a:rPr lang="en-US" dirty="0"/>
              <a:t>a seated position </a:t>
            </a:r>
            <a:endParaRPr lang="en-US" dirty="0" smtClean="0"/>
          </a:p>
          <a:p>
            <a:pPr algn="l" rtl="0"/>
            <a:r>
              <a:rPr lang="en-US" dirty="0" smtClean="0"/>
              <a:t>Shoulders </a:t>
            </a:r>
            <a:r>
              <a:rPr lang="en-US" dirty="0"/>
              <a:t>and hips B</a:t>
            </a:r>
            <a:r>
              <a:rPr lang="en-US" dirty="0" smtClean="0"/>
              <a:t>e </a:t>
            </a:r>
            <a:r>
              <a:rPr lang="en-US" dirty="0"/>
              <a:t>straight 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483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Central nervous system infection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70516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/>
              <a:t>مقادیر نرمال آنالیز مایع </a:t>
            </a:r>
            <a:r>
              <a:rPr lang="en-US" sz="3600" dirty="0" smtClean="0"/>
              <a:t>CSF </a:t>
            </a:r>
            <a:r>
              <a:rPr lang="fa-IR" sz="3600" dirty="0" smtClean="0"/>
              <a:t> در کودکان و نوزادان چقدر است؟</a:t>
            </a:r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6482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Normal CSF analysis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WBC&lt;5, all lymphocytes; in neonates&lt; 30(15), in 1-3 mo.&lt; 9</a:t>
            </a:r>
          </a:p>
          <a:p>
            <a:pPr algn="l" rtl="0"/>
            <a:r>
              <a:rPr lang="en-US" dirty="0" err="1" smtClean="0"/>
              <a:t>Pr</a:t>
            </a:r>
            <a:r>
              <a:rPr lang="en-US" dirty="0" smtClean="0"/>
              <a:t>: </a:t>
            </a:r>
            <a:r>
              <a:rPr lang="en-US" dirty="0"/>
              <a:t>10-40 </a:t>
            </a:r>
            <a:r>
              <a:rPr lang="en-US" dirty="0" smtClean="0"/>
              <a:t>mg/Dl in &gt; 3 </a:t>
            </a:r>
            <a:r>
              <a:rPr lang="en-US" dirty="0" err="1" smtClean="0"/>
              <a:t>mo</a:t>
            </a:r>
            <a:r>
              <a:rPr lang="en-US" dirty="0" smtClean="0"/>
              <a:t> ; </a:t>
            </a:r>
            <a:r>
              <a:rPr lang="en-US" dirty="0"/>
              <a:t>in </a:t>
            </a:r>
            <a:r>
              <a:rPr lang="en-US" dirty="0" smtClean="0"/>
              <a:t>neonate &lt;120 </a:t>
            </a:r>
            <a:r>
              <a:rPr lang="en-US" dirty="0"/>
              <a:t>mg/</a:t>
            </a:r>
            <a:r>
              <a:rPr lang="en-US" dirty="0" err="1"/>
              <a:t>dL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Glucose : </a:t>
            </a:r>
            <a:r>
              <a:rPr lang="en-US" dirty="0"/>
              <a:t>60% of </a:t>
            </a:r>
            <a:r>
              <a:rPr lang="en-US" dirty="0" smtClean="0"/>
              <a:t>the pre-LP BS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7537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آنالیز </a:t>
            </a:r>
            <a:r>
              <a:rPr lang="en-US" sz="3600" dirty="0" smtClean="0"/>
              <a:t>CSF </a:t>
            </a:r>
            <a:r>
              <a:rPr lang="fa-IR" sz="3600" dirty="0" smtClean="0"/>
              <a:t> موید مننژیت باکتریال و </a:t>
            </a:r>
            <a:r>
              <a:rPr lang="fa-IR" sz="3600" dirty="0" err="1" smtClean="0"/>
              <a:t>ویرال</a:t>
            </a:r>
            <a:r>
              <a:rPr lang="fa-IR" sz="3600" dirty="0" smtClean="0"/>
              <a:t> چگونه است؟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4885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CSF findings in </a:t>
            </a:r>
            <a:r>
              <a:rPr lang="en-US" sz="3600" dirty="0" smtClean="0"/>
              <a:t>typical bacterial </a:t>
            </a:r>
            <a:r>
              <a:rPr lang="en-US" sz="3600" dirty="0"/>
              <a:t>meningitis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WBC </a:t>
            </a:r>
            <a:r>
              <a:rPr lang="en-US" dirty="0">
                <a:solidFill>
                  <a:srgbClr val="00B050"/>
                </a:solidFill>
              </a:rPr>
              <a:t>&gt;1000 </a:t>
            </a:r>
            <a:r>
              <a:rPr lang="en-US" dirty="0" smtClean="0">
                <a:solidFill>
                  <a:srgbClr val="00B050"/>
                </a:solidFill>
              </a:rPr>
              <a:t>with </a:t>
            </a:r>
            <a:r>
              <a:rPr lang="en-US" dirty="0">
                <a:solidFill>
                  <a:srgbClr val="00B050"/>
                </a:solidFill>
              </a:rPr>
              <a:t>a predominance of </a:t>
            </a:r>
            <a:r>
              <a:rPr lang="en-US" dirty="0" smtClean="0">
                <a:solidFill>
                  <a:srgbClr val="00B050"/>
                </a:solidFill>
              </a:rPr>
              <a:t>PMN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Glucose </a:t>
            </a:r>
            <a:r>
              <a:rPr lang="en-US" dirty="0">
                <a:solidFill>
                  <a:srgbClr val="00B050"/>
                </a:solidFill>
              </a:rPr>
              <a:t>&lt;40 mg/</a:t>
            </a:r>
            <a:r>
              <a:rPr lang="en-US" dirty="0" err="1">
                <a:solidFill>
                  <a:srgbClr val="00B050"/>
                </a:solidFill>
              </a:rPr>
              <a:t>dL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Protein </a:t>
            </a:r>
            <a:r>
              <a:rPr lang="en-US" dirty="0">
                <a:solidFill>
                  <a:srgbClr val="00B050"/>
                </a:solidFill>
              </a:rPr>
              <a:t>between 100 and 500 mg/</a:t>
            </a:r>
            <a:r>
              <a:rPr lang="en-US" dirty="0" err="1">
                <a:solidFill>
                  <a:srgbClr val="00B050"/>
                </a:solidFill>
              </a:rPr>
              <a:t>dL</a:t>
            </a:r>
            <a:r>
              <a:rPr lang="en-US" dirty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Early </a:t>
            </a:r>
            <a:r>
              <a:rPr lang="en-US" dirty="0">
                <a:solidFill>
                  <a:srgbClr val="00B050"/>
                </a:solidFill>
              </a:rPr>
              <a:t>in the course, few or no </a:t>
            </a:r>
            <a:r>
              <a:rPr lang="en-US" dirty="0" smtClean="0">
                <a:solidFill>
                  <a:srgbClr val="00B050"/>
                </a:solidFill>
              </a:rPr>
              <a:t>WBCs and/or NL Protein and Glucose </a:t>
            </a:r>
            <a:r>
              <a:rPr lang="en-US" dirty="0">
                <a:solidFill>
                  <a:srgbClr val="00B050"/>
                </a:solidFill>
              </a:rPr>
              <a:t>may be </a:t>
            </a:r>
            <a:r>
              <a:rPr lang="en-US" dirty="0" smtClean="0">
                <a:solidFill>
                  <a:srgbClr val="00B050"/>
                </a:solidFill>
              </a:rPr>
              <a:t>present</a:t>
            </a:r>
          </a:p>
          <a:p>
            <a:pPr lvl="1" algn="l" rtl="0"/>
            <a:r>
              <a:rPr lang="en-US" dirty="0" err="1">
                <a:solidFill>
                  <a:srgbClr val="00B050"/>
                </a:solidFill>
              </a:rPr>
              <a:t>Pleocytosis</a:t>
            </a:r>
            <a:r>
              <a:rPr lang="en-US" dirty="0">
                <a:solidFill>
                  <a:srgbClr val="00B050"/>
                </a:solidFill>
              </a:rPr>
              <a:t> with a lymphocyte predominance may be present during the early </a:t>
            </a:r>
            <a:r>
              <a:rPr lang="en-US" dirty="0" smtClean="0">
                <a:solidFill>
                  <a:srgbClr val="00B050"/>
                </a:solidFill>
              </a:rPr>
              <a:t>stage</a:t>
            </a:r>
          </a:p>
          <a:p>
            <a:pPr algn="l" rtl="0"/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2729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CSF findings in typical </a:t>
            </a:r>
            <a:r>
              <a:rPr lang="en-US" sz="4000" dirty="0" smtClean="0"/>
              <a:t>viral </a:t>
            </a:r>
            <a:r>
              <a:rPr lang="en-US" sz="4000" dirty="0"/>
              <a:t>meningitis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WBC </a:t>
            </a:r>
            <a:r>
              <a:rPr lang="en-US" dirty="0"/>
              <a:t>of &lt;500 </a:t>
            </a:r>
            <a:r>
              <a:rPr lang="en-US" dirty="0" smtClean="0"/>
              <a:t>with </a:t>
            </a:r>
            <a:r>
              <a:rPr lang="en-US" dirty="0"/>
              <a:t>a mononuclear </a:t>
            </a:r>
            <a:r>
              <a:rPr lang="en-US" dirty="0" smtClean="0"/>
              <a:t>predominance</a:t>
            </a:r>
          </a:p>
          <a:p>
            <a:pPr algn="l" rtl="0"/>
            <a:r>
              <a:rPr lang="en-US" dirty="0" smtClean="0"/>
              <a:t>Normal </a:t>
            </a:r>
            <a:r>
              <a:rPr lang="en-US" dirty="0"/>
              <a:t>CSF </a:t>
            </a:r>
            <a:r>
              <a:rPr lang="en-US" dirty="0" smtClean="0"/>
              <a:t>glucose</a:t>
            </a:r>
          </a:p>
          <a:p>
            <a:pPr algn="l" rtl="0"/>
            <a:r>
              <a:rPr lang="en-US" dirty="0" smtClean="0"/>
              <a:t>CSF </a:t>
            </a:r>
            <a:r>
              <a:rPr lang="en-US" dirty="0"/>
              <a:t>protein &lt;100 </a:t>
            </a:r>
            <a:r>
              <a:rPr lang="en-US" dirty="0" smtClean="0"/>
              <a:t>mg/</a:t>
            </a:r>
            <a:r>
              <a:rPr lang="en-US" dirty="0" err="1" smtClean="0"/>
              <a:t>dL</a:t>
            </a:r>
            <a:endParaRPr lang="en-US" dirty="0" smtClean="0"/>
          </a:p>
          <a:p>
            <a:pPr algn="l" rtl="0"/>
            <a:r>
              <a:rPr lang="en-US" dirty="0" smtClean="0"/>
              <a:t>Negative </a:t>
            </a:r>
            <a:r>
              <a:rPr lang="en-US" dirty="0"/>
              <a:t>CSF Gram </a:t>
            </a:r>
            <a:r>
              <a:rPr lang="en-US" dirty="0" smtClean="0"/>
              <a:t>stain</a:t>
            </a:r>
          </a:p>
          <a:p>
            <a:pPr algn="l" rtl="0"/>
            <a:r>
              <a:rPr lang="en-US" dirty="0" smtClean="0"/>
              <a:t>Improvement </a:t>
            </a:r>
            <a:r>
              <a:rPr lang="en-US" dirty="0"/>
              <a:t>in symptoms </a:t>
            </a:r>
            <a:r>
              <a:rPr lang="en-US" dirty="0" smtClean="0"/>
              <a:t>following LP</a:t>
            </a:r>
          </a:p>
          <a:p>
            <a:pPr lvl="1" algn="l" rtl="0"/>
            <a:r>
              <a:rPr lang="en-US" dirty="0"/>
              <a:t>Normal </a:t>
            </a:r>
            <a:r>
              <a:rPr lang="en-US" dirty="0" smtClean="0"/>
              <a:t>WBC </a:t>
            </a:r>
            <a:r>
              <a:rPr lang="en-US" dirty="0"/>
              <a:t>counts can be seen in </a:t>
            </a:r>
            <a:r>
              <a:rPr lang="en-US" dirty="0" err="1" smtClean="0"/>
              <a:t>enteroviral</a:t>
            </a:r>
            <a:r>
              <a:rPr lang="en-US" dirty="0" smtClean="0"/>
              <a:t> and rarely HSV </a:t>
            </a:r>
          </a:p>
          <a:p>
            <a:pPr lvl="1" algn="l" rtl="0"/>
            <a:r>
              <a:rPr lang="en-US" dirty="0" err="1" smtClean="0"/>
              <a:t>Neutrophilic</a:t>
            </a:r>
            <a:r>
              <a:rPr lang="en-US" dirty="0" smtClean="0"/>
              <a:t> </a:t>
            </a:r>
            <a:r>
              <a:rPr lang="en-US" dirty="0" err="1"/>
              <a:t>pleocytosis</a:t>
            </a:r>
            <a:r>
              <a:rPr lang="en-US" dirty="0"/>
              <a:t> may be </a:t>
            </a:r>
            <a:r>
              <a:rPr lang="en-US" dirty="0" smtClean="0"/>
              <a:t>present in </a:t>
            </a:r>
            <a:r>
              <a:rPr lang="en-US" dirty="0"/>
              <a:t>early stages </a:t>
            </a:r>
            <a:r>
              <a:rPr lang="en-US" dirty="0" smtClean="0"/>
              <a:t>(8-24 </a:t>
            </a:r>
            <a:r>
              <a:rPr lang="en-US" dirty="0" err="1" smtClean="0"/>
              <a:t>hr</a:t>
            </a:r>
            <a:r>
              <a:rPr lang="en-US" dirty="0" smtClean="0"/>
              <a:t>) </a:t>
            </a:r>
            <a:r>
              <a:rPr lang="en-US" dirty="0"/>
              <a:t>of the initial LP. </a:t>
            </a:r>
          </a:p>
          <a:p>
            <a:pPr lvl="1" algn="l" rtl="0"/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8622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در صورت مصرف آنتی بیوتیک وریدی مناسب با دوز کافی پس از چه مدت نمای </a:t>
            </a:r>
            <a:r>
              <a:rPr lang="en-US" sz="3600" dirty="0" smtClean="0"/>
              <a:t>LP</a:t>
            </a:r>
            <a:r>
              <a:rPr lang="fa-IR" sz="3600" dirty="0" smtClean="0"/>
              <a:t> تغییر پیدا می کند؟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8299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CSF analysis after appropriate therapy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Pleocytosis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with a predominance of neutrophils, elevated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protein,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and 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reduced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glucose usually persist for several days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 change in 44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to 68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hours in most cases in chemical and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cellular findings </a:t>
            </a:r>
          </a:p>
          <a:p>
            <a:pPr algn="l" rtl="0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CSF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culture can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be negative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After conclusion of therapy WBC and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protein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generally not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returned completely to normal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and  glucose may remained depressed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5797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در صورت </a:t>
            </a:r>
            <a:r>
              <a:rPr lang="fa-IR" sz="3600" dirty="0" err="1" smtClean="0"/>
              <a:t>تروماتیزه</a:t>
            </a:r>
            <a:r>
              <a:rPr lang="fa-IR" sz="3600" dirty="0" smtClean="0"/>
              <a:t> شدن نمونه </a:t>
            </a:r>
            <a:r>
              <a:rPr lang="en-US" sz="3600" dirty="0" smtClean="0"/>
              <a:t>CSF</a:t>
            </a:r>
            <a:r>
              <a:rPr lang="fa-IR" sz="3600" dirty="0" smtClean="0"/>
              <a:t> چگونه میتوان نتایج آنالیز را تفسیر کرد؟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2035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 LP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Gram </a:t>
            </a:r>
            <a:r>
              <a:rPr lang="en-US" dirty="0"/>
              <a:t>stain, culture, and glucose </a:t>
            </a:r>
            <a:r>
              <a:rPr lang="en-US" dirty="0" smtClean="0"/>
              <a:t>not </a:t>
            </a:r>
            <a:r>
              <a:rPr lang="en-US" dirty="0"/>
              <a:t>be </a:t>
            </a:r>
            <a:r>
              <a:rPr lang="en-US" dirty="0" smtClean="0"/>
              <a:t>influenced</a:t>
            </a:r>
          </a:p>
          <a:p>
            <a:pPr algn="l" rtl="0"/>
            <a:r>
              <a:rPr lang="en-US" dirty="0"/>
              <a:t>protein is increased by approximately 1 mg/</a:t>
            </a:r>
            <a:r>
              <a:rPr lang="en-US" dirty="0" err="1"/>
              <a:t>dL</a:t>
            </a:r>
            <a:r>
              <a:rPr lang="en-US" dirty="0"/>
              <a:t> for every 1,000 red blood </a:t>
            </a:r>
            <a:r>
              <a:rPr lang="en-US" dirty="0" smtClean="0"/>
              <a:t>cells/mm</a:t>
            </a:r>
            <a:r>
              <a:rPr lang="en-US" baseline="30000" dirty="0" smtClean="0"/>
              <a:t>3</a:t>
            </a:r>
          </a:p>
          <a:p>
            <a:pPr algn="l" rtl="0"/>
            <a:r>
              <a:rPr lang="en-US" dirty="0" smtClean="0"/>
              <a:t>1 </a:t>
            </a:r>
            <a:r>
              <a:rPr lang="en-US" dirty="0"/>
              <a:t>WBC per 1000 </a:t>
            </a:r>
            <a:r>
              <a:rPr lang="en-US" dirty="0" smtClean="0"/>
              <a:t>RBCs/mm</a:t>
            </a:r>
            <a:r>
              <a:rPr lang="en-US" baseline="30000" dirty="0" smtClean="0"/>
              <a:t>3</a:t>
            </a:r>
            <a:r>
              <a:rPr lang="en-US" dirty="0" smtClean="0"/>
              <a:t> in the absence of clot</a:t>
            </a:r>
          </a:p>
          <a:p>
            <a:pPr lvl="1" algn="l" rtl="0"/>
            <a:r>
              <a:rPr lang="en-US" dirty="0" smtClean="0"/>
              <a:t>It </a:t>
            </a:r>
            <a:r>
              <a:rPr lang="en-US" dirty="0"/>
              <a:t>is prudent to rely on the bacteriologic results rather than </a:t>
            </a:r>
            <a:r>
              <a:rPr lang="en-US" dirty="0" smtClean="0"/>
              <a:t>interpret </a:t>
            </a:r>
            <a:r>
              <a:rPr lang="en-US" dirty="0"/>
              <a:t>the CSF leukocyte and protein 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678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دوره درمان مننژیت باکتریال چند روز است؟</a:t>
            </a:r>
            <a:endParaRPr lang="fa-IR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436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سوال یک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در چه </a:t>
            </a:r>
            <a:r>
              <a:rPr lang="fa-IR" sz="4000" dirty="0" err="1" smtClean="0"/>
              <a:t>مواردی</a:t>
            </a:r>
            <a:r>
              <a:rPr lang="fa-IR" sz="4000" dirty="0" smtClean="0"/>
              <a:t> مننژیت باکتریال محتمل است و لازم است </a:t>
            </a:r>
            <a:r>
              <a:rPr lang="fa-IR" sz="4000" dirty="0" err="1" smtClean="0"/>
              <a:t>پونکسیون</a:t>
            </a:r>
            <a:r>
              <a:rPr lang="fa-IR" sz="4000" dirty="0" smtClean="0"/>
              <a:t> </a:t>
            </a:r>
            <a:r>
              <a:rPr lang="fa-IR" sz="4000" dirty="0" err="1" smtClean="0"/>
              <a:t>لومبار</a:t>
            </a:r>
            <a:r>
              <a:rPr lang="fa-IR" sz="4000" dirty="0" smtClean="0"/>
              <a:t> انجام شود؟</a:t>
            </a:r>
            <a:endParaRPr lang="fa-IR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848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Antibiotic therapy in bacterial meningitis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Penicillin-sensitive </a:t>
            </a:r>
            <a:r>
              <a:rPr lang="en-US" i="1" dirty="0"/>
              <a:t>S. </a:t>
            </a:r>
            <a:r>
              <a:rPr lang="en-US" i="1" dirty="0" err="1" smtClean="0"/>
              <a:t>pneumoniae</a:t>
            </a:r>
            <a:r>
              <a:rPr lang="en-US" i="1" dirty="0" smtClean="0"/>
              <a:t>: </a:t>
            </a:r>
            <a:r>
              <a:rPr lang="en-US" dirty="0" smtClean="0"/>
              <a:t>third-generation </a:t>
            </a:r>
            <a:r>
              <a:rPr lang="en-US" dirty="0"/>
              <a:t>cephalosporin or </a:t>
            </a:r>
            <a:r>
              <a:rPr lang="en-US" dirty="0" smtClean="0"/>
              <a:t>penicillin </a:t>
            </a:r>
            <a:r>
              <a:rPr lang="en-US" dirty="0"/>
              <a:t>for 10-14 days </a:t>
            </a:r>
            <a:endParaRPr lang="en-US" dirty="0" smtClean="0"/>
          </a:p>
          <a:p>
            <a:pPr algn="l" rtl="0"/>
            <a:r>
              <a:rPr lang="en-US" dirty="0" smtClean="0"/>
              <a:t> Penicillin </a:t>
            </a:r>
            <a:r>
              <a:rPr lang="en-US" dirty="0"/>
              <a:t>and the third-generation </a:t>
            </a:r>
            <a:r>
              <a:rPr lang="en-US" dirty="0" smtClean="0"/>
              <a:t>cephalosporin resistant S</a:t>
            </a:r>
            <a:r>
              <a:rPr lang="en-US" dirty="0"/>
              <a:t>. </a:t>
            </a:r>
            <a:r>
              <a:rPr lang="en-US" dirty="0" err="1" smtClean="0"/>
              <a:t>pneumoniae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algn="l" rtl="0"/>
            <a:r>
              <a:rPr lang="en-US" dirty="0"/>
              <a:t>N. </a:t>
            </a:r>
            <a:r>
              <a:rPr lang="en-US" dirty="0" err="1" smtClean="0"/>
              <a:t>meningitidis</a:t>
            </a:r>
            <a:r>
              <a:rPr lang="en-US" dirty="0" smtClean="0"/>
              <a:t>: penicillin </a:t>
            </a:r>
            <a:r>
              <a:rPr lang="en-US" dirty="0"/>
              <a:t>for 5-7 </a:t>
            </a:r>
            <a:r>
              <a:rPr lang="en-US" dirty="0" smtClean="0"/>
              <a:t>days</a:t>
            </a:r>
          </a:p>
          <a:p>
            <a:pPr algn="l" rtl="0"/>
            <a:r>
              <a:rPr lang="en-US" i="1" dirty="0" smtClean="0"/>
              <a:t>H</a:t>
            </a:r>
            <a:r>
              <a:rPr lang="en-US" i="1" dirty="0"/>
              <a:t>. </a:t>
            </a:r>
            <a:r>
              <a:rPr lang="en-US" i="1" dirty="0" err="1"/>
              <a:t>influenzae</a:t>
            </a:r>
            <a:r>
              <a:rPr lang="en-US" i="1" dirty="0"/>
              <a:t> </a:t>
            </a:r>
            <a:r>
              <a:rPr lang="en-US" dirty="0"/>
              <a:t>type </a:t>
            </a:r>
            <a:r>
              <a:rPr lang="en-US" dirty="0" smtClean="0"/>
              <a:t>b</a:t>
            </a:r>
            <a:r>
              <a:rPr lang="en-US" dirty="0"/>
              <a:t>: third-generation </a:t>
            </a:r>
            <a:r>
              <a:rPr lang="en-US" dirty="0" smtClean="0"/>
              <a:t>cephalosporin </a:t>
            </a:r>
            <a:r>
              <a:rPr lang="en-US" dirty="0"/>
              <a:t>for 7-10 </a:t>
            </a:r>
            <a:r>
              <a:rPr lang="en-US" dirty="0" smtClean="0"/>
              <a:t>days</a:t>
            </a:r>
            <a:endParaRPr lang="en-US" dirty="0"/>
          </a:p>
          <a:p>
            <a:pPr algn="l" rtl="0"/>
            <a:r>
              <a:rPr lang="en-US" dirty="0" smtClean="0"/>
              <a:t>Culture negative</a:t>
            </a:r>
            <a:r>
              <a:rPr lang="en-US" dirty="0"/>
              <a:t>: ceftriaxone or </a:t>
            </a:r>
            <a:r>
              <a:rPr lang="en-US" dirty="0" err="1"/>
              <a:t>cefotaxime</a:t>
            </a:r>
            <a:r>
              <a:rPr lang="en-US" dirty="0"/>
              <a:t> for 7-10 </a:t>
            </a:r>
            <a:r>
              <a:rPr lang="en-US" dirty="0" smtClean="0"/>
              <a:t>days ??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6352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پاسخ به درمان مورد انتظار از نظر قطع تب و بهبود علائم </a:t>
            </a:r>
            <a:r>
              <a:rPr lang="fa-IR" dirty="0" err="1" smtClean="0"/>
              <a:t>نورولوژیک</a:t>
            </a:r>
            <a:r>
              <a:rPr lang="fa-IR" dirty="0" smtClean="0"/>
              <a:t> چیست؟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3346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in bacterial meningitis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Neurologic signs in 48-72 hours: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neurologic </a:t>
            </a:r>
            <a:r>
              <a:rPr lang="en-US" dirty="0">
                <a:solidFill>
                  <a:srgbClr val="00B050"/>
                </a:solidFill>
              </a:rPr>
              <a:t>complications </a:t>
            </a:r>
            <a:r>
              <a:rPr lang="en-US" dirty="0" err="1" smtClean="0">
                <a:solidFill>
                  <a:srgbClr val="00B050"/>
                </a:solidFill>
              </a:rPr>
              <a:t>eg</a:t>
            </a:r>
            <a:r>
              <a:rPr lang="en-US" dirty="0">
                <a:solidFill>
                  <a:srgbClr val="00B050"/>
                </a:solidFill>
              </a:rPr>
              <a:t>, subdural empyema, cerebral vascular thrombosis, ventricular dilation, brain </a:t>
            </a:r>
            <a:r>
              <a:rPr lang="en-US" dirty="0" smtClean="0">
                <a:solidFill>
                  <a:srgbClr val="00B050"/>
                </a:solidFill>
              </a:rPr>
              <a:t>abscess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neuroimaging 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Fever in 8 days: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Inadequate treatment, nosocomial infection, </a:t>
            </a:r>
            <a:r>
              <a:rPr lang="en-US" dirty="0" err="1" smtClean="0">
                <a:solidFill>
                  <a:srgbClr val="00B050"/>
                </a:solidFill>
              </a:rPr>
              <a:t>suppurative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complication (pericarditis, pneumonia, arthritis, subdural </a:t>
            </a:r>
            <a:r>
              <a:rPr lang="en-US" dirty="0" smtClean="0">
                <a:solidFill>
                  <a:srgbClr val="00B050"/>
                </a:solidFill>
              </a:rPr>
              <a:t>empyema), Drug </a:t>
            </a:r>
            <a:r>
              <a:rPr lang="en-US" dirty="0">
                <a:solidFill>
                  <a:srgbClr val="00B050"/>
                </a:solidFill>
              </a:rPr>
              <a:t>fever (a diagnosis of exclusion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Neuroimaging, repeat LP, …</a:t>
            </a:r>
            <a:endParaRPr lang="en-US" dirty="0">
              <a:solidFill>
                <a:srgbClr val="00B050"/>
              </a:solidFill>
            </a:endParaRPr>
          </a:p>
          <a:p>
            <a:pPr algn="l" rtl="0"/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8035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چه صورت </a:t>
            </a:r>
            <a:r>
              <a:rPr lang="fa-IR" dirty="0" err="1" smtClean="0"/>
              <a:t>پروفیلاکسی</a:t>
            </a:r>
            <a:r>
              <a:rPr lang="fa-IR" dirty="0" smtClean="0"/>
              <a:t> مننگوکوک توصیه می نمایید و چه داروهایی می توان توصیه کرد؟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0032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Meningococcal chemoprophylaxis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All household</a:t>
            </a:r>
            <a:r>
              <a:rPr lang="en-US" dirty="0"/>
              <a:t>, daycare center, and nursery school </a:t>
            </a:r>
            <a:r>
              <a:rPr lang="en-US" dirty="0" smtClean="0"/>
              <a:t>contacts</a:t>
            </a:r>
            <a:r>
              <a:rPr lang="en-US" dirty="0"/>
              <a:t>, healthcare workers who have direct exposure to oral secretions (mouth-to-mouth resuscitation, suctioning, intubation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/>
              <a:t>No Schoolroom </a:t>
            </a:r>
            <a:r>
              <a:rPr lang="en-US" dirty="0" smtClean="0"/>
              <a:t>classmates and </a:t>
            </a:r>
            <a:r>
              <a:rPr lang="en-US" dirty="0"/>
              <a:t>hospital contacts 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Rifampin </a:t>
            </a:r>
            <a:r>
              <a:rPr lang="en-US" dirty="0"/>
              <a:t>10 mg/kg/dose every 12 </a:t>
            </a:r>
            <a:r>
              <a:rPr lang="en-US" dirty="0" err="1"/>
              <a:t>hr</a:t>
            </a:r>
            <a:r>
              <a:rPr lang="en-US" dirty="0"/>
              <a:t> (maximum dose of 600 mg) for 2 </a:t>
            </a:r>
            <a:r>
              <a:rPr lang="en-US" dirty="0" smtClean="0"/>
              <a:t>days</a:t>
            </a:r>
          </a:p>
          <a:p>
            <a:pPr algn="l" rtl="0"/>
            <a:r>
              <a:rPr lang="en-US" dirty="0" smtClean="0"/>
              <a:t>Ciprofloxacin 500 mg in age&gt; 18 year</a:t>
            </a:r>
          </a:p>
          <a:p>
            <a:pPr algn="l" rtl="0"/>
            <a:r>
              <a:rPr lang="en-US" dirty="0" smtClean="0"/>
              <a:t>Third generation cephalosporin 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65827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در چه بیماری بایستی </a:t>
            </a:r>
            <a:r>
              <a:rPr lang="fa-IR" sz="4000" dirty="0" err="1" smtClean="0"/>
              <a:t>آسیکلوویر</a:t>
            </a:r>
            <a:r>
              <a:rPr lang="fa-IR" sz="4000" dirty="0" smtClean="0"/>
              <a:t> شروع کرد؟ </a:t>
            </a:r>
            <a:endParaRPr lang="fa-IR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747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</a:t>
            </a:r>
            <a:r>
              <a:rPr lang="en-US" dirty="0"/>
              <a:t>Encephalitis </a:t>
            </a:r>
            <a:r>
              <a:rPr lang="en-US" dirty="0" smtClean="0"/>
              <a:t>Consortium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/>
              <a:t>2014 consensus statement </a:t>
            </a:r>
            <a:r>
              <a:rPr lang="en-US" sz="3100" dirty="0" smtClean="0"/>
              <a:t>)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Altered </a:t>
            </a:r>
            <a:r>
              <a:rPr lang="en-US" dirty="0">
                <a:solidFill>
                  <a:srgbClr val="00B050"/>
                </a:solidFill>
              </a:rPr>
              <a:t>mental status </a:t>
            </a:r>
            <a:r>
              <a:rPr lang="en-US" dirty="0" smtClean="0">
                <a:solidFill>
                  <a:srgbClr val="00B050"/>
                </a:solidFill>
              </a:rPr>
              <a:t>or </a:t>
            </a:r>
            <a:r>
              <a:rPr lang="en-US" dirty="0">
                <a:solidFill>
                  <a:srgbClr val="00B050"/>
                </a:solidFill>
              </a:rPr>
              <a:t>personality </a:t>
            </a:r>
            <a:r>
              <a:rPr lang="en-US" dirty="0" smtClean="0">
                <a:solidFill>
                  <a:srgbClr val="00B050"/>
                </a:solidFill>
              </a:rPr>
              <a:t>change ≥</a:t>
            </a:r>
            <a:r>
              <a:rPr lang="en-US" dirty="0">
                <a:solidFill>
                  <a:srgbClr val="00B050"/>
                </a:solidFill>
              </a:rPr>
              <a:t>24 </a:t>
            </a:r>
            <a:r>
              <a:rPr lang="en-US" dirty="0" smtClean="0">
                <a:solidFill>
                  <a:srgbClr val="00B050"/>
                </a:solidFill>
              </a:rPr>
              <a:t>hr. ours </a:t>
            </a:r>
            <a:r>
              <a:rPr lang="en-US" b="1" dirty="0" smtClean="0">
                <a:solidFill>
                  <a:srgbClr val="00B050"/>
                </a:solidFill>
              </a:rPr>
              <a:t>plus</a:t>
            </a:r>
            <a:endParaRPr lang="en-US" dirty="0">
              <a:solidFill>
                <a:srgbClr val="00B050"/>
              </a:solidFill>
            </a:endParaRP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≥</a:t>
            </a:r>
            <a:r>
              <a:rPr lang="en-US" dirty="0">
                <a:solidFill>
                  <a:srgbClr val="00B050"/>
                </a:solidFill>
              </a:rPr>
              <a:t>2 </a:t>
            </a:r>
            <a:r>
              <a:rPr lang="en-US" dirty="0" smtClean="0">
                <a:solidFill>
                  <a:srgbClr val="00B050"/>
                </a:solidFill>
              </a:rPr>
              <a:t>"</a:t>
            </a:r>
            <a:r>
              <a:rPr lang="en-US" dirty="0">
                <a:solidFill>
                  <a:srgbClr val="00B050"/>
                </a:solidFill>
              </a:rPr>
              <a:t>possible" </a:t>
            </a:r>
            <a:r>
              <a:rPr lang="en-US" dirty="0" smtClean="0">
                <a:solidFill>
                  <a:srgbClr val="00B050"/>
                </a:solidFill>
              </a:rPr>
              <a:t>or </a:t>
            </a:r>
            <a:r>
              <a:rPr lang="en-US" dirty="0">
                <a:solidFill>
                  <a:srgbClr val="00B050"/>
                </a:solidFill>
              </a:rPr>
              <a:t>≥3 "probable" of the </a:t>
            </a:r>
            <a:r>
              <a:rPr lang="en-US" dirty="0" smtClean="0">
                <a:solidFill>
                  <a:srgbClr val="00B050"/>
                </a:solidFill>
              </a:rPr>
              <a:t>following:</a:t>
            </a:r>
            <a:endParaRPr lang="en-US" dirty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fever </a:t>
            </a:r>
            <a:r>
              <a:rPr lang="en-US" dirty="0">
                <a:solidFill>
                  <a:srgbClr val="00B050"/>
                </a:solidFill>
              </a:rPr>
              <a:t>≥38°C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Generalized </a:t>
            </a:r>
            <a:r>
              <a:rPr lang="en-US" dirty="0">
                <a:solidFill>
                  <a:srgbClr val="00B050"/>
                </a:solidFill>
              </a:rPr>
              <a:t>or partial seizures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Focal </a:t>
            </a:r>
            <a:r>
              <a:rPr lang="en-US" dirty="0">
                <a:solidFill>
                  <a:srgbClr val="00B050"/>
                </a:solidFill>
              </a:rPr>
              <a:t>neurologic findings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CSF </a:t>
            </a:r>
            <a:r>
              <a:rPr lang="en-US" dirty="0">
                <a:solidFill>
                  <a:srgbClr val="00B050"/>
                </a:solidFill>
              </a:rPr>
              <a:t>WBC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≥5 cells/</a:t>
            </a:r>
            <a:r>
              <a:rPr lang="en-US" dirty="0" err="1">
                <a:solidFill>
                  <a:srgbClr val="00B050"/>
                </a:solidFill>
              </a:rPr>
              <a:t>microL</a:t>
            </a:r>
            <a:endParaRPr lang="en-US" dirty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Suggestive neuroimaging </a:t>
            </a:r>
            <a:endParaRPr lang="en-US" dirty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Abnormal </a:t>
            </a:r>
            <a:r>
              <a:rPr lang="en-US" dirty="0">
                <a:solidFill>
                  <a:srgbClr val="00B050"/>
                </a:solidFill>
              </a:rPr>
              <a:t>EEG </a:t>
            </a:r>
          </a:p>
          <a:p>
            <a:pPr algn="l" rtl="0"/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5107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نمای </a:t>
            </a:r>
            <a:r>
              <a:rPr lang="fa-IR" dirty="0" err="1" smtClean="0"/>
              <a:t>تیپیک</a:t>
            </a:r>
            <a:r>
              <a:rPr lang="fa-IR" dirty="0" smtClean="0"/>
              <a:t> </a:t>
            </a:r>
            <a:r>
              <a:rPr lang="fa-IR" dirty="0"/>
              <a:t>آ</a:t>
            </a:r>
            <a:r>
              <a:rPr lang="fa-IR" dirty="0" smtClean="0"/>
              <a:t>نالیز مایع </a:t>
            </a:r>
            <a:r>
              <a:rPr lang="en-US" dirty="0"/>
              <a:t> </a:t>
            </a:r>
            <a:r>
              <a:rPr lang="en-US" dirty="0" smtClean="0"/>
              <a:t>CSF</a:t>
            </a:r>
            <a:r>
              <a:rPr lang="fa-IR" dirty="0" smtClean="0"/>
              <a:t> در </a:t>
            </a:r>
            <a:r>
              <a:rPr lang="fa-IR" dirty="0" err="1" smtClean="0"/>
              <a:t>انسفالیت</a:t>
            </a:r>
            <a:r>
              <a:rPr lang="fa-IR" dirty="0" smtClean="0"/>
              <a:t> چگونه است؟ 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2660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analysis of encephalitis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Lymphocytic </a:t>
            </a:r>
            <a:r>
              <a:rPr lang="en-US" dirty="0" err="1" smtClean="0">
                <a:solidFill>
                  <a:srgbClr val="00B050"/>
                </a:solidFill>
              </a:rPr>
              <a:t>pleocytosis</a:t>
            </a:r>
            <a:r>
              <a:rPr lang="en-US" dirty="0" smtClean="0">
                <a:solidFill>
                  <a:srgbClr val="00B050"/>
                </a:solidFill>
              </a:rPr>
              <a:t> (60%); neutrophil predominance in 1</a:t>
            </a:r>
            <a:r>
              <a:rPr lang="en-US" baseline="30000" dirty="0" smtClean="0">
                <a:solidFill>
                  <a:srgbClr val="00B050"/>
                </a:solidFill>
              </a:rPr>
              <a:t>st</a:t>
            </a:r>
            <a:r>
              <a:rPr lang="en-US" dirty="0" smtClean="0">
                <a:solidFill>
                  <a:srgbClr val="00B050"/>
                </a:solidFill>
              </a:rPr>
              <a:t> 24-48 </a:t>
            </a:r>
            <a:r>
              <a:rPr lang="en-US" dirty="0" err="1" smtClean="0">
                <a:solidFill>
                  <a:srgbClr val="00B050"/>
                </a:solidFill>
              </a:rPr>
              <a:t>hr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Mild RBCs in HSV , or </a:t>
            </a:r>
            <a:r>
              <a:rPr lang="en-US" dirty="0">
                <a:solidFill>
                  <a:srgbClr val="00B050"/>
                </a:solidFill>
              </a:rPr>
              <a:t>other necrotizing </a:t>
            </a:r>
            <a:r>
              <a:rPr lang="en-US" dirty="0" err="1">
                <a:solidFill>
                  <a:srgbClr val="00B050"/>
                </a:solidFill>
              </a:rPr>
              <a:t>encephalitides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Moderately elevated protein ( </a:t>
            </a:r>
            <a:r>
              <a:rPr lang="en-US" dirty="0">
                <a:solidFill>
                  <a:srgbClr val="00B050"/>
                </a:solidFill>
              </a:rPr>
              <a:t>&lt;150 mg/</a:t>
            </a:r>
            <a:r>
              <a:rPr lang="en-US" dirty="0" err="1">
                <a:solidFill>
                  <a:srgbClr val="00B050"/>
                </a:solidFill>
              </a:rPr>
              <a:t>dL</a:t>
            </a:r>
            <a:r>
              <a:rPr lang="en-US" dirty="0">
                <a:solidFill>
                  <a:srgbClr val="00B050"/>
                </a:solidFill>
              </a:rPr>
              <a:t>).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Normal Glucose . </a:t>
            </a:r>
            <a:r>
              <a:rPr lang="en-US" dirty="0">
                <a:solidFill>
                  <a:srgbClr val="00B050"/>
                </a:solidFill>
              </a:rPr>
              <a:t>Moderate reduction </a:t>
            </a:r>
            <a:r>
              <a:rPr lang="en-US" dirty="0" smtClean="0">
                <a:solidFill>
                  <a:srgbClr val="00B050"/>
                </a:solidFill>
              </a:rPr>
              <a:t>in HSV </a:t>
            </a:r>
            <a:r>
              <a:rPr lang="en-US" dirty="0">
                <a:solidFill>
                  <a:srgbClr val="00B050"/>
                </a:solidFill>
              </a:rPr>
              <a:t>and mumps</a:t>
            </a:r>
          </a:p>
          <a:p>
            <a:pPr algn="l" rtl="0"/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7497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صورت منفی بودن تست </a:t>
            </a:r>
            <a:r>
              <a:rPr lang="en-US" dirty="0" smtClean="0"/>
              <a:t>PCR </a:t>
            </a:r>
            <a:r>
              <a:rPr lang="fa-IR" dirty="0" smtClean="0"/>
              <a:t> </a:t>
            </a:r>
            <a:r>
              <a:rPr lang="fa-IR" dirty="0" err="1" smtClean="0"/>
              <a:t>هرپس</a:t>
            </a:r>
            <a:r>
              <a:rPr lang="fa-IR" dirty="0" smtClean="0"/>
              <a:t> در چه صورت می توان درمان </a:t>
            </a:r>
            <a:r>
              <a:rPr lang="fa-IR" dirty="0" err="1" smtClean="0"/>
              <a:t>آسیکلوویر</a:t>
            </a:r>
            <a:r>
              <a:rPr lang="fa-IR" dirty="0" smtClean="0"/>
              <a:t> را قطع کرد؟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39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650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Suspicion to meningitis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Fever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dirty="0" smtClean="0">
                <a:solidFill>
                  <a:srgbClr val="00B050"/>
                </a:solidFill>
              </a:rPr>
              <a:t>meningeal inflammation: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Nuchal rigidity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Decreased LOC: irritability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restlessness, confusion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lethargy,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Poor feeding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Seizures in </a:t>
            </a:r>
            <a:r>
              <a:rPr lang="en-US" dirty="0">
                <a:solidFill>
                  <a:srgbClr val="00B050"/>
                </a:solidFill>
              </a:rPr>
              <a:t>age&lt; 12 </a:t>
            </a:r>
            <a:r>
              <a:rPr lang="en-US" dirty="0" err="1" smtClean="0">
                <a:solidFill>
                  <a:srgbClr val="00B050"/>
                </a:solidFill>
              </a:rPr>
              <a:t>mo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Bulging </a:t>
            </a:r>
            <a:r>
              <a:rPr lang="en-US" dirty="0">
                <a:solidFill>
                  <a:srgbClr val="00B050"/>
                </a:solidFill>
              </a:rPr>
              <a:t>fontanel </a:t>
            </a:r>
            <a:endParaRPr lang="en-US" dirty="0" smtClean="0">
              <a:solidFill>
                <a:srgbClr val="00B05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Focal </a:t>
            </a:r>
            <a:r>
              <a:rPr lang="en-US" dirty="0">
                <a:solidFill>
                  <a:srgbClr val="00B050"/>
                </a:solidFill>
              </a:rPr>
              <a:t>findings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Fever and </a:t>
            </a:r>
            <a:r>
              <a:rPr lang="en-US" dirty="0" err="1" smtClean="0">
                <a:solidFill>
                  <a:srgbClr val="00B050"/>
                </a:solidFill>
              </a:rPr>
              <a:t>petechiae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and </a:t>
            </a:r>
            <a:r>
              <a:rPr lang="en-US" dirty="0" err="1" smtClean="0">
                <a:solidFill>
                  <a:srgbClr val="00B050"/>
                </a:solidFill>
              </a:rPr>
              <a:t>purpura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Fever in &lt; 1-3 mo.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Fever and recent significant head trauma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Facial cellulitis without trauma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Pre-septal cellulitis without trauma+ especially fever and age&lt;12 </a:t>
            </a:r>
            <a:r>
              <a:rPr lang="en-US" dirty="0" err="1" smtClean="0">
                <a:solidFill>
                  <a:srgbClr val="00B050"/>
                </a:solidFill>
              </a:rPr>
              <a:t>mo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rgbClr val="00B050"/>
                </a:solidFill>
              </a:rPr>
              <a:t>Sepsis 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53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Discontinuation of acyclovir </a:t>
            </a:r>
            <a:br>
              <a:rPr lang="en-US" dirty="0" smtClean="0"/>
            </a:br>
            <a:r>
              <a:rPr lang="en-US" sz="3100" dirty="0" smtClean="0"/>
              <a:t>in HSV-PCR negative patients</a:t>
            </a:r>
            <a:endParaRPr lang="fa-I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Low probability </a:t>
            </a:r>
            <a:r>
              <a:rPr lang="en-US" dirty="0"/>
              <a:t>of HSV encephalitis(&lt;1 </a:t>
            </a:r>
            <a:r>
              <a:rPr lang="en-US" dirty="0" smtClean="0"/>
              <a:t>percent):  </a:t>
            </a:r>
            <a:endParaRPr lang="en-US" dirty="0"/>
          </a:p>
          <a:p>
            <a:pPr lvl="1" algn="l" rtl="0"/>
            <a:r>
              <a:rPr lang="en-US" dirty="0" smtClean="0"/>
              <a:t>Normal neuroimaging</a:t>
            </a:r>
          </a:p>
          <a:p>
            <a:pPr lvl="1" algn="l" rtl="0"/>
            <a:r>
              <a:rPr lang="en-US" dirty="0" smtClean="0"/>
              <a:t>&lt;</a:t>
            </a:r>
            <a:r>
              <a:rPr lang="en-US" dirty="0"/>
              <a:t>5 cells/mm2 in </a:t>
            </a:r>
            <a:r>
              <a:rPr lang="en-US" dirty="0" smtClean="0"/>
              <a:t>CSF </a:t>
            </a:r>
          </a:p>
          <a:p>
            <a:pPr lvl="1" algn="l" rtl="0"/>
            <a:r>
              <a:rPr lang="en-US" dirty="0" smtClean="0"/>
              <a:t>Normal </a:t>
            </a:r>
            <a:r>
              <a:rPr lang="en-US" dirty="0"/>
              <a:t>mental </a:t>
            </a:r>
            <a:r>
              <a:rPr lang="en-US" dirty="0" smtClean="0"/>
              <a:t>status</a:t>
            </a:r>
            <a:endParaRPr lang="en-US" dirty="0"/>
          </a:p>
          <a:p>
            <a:pPr lvl="1" algn="l" rtl="0"/>
            <a:r>
              <a:rPr lang="en-US" dirty="0" smtClean="0"/>
              <a:t>Negative </a:t>
            </a:r>
            <a:r>
              <a:rPr lang="en-US" dirty="0"/>
              <a:t>CSF HSV PCR after 72 hours </a:t>
            </a:r>
            <a:endParaRPr lang="en-US" dirty="0" smtClean="0"/>
          </a:p>
          <a:p>
            <a:pPr algn="l" rtl="0"/>
            <a:r>
              <a:rPr lang="en-US" dirty="0" smtClean="0"/>
              <a:t>High probability </a:t>
            </a:r>
            <a:r>
              <a:rPr lang="en-US" dirty="0"/>
              <a:t>of HSV encephalitis (5 </a:t>
            </a:r>
            <a:r>
              <a:rPr lang="en-US" dirty="0" smtClean="0"/>
              <a:t>percent) each of the following:</a:t>
            </a:r>
          </a:p>
          <a:p>
            <a:pPr lvl="1" algn="l" rtl="0"/>
            <a:r>
              <a:rPr lang="en-US" dirty="0" smtClean="0"/>
              <a:t>Suggestive </a:t>
            </a:r>
            <a:r>
              <a:rPr lang="en-US" dirty="0"/>
              <a:t>neuroimaging </a:t>
            </a:r>
            <a:r>
              <a:rPr lang="en-US" dirty="0" smtClean="0"/>
              <a:t>findings</a:t>
            </a:r>
          </a:p>
          <a:p>
            <a:pPr lvl="1" algn="l" rtl="0"/>
            <a:r>
              <a:rPr lang="en-US" dirty="0" smtClean="0"/>
              <a:t>CSF </a:t>
            </a:r>
            <a:r>
              <a:rPr lang="en-US" dirty="0" err="1" smtClean="0"/>
              <a:t>pleocytosis</a:t>
            </a:r>
            <a:r>
              <a:rPr lang="en-US" dirty="0" smtClean="0"/>
              <a:t> </a:t>
            </a:r>
          </a:p>
          <a:p>
            <a:pPr lvl="1" algn="l" rtl="0"/>
            <a:r>
              <a:rPr lang="en-US" dirty="0" smtClean="0"/>
              <a:t>Positive </a:t>
            </a:r>
            <a:r>
              <a:rPr lang="en-US" dirty="0"/>
              <a:t>EEG </a:t>
            </a:r>
            <a:r>
              <a:rPr lang="en-US" dirty="0" smtClean="0"/>
              <a:t>findings </a:t>
            </a:r>
          </a:p>
          <a:p>
            <a:pPr lvl="1" algn="l" rtl="0"/>
            <a:r>
              <a:rPr lang="en-US" dirty="0" smtClean="0"/>
              <a:t>Seizures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40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96502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\nasser\Education\Pictures\Thanks\Thank-you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200799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126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در بیمار تب و تشنج در چه صورت بایستی </a:t>
            </a:r>
            <a:r>
              <a:rPr lang="fa-IR" sz="4000" dirty="0" err="1" smtClean="0"/>
              <a:t>پونکسیون</a:t>
            </a:r>
            <a:r>
              <a:rPr lang="fa-IR" sz="4000" dirty="0" smtClean="0"/>
              <a:t> </a:t>
            </a:r>
            <a:r>
              <a:rPr lang="fa-IR" sz="4000" dirty="0" err="1"/>
              <a:t>ل</a:t>
            </a:r>
            <a:r>
              <a:rPr lang="fa-IR" sz="4000" dirty="0" err="1" smtClean="0"/>
              <a:t>ومبار</a:t>
            </a:r>
            <a:r>
              <a:rPr lang="fa-IR" sz="4000" dirty="0" smtClean="0"/>
              <a:t> انجام شود؟</a:t>
            </a:r>
            <a:endParaRPr lang="fa-IR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6852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Lumbar </a:t>
            </a:r>
            <a:r>
              <a:rPr lang="en-US" dirty="0" smtClean="0"/>
              <a:t>puncture in FC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Should be performed :</a:t>
            </a:r>
          </a:p>
          <a:p>
            <a:pPr lvl="1" algn="l" rtl="0"/>
            <a:r>
              <a:rPr lang="en-US" dirty="0" smtClean="0"/>
              <a:t>Meningeal signs </a:t>
            </a:r>
          </a:p>
          <a:p>
            <a:pPr lvl="1" algn="l" rtl="0"/>
            <a:r>
              <a:rPr lang="en-US" dirty="0" smtClean="0"/>
              <a:t>Other features of meningitis (nonresponsive, bulging fontanel, altered consciousness, Petechial rash, not well)</a:t>
            </a:r>
          </a:p>
          <a:p>
            <a:pPr algn="l" rtl="0"/>
            <a:r>
              <a:rPr lang="en-US" dirty="0" smtClean="0"/>
              <a:t>Should be considered : </a:t>
            </a:r>
          </a:p>
          <a:p>
            <a:pPr lvl="1" algn="l" rtl="0"/>
            <a:r>
              <a:rPr lang="en-US" dirty="0" smtClean="0"/>
              <a:t>Age 6-12 mon.  </a:t>
            </a:r>
          </a:p>
          <a:p>
            <a:pPr lvl="1" algn="l" rtl="0"/>
            <a:r>
              <a:rPr lang="en-US" dirty="0" smtClean="0"/>
              <a:t>Febrile status epilepticus </a:t>
            </a:r>
          </a:p>
          <a:p>
            <a:pPr algn="l" rtl="0"/>
            <a:r>
              <a:rPr lang="en-US" dirty="0" smtClean="0"/>
              <a:t>May be considered:</a:t>
            </a:r>
          </a:p>
          <a:p>
            <a:pPr lvl="1" algn="l" rtl="0"/>
            <a:r>
              <a:rPr lang="en-US" dirty="0"/>
              <a:t>When the patient is on antibiotics  </a:t>
            </a:r>
          </a:p>
          <a:p>
            <a:pPr lvl="1" algn="l" rtl="0"/>
            <a:r>
              <a:rPr lang="en-US" dirty="0"/>
              <a:t>When FC occur after the second day of illness </a:t>
            </a:r>
          </a:p>
          <a:p>
            <a:pPr lvl="1" algn="l" rtl="0"/>
            <a:r>
              <a:rPr lang="en-US" dirty="0" smtClean="0"/>
              <a:t>Age of 12-18 </a:t>
            </a:r>
            <a:r>
              <a:rPr lang="en-US" dirty="0" err="1" smtClean="0"/>
              <a:t>mo</a:t>
            </a:r>
            <a:r>
              <a:rPr lang="en-US" dirty="0" smtClean="0"/>
              <a:t> and no source of fever</a:t>
            </a:r>
          </a:p>
          <a:p>
            <a:pPr lvl="1" algn="l" rtl="0"/>
            <a:r>
              <a:rPr lang="en-US" dirty="0" smtClean="0"/>
              <a:t>Complex FC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>
                <a:solidFill>
                  <a:srgbClr val="564B3C">
                    <a:shade val="90000"/>
                  </a:srgbClr>
                </a:solidFill>
              </a:rPr>
              <a:t>1396/01/31</a:t>
            </a:r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643D983-A485-46F7-9A16-1B38DEA05077}" type="slidenum">
              <a:rPr lang="fa-IR" smtClean="0">
                <a:solidFill>
                  <a:srgbClr val="564B3C">
                    <a:shade val="90000"/>
                  </a:srgbClr>
                </a:solidFill>
              </a:rPr>
              <a:pPr/>
              <a:t>6</a:t>
            </a:fld>
            <a:endParaRPr lang="fa-IR">
              <a:solidFill>
                <a:srgbClr val="564B3C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6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Facial cellulitis</a:t>
            </a:r>
            <a:endParaRPr lang="fa-IR" dirty="0"/>
          </a:p>
        </p:txBody>
      </p:sp>
      <p:pic>
        <p:nvPicPr>
          <p:cNvPr id="4098" name="Picture 2" descr="E:\New Folder\nasser\Education\Interns\skin and soft tissue infections\pictures\facial cellulitis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83569" y="2204864"/>
            <a:ext cx="7128792" cy="38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AA52-3E9D-45BB-96CF-54AB487A27D8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279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/>
              <a:t>آیا امکان دارد مننژیت باکتریال بدون علایم سفتی کردن باشد؟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34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False negatives of nuchal rigidity in meningitis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rgbClr val="00B050"/>
                </a:solidFill>
              </a:rPr>
              <a:t>Age&lt; 12-18 </a:t>
            </a:r>
            <a:r>
              <a:rPr lang="en-US" sz="3200" dirty="0" err="1" smtClean="0">
                <a:solidFill>
                  <a:srgbClr val="00B050"/>
                </a:solidFill>
              </a:rPr>
              <a:t>mo</a:t>
            </a:r>
            <a:endParaRPr lang="en-US" sz="3200" dirty="0" smtClean="0">
              <a:solidFill>
                <a:srgbClr val="00B050"/>
              </a:solidFill>
            </a:endParaRPr>
          </a:p>
          <a:p>
            <a:pPr algn="l" rtl="0"/>
            <a:r>
              <a:rPr lang="en-US" sz="3200" dirty="0" smtClean="0">
                <a:solidFill>
                  <a:srgbClr val="00B050"/>
                </a:solidFill>
              </a:rPr>
              <a:t>Coma </a:t>
            </a:r>
          </a:p>
          <a:p>
            <a:pPr algn="l" rtl="0"/>
            <a:r>
              <a:rPr lang="en-US" sz="3200" dirty="0" smtClean="0">
                <a:solidFill>
                  <a:srgbClr val="00B050"/>
                </a:solidFill>
              </a:rPr>
              <a:t>Focal </a:t>
            </a:r>
            <a:r>
              <a:rPr lang="en-US" sz="3200" dirty="0">
                <a:solidFill>
                  <a:srgbClr val="00B050"/>
                </a:solidFill>
              </a:rPr>
              <a:t>or diffuse neurologic </a:t>
            </a:r>
            <a:r>
              <a:rPr lang="en-US" sz="3200" dirty="0" smtClean="0">
                <a:solidFill>
                  <a:srgbClr val="00B050"/>
                </a:solidFill>
              </a:rPr>
              <a:t>deficits</a:t>
            </a:r>
          </a:p>
          <a:p>
            <a:pPr algn="l" rtl="0"/>
            <a:r>
              <a:rPr lang="en-US" sz="3200" dirty="0" smtClean="0">
                <a:solidFill>
                  <a:srgbClr val="00B050"/>
                </a:solidFill>
              </a:rPr>
              <a:t>Early meningitis, </a:t>
            </a:r>
            <a:r>
              <a:rPr lang="en-US" sz="3200" dirty="0">
                <a:solidFill>
                  <a:srgbClr val="00B050"/>
                </a:solidFill>
              </a:rPr>
              <a:t>particularly in young children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1395/10/09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C9B2-D255-460D-9923-251813A740B6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7278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1281</Words>
  <Application>Microsoft Office PowerPoint</Application>
  <PresentationFormat>On-screen Show (4:3)</PresentationFormat>
  <Paragraphs>240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Flow</vt:lpstr>
      <vt:lpstr>1_Flow</vt:lpstr>
      <vt:lpstr>PowerPoint Presentation</vt:lpstr>
      <vt:lpstr>Central nervous system infection</vt:lpstr>
      <vt:lpstr>سوال یک</vt:lpstr>
      <vt:lpstr>Suspicion to meningitis</vt:lpstr>
      <vt:lpstr>PowerPoint Presentation</vt:lpstr>
      <vt:lpstr>Lumbar puncture in FC</vt:lpstr>
      <vt:lpstr>Facial cellulitis</vt:lpstr>
      <vt:lpstr>PowerPoint Presentation</vt:lpstr>
      <vt:lpstr>False negatives of nuchal rigidity in meningitis </vt:lpstr>
      <vt:lpstr>PowerPoint Presentation</vt:lpstr>
      <vt:lpstr>Contraindications for an immediate LP </vt:lpstr>
      <vt:lpstr>PowerPoint Presentation</vt:lpstr>
      <vt:lpstr>Indications of CT then LP</vt:lpstr>
      <vt:lpstr>PowerPoint Presentation</vt:lpstr>
      <vt:lpstr>Indications of CT then LP</vt:lpstr>
      <vt:lpstr>PowerPoint Presentation</vt:lpstr>
      <vt:lpstr>Elevated ICP findings on head CT </vt:lpstr>
      <vt:lpstr>PowerPoint Presentation</vt:lpstr>
      <vt:lpstr>نکات انجام LP</vt:lpstr>
      <vt:lpstr>PowerPoint Presentation</vt:lpstr>
      <vt:lpstr>Normal CSF analysis</vt:lpstr>
      <vt:lpstr>PowerPoint Presentation</vt:lpstr>
      <vt:lpstr>CSF findings in typical bacterial meningitis</vt:lpstr>
      <vt:lpstr>CSF findings in typical viral meningitis</vt:lpstr>
      <vt:lpstr>PowerPoint Presentation</vt:lpstr>
      <vt:lpstr>CSF analysis after appropriate therapy</vt:lpstr>
      <vt:lpstr>PowerPoint Presentation</vt:lpstr>
      <vt:lpstr>Traumatic LP</vt:lpstr>
      <vt:lpstr>PowerPoint Presentation</vt:lpstr>
      <vt:lpstr>Antibiotic therapy in bacterial meningitis</vt:lpstr>
      <vt:lpstr>PowerPoint Presentation</vt:lpstr>
      <vt:lpstr>Response in bacterial meningitis</vt:lpstr>
      <vt:lpstr>PowerPoint Presentation</vt:lpstr>
      <vt:lpstr>Meningococcal chemoprophylaxis</vt:lpstr>
      <vt:lpstr>PowerPoint Presentation</vt:lpstr>
      <vt:lpstr>International Encephalitis Consortium (2014 consensus statement ) </vt:lpstr>
      <vt:lpstr>PowerPoint Presentation</vt:lpstr>
      <vt:lpstr>CSF analysis of encephalitis</vt:lpstr>
      <vt:lpstr>PowerPoint Presentation</vt:lpstr>
      <vt:lpstr>Discontinuation of acyclovir  in HSV-PCR negative patients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nervous system infection</dc:title>
  <dc:creator>SaBa User</dc:creator>
  <cp:lastModifiedBy>SaBa User</cp:lastModifiedBy>
  <cp:revision>54</cp:revision>
  <dcterms:created xsi:type="dcterms:W3CDTF">2016-12-27T05:44:42Z</dcterms:created>
  <dcterms:modified xsi:type="dcterms:W3CDTF">2017-06-07T05:44:18Z</dcterms:modified>
</cp:coreProperties>
</file>