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79"/>
  </p:notesMasterIdLst>
  <p:sldIdLst>
    <p:sldId id="329"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66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C2189-FA68-4960-92B1-E586195A9EB8}" type="datetimeFigureOut">
              <a:rPr lang="en-US" smtClean="0"/>
              <a:t>5/17/2020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C0710-716B-410D-B443-55F3A31A1609}" type="slidenum">
              <a:rPr lang="en-US" smtClean="0"/>
              <a:t>‹#›</a:t>
            </a:fld>
            <a:endParaRPr lang="en-US"/>
          </a:p>
        </p:txBody>
      </p:sp>
    </p:spTree>
    <p:extLst>
      <p:ext uri="{BB962C8B-B14F-4D97-AF65-F5344CB8AC3E}">
        <p14:creationId xmlns:p14="http://schemas.microsoft.com/office/powerpoint/2010/main" val="3160444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r>
              <a:rPr lang="en-US">
                <a:solidFill>
                  <a:prstClr val="black"/>
                </a:solidFill>
              </a:rPr>
              <a:t>Tulane University - Office of Environmental Health &amp; Safety (OEHS)</a:t>
            </a:r>
          </a:p>
        </p:txBody>
      </p:sp>
      <p:sp>
        <p:nvSpPr>
          <p:cNvPr id="5" name="Rectangle 7"/>
          <p:cNvSpPr>
            <a:spLocks noGrp="1" noChangeArrowheads="1"/>
          </p:cNvSpPr>
          <p:nvPr>
            <p:ph type="sldNum" sz="quarter" idx="5"/>
          </p:nvPr>
        </p:nvSpPr>
        <p:spPr>
          <a:ln/>
        </p:spPr>
        <p:txBody>
          <a:bodyPr/>
          <a:lstStyle/>
          <a:p>
            <a:fld id="{E6271A52-7602-49EE-9085-B98D699BA6C1}" type="slidenum">
              <a:rPr lang="en-US">
                <a:solidFill>
                  <a:prstClr val="black"/>
                </a:solidFill>
              </a:rPr>
              <a:pPr/>
              <a:t>11</a:t>
            </a:fld>
            <a:endParaRPr lang="en-US">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79607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EC7704-9994-4A94-B2F8-017A39AFC272}"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346177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7704-9994-4A94-B2F8-017A39AFC272}"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1869330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7704-9994-4A94-B2F8-017A39AFC272}"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41182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FADE734-A1CA-4E0C-B181-F6A265CD1FC9}" type="datetimeFigureOut">
              <a:rPr lang="en-US" smtClean="0">
                <a:solidFill>
                  <a:srgbClr val="DBF5F9">
                    <a:shade val="90000"/>
                  </a:srgbClr>
                </a:solidFill>
              </a:rPr>
              <a:pPr/>
              <a:t>5/17/2020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0B75BE2F-591C-4773-9A5B-A4FF8CEB6BC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15991507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697985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FADE734-A1CA-4E0C-B181-F6A265CD1FC9}" type="datetimeFigureOut">
              <a:rPr lang="en-US" smtClean="0">
                <a:solidFill>
                  <a:srgbClr val="DBF5F9">
                    <a:shade val="90000"/>
                  </a:srgbClr>
                </a:solidFill>
              </a:rPr>
              <a:pPr/>
              <a:t>5/17/2020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0B75BE2F-591C-4773-9A5B-A4FF8CEB6BCB}"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374251424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32937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02488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9728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985357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898111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EC7704-9994-4A94-B2F8-017A39AFC272}"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145284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2890973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92156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720432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AEFC894-820F-481C-8EF4-3F9020E2974E}" type="datetimeFigureOut">
              <a:rPr lang="en-US" smtClean="0">
                <a:solidFill>
                  <a:srgbClr val="DBF5F9">
                    <a:shade val="90000"/>
                  </a:srgbClr>
                </a:solidFill>
              </a:rPr>
              <a:pPr/>
              <a:t>5/17/2020</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B8050A72-B6C1-4784-9F9C-8563A659C781}"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026963124"/>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153346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AEFC894-820F-481C-8EF4-3F9020E2974E}" type="datetimeFigureOut">
              <a:rPr lang="en-US" smtClean="0">
                <a:solidFill>
                  <a:srgbClr val="DBF5F9">
                    <a:shade val="90000"/>
                  </a:srgbClr>
                </a:solidFill>
              </a:rPr>
              <a:pPr/>
              <a:t>5/17/2020</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B8050A72-B6C1-4784-9F9C-8563A659C781}"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645401974"/>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057712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531947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70274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2876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EC7704-9994-4A94-B2F8-017A39AFC272}" type="datetimeFigureOut">
              <a:rPr lang="en-US" smtClean="0"/>
              <a:t>5/17/2020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3567802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391799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Tree>
    <p:extLst>
      <p:ext uri="{BB962C8B-B14F-4D97-AF65-F5344CB8AC3E}">
        <p14:creationId xmlns:p14="http://schemas.microsoft.com/office/powerpoint/2010/main" val="4149086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901186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309248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C323999-2EC0-4D5E-8C6F-DBA2E047A37F}" type="datetimeFigureOut">
              <a:rPr lang="en-US">
                <a:solidFill>
                  <a:srgbClr val="04617B">
                    <a:shade val="90000"/>
                  </a:srgbClr>
                </a:solidFill>
              </a:rPr>
              <a:pPr>
                <a:defRPr/>
              </a:pPr>
              <a:t>5/17/2020</a:t>
            </a:fld>
            <a:endParaRPr lang="en-US" altLang="en-US">
              <a:solidFill>
                <a:srgbClr val="04617B">
                  <a:shade val="90000"/>
                </a:srgbClr>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solidFill>
                <a:srgbClr val="04617B">
                  <a:shade val="90000"/>
                </a:srgbClr>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DBEA7DA1-C3B4-4EAB-BEBA-9391FA050317}" type="slidenum">
              <a:rPr lang="en-US" altLang="en-US">
                <a:solidFill>
                  <a:srgbClr val="04617B">
                    <a:shade val="90000"/>
                  </a:srgbClr>
                </a:solidFill>
              </a:rPr>
              <a:pPr>
                <a:defRPr/>
              </a:pPr>
              <a:t>‹#›</a:t>
            </a:fld>
            <a:endParaRPr lang="en-US" altLang="en-US">
              <a:solidFill>
                <a:srgbClr val="04617B">
                  <a:shade val="90000"/>
                </a:srgbClr>
              </a:solidFill>
            </a:endParaRPr>
          </a:p>
        </p:txBody>
      </p:sp>
    </p:spTree>
    <p:extLst>
      <p:ext uri="{BB962C8B-B14F-4D97-AF65-F5344CB8AC3E}">
        <p14:creationId xmlns:p14="http://schemas.microsoft.com/office/powerpoint/2010/main" val="997663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3556000" y="0"/>
            <a:ext cx="8636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sz="2400">
              <a:solidFill>
                <a:prstClr val="white"/>
              </a:solidFill>
            </a:endParaRPr>
          </a:p>
        </p:txBody>
      </p:sp>
      <p:sp>
        <p:nvSpPr>
          <p:cNvPr id="9" name="Straight Connector 8"/>
          <p:cNvSpPr>
            <a:spLocks noChangeShapeType="1"/>
          </p:cNvSpPr>
          <p:nvPr/>
        </p:nvSpPr>
        <p:spPr bwMode="auto">
          <a:xfrm rot="16200000">
            <a:off x="127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12" name="Title 11"/>
          <p:cNvSpPr>
            <a:spLocks noGrp="1"/>
          </p:cNvSpPr>
          <p:nvPr>
            <p:ph type="ctrTitle"/>
          </p:nvPr>
        </p:nvSpPr>
        <p:spPr>
          <a:xfrm>
            <a:off x="4489157" y="533400"/>
            <a:ext cx="68072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4472589" y="3539864"/>
            <a:ext cx="6819704"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7828299" y="6557946"/>
            <a:ext cx="2669952" cy="226902"/>
          </a:xfrm>
        </p:spPr>
        <p:txBody>
          <a:bodyPr/>
          <a:lstStyle>
            <a:lvl1pPr>
              <a:defRPr lang="en-US" smtClean="0">
                <a:solidFill>
                  <a:srgbClr val="FFFFFF"/>
                </a:solidFill>
              </a:defRPr>
            </a:lvl1pPr>
            <a:extLst/>
          </a:lstStyle>
          <a:p>
            <a:pPr>
              <a:defRPr/>
            </a:pPr>
            <a:endParaRPr/>
          </a:p>
        </p:txBody>
      </p:sp>
      <p:sp>
        <p:nvSpPr>
          <p:cNvPr id="18" name="Footer Placeholder 17"/>
          <p:cNvSpPr>
            <a:spLocks noGrp="1"/>
          </p:cNvSpPr>
          <p:nvPr>
            <p:ph type="ftr" sz="quarter" idx="11"/>
          </p:nvPr>
        </p:nvSpPr>
        <p:spPr>
          <a:xfrm>
            <a:off x="3759200" y="6557946"/>
            <a:ext cx="3903629" cy="228600"/>
          </a:xfrm>
        </p:spPr>
        <p:txBody>
          <a:bodyPr/>
          <a:lstStyle>
            <a:lvl1pPr>
              <a:defRPr lang="en-US" dirty="0">
                <a:solidFill>
                  <a:srgbClr val="FFFFFF"/>
                </a:solidFill>
              </a:defRPr>
            </a:lvl1pPr>
            <a:extLst/>
          </a:lstStyle>
          <a:p>
            <a:pPr>
              <a:defRPr/>
            </a:pPr>
            <a:r>
              <a:rPr lang="fa-IR" smtClean="0"/>
              <a:t>مركز سلامت محيط و كار</a:t>
            </a:r>
            <a:endParaRPr/>
          </a:p>
        </p:txBody>
      </p:sp>
      <p:sp>
        <p:nvSpPr>
          <p:cNvPr id="29" name="Slide Number Placeholder 28"/>
          <p:cNvSpPr>
            <a:spLocks noGrp="1"/>
          </p:cNvSpPr>
          <p:nvPr>
            <p:ph type="sldNum" sz="quarter" idx="12"/>
          </p:nvPr>
        </p:nvSpPr>
        <p:spPr>
          <a:xfrm>
            <a:off x="10507845" y="6556248"/>
            <a:ext cx="784448" cy="228600"/>
          </a:xfrm>
        </p:spPr>
        <p:txBody>
          <a:bodyPr/>
          <a:lstStyle>
            <a:lvl1pPr>
              <a:defRPr lang="en-US" smtClean="0">
                <a:solidFill>
                  <a:srgbClr val="FFFFFF"/>
                </a:solidFill>
              </a:defRPr>
            </a:lvl1pPr>
            <a:extLst/>
          </a:lstStyle>
          <a:p>
            <a:pPr>
              <a:defRPr/>
            </a:pPr>
            <a:fld id="{DCBAEB10-69FA-4D46-A2E2-5618498FE54D}" type="slidenum">
              <a:rPr/>
              <a:pPr>
                <a:defRPr/>
              </a:pPr>
              <a:t>‹#›</a:t>
            </a:fld>
            <a:endParaRPr/>
          </a:p>
        </p:txBody>
      </p:sp>
    </p:spTree>
    <p:extLst>
      <p:ext uri="{BB962C8B-B14F-4D97-AF65-F5344CB8AC3E}">
        <p14:creationId xmlns:p14="http://schemas.microsoft.com/office/powerpoint/2010/main" val="1864535108"/>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AE4704F3-FCC4-4406-8DD9-9780B1EF386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52600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22400" y="2821838"/>
            <a:ext cx="8340651"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422400" y="1905001"/>
            <a:ext cx="8340651"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298984" y="6556810"/>
            <a:ext cx="2669952" cy="226902"/>
          </a:xfrm>
        </p:spPr>
        <p:txBody>
          <a:bodyPr bIns="0" anchor="b"/>
          <a:lstStyle>
            <a:lvl1pPr>
              <a:defRPr>
                <a:solidFill>
                  <a:schemeClr val="tx2"/>
                </a:solidFill>
              </a:defRPr>
            </a:lvl1pPr>
            <a:extLst/>
          </a:lstStyle>
          <a:p>
            <a:pPr>
              <a:defRPr/>
            </a:pPr>
            <a:endParaRPr lang="en-US">
              <a:solidFill>
                <a:srgbClr val="B13F9A"/>
              </a:solidFill>
            </a:endParaRPr>
          </a:p>
        </p:txBody>
      </p:sp>
      <p:sp>
        <p:nvSpPr>
          <p:cNvPr id="5" name="Footer Placeholder 4"/>
          <p:cNvSpPr>
            <a:spLocks noGrp="1"/>
          </p:cNvSpPr>
          <p:nvPr>
            <p:ph type="ftr" sz="quarter" idx="11"/>
          </p:nvPr>
        </p:nvSpPr>
        <p:spPr>
          <a:xfrm>
            <a:off x="2313811" y="6556810"/>
            <a:ext cx="3860800" cy="228600"/>
          </a:xfrm>
        </p:spPr>
        <p:txBody>
          <a:bodyPr bIns="0" anchor="b"/>
          <a:lstStyle>
            <a:lvl1pPr>
              <a:defRPr>
                <a:solidFill>
                  <a:schemeClr val="tx2"/>
                </a:solidFill>
              </a:defRPr>
            </a:lvl1pPr>
            <a:extLst/>
          </a:lstStyle>
          <a:p>
            <a:pPr>
              <a:defRPr/>
            </a:pPr>
            <a:r>
              <a:rPr lang="fa-IR" smtClean="0">
                <a:solidFill>
                  <a:srgbClr val="B13F9A"/>
                </a:solidFill>
              </a:rPr>
              <a:t>مركز سلامت محيط و كار</a:t>
            </a:r>
            <a:endParaRPr lang="en-US">
              <a:solidFill>
                <a:srgbClr val="B13F9A"/>
              </a:solidFill>
            </a:endParaRPr>
          </a:p>
        </p:txBody>
      </p:sp>
      <p:sp>
        <p:nvSpPr>
          <p:cNvPr id="6" name="Slide Number Placeholder 5"/>
          <p:cNvSpPr>
            <a:spLocks noGrp="1"/>
          </p:cNvSpPr>
          <p:nvPr>
            <p:ph type="sldNum" sz="quarter" idx="12"/>
          </p:nvPr>
        </p:nvSpPr>
        <p:spPr>
          <a:xfrm>
            <a:off x="8978603" y="6555112"/>
            <a:ext cx="784448" cy="228600"/>
          </a:xfrm>
        </p:spPr>
        <p:txBody>
          <a:bodyPr/>
          <a:lstStyle>
            <a:extLst/>
          </a:lstStyle>
          <a:p>
            <a:pPr>
              <a:defRPr/>
            </a:pPr>
            <a:fld id="{B3E26333-D70D-4489-AA0F-13EA779C75AF}"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39590499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571744" y="1600201"/>
            <a:ext cx="469392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48B55521-713F-491D-BD27-C34A289A6BC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34710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5867400"/>
            <a:ext cx="469392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5571744" y="5867400"/>
            <a:ext cx="469392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5571744" y="1711840"/>
            <a:ext cx="469392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1BEA8D32-11AC-48AE-8EB3-D1205C225BCF}"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22051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EC7704-9994-4A94-B2F8-017A39AFC272}"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125126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9656064"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5BC91D83-085B-40F7-984F-51D5BF68914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90087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r>
              <a:rPr lang="fa-IR" smtClean="0">
                <a:solidFill>
                  <a:srgbClr val="B13F9A"/>
                </a:solidFill>
              </a:rPr>
              <a:t>مركز سلامت محيط و كار</a:t>
            </a: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5FB886BB-9E74-4A89-865F-7946A3737B5D}"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09531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86384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97416"/>
            <a:ext cx="786384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0"/>
            <a:ext cx="9652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340650E7-299A-424F-BEFE-28CCE1C3461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916358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797292" y="1004669"/>
            <a:ext cx="5759369"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sz="2400">
              <a:solidFill>
                <a:prstClr val="white"/>
              </a:solidFill>
            </a:endParaRPr>
          </a:p>
        </p:txBody>
      </p:sp>
      <p:sp>
        <p:nvSpPr>
          <p:cNvPr id="9" name="Rectangle 8"/>
          <p:cNvSpPr/>
          <p:nvPr/>
        </p:nvSpPr>
        <p:spPr>
          <a:xfrm rot="21420000">
            <a:off x="795609" y="998817"/>
            <a:ext cx="5759369"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p:nvPr>
        </p:nvSpPr>
        <p:spPr>
          <a:xfrm>
            <a:off x="7185464" y="1143000"/>
            <a:ext cx="4572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7185464" y="3283634"/>
            <a:ext cx="4572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r>
              <a:rPr lang="fa-IR" smtClean="0">
                <a:solidFill>
                  <a:srgbClr val="F4E7ED"/>
                </a:solidFill>
              </a:rPr>
              <a:t>مركز سلامت محيط و كار</a:t>
            </a: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B411E2DE-B9D3-4624-87E1-7453CCF9E0BB}"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884909" y="1041002"/>
            <a:ext cx="560832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63248583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92B9D25-D02E-47BF-84A7-06F45EF37EA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78003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274956"/>
            <a:ext cx="2032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43"/>
            <a:ext cx="8026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5657088" y="6557946"/>
            <a:ext cx="2669952" cy="226902"/>
          </a:xfrm>
        </p:spPr>
        <p:txBody>
          <a:bodyPr/>
          <a:lstStyle>
            <a:extLst/>
          </a:lstStyle>
          <a:p>
            <a:pPr>
              <a:defRPr/>
            </a:pPr>
            <a:endParaRPr lang="en-US">
              <a:solidFill>
                <a:srgbClr val="B13F9A"/>
              </a:solidFill>
            </a:endParaRPr>
          </a:p>
        </p:txBody>
      </p:sp>
      <p:sp>
        <p:nvSpPr>
          <p:cNvPr id="5" name="Footer Placeholder 4"/>
          <p:cNvSpPr>
            <a:spLocks noGrp="1"/>
          </p:cNvSpPr>
          <p:nvPr>
            <p:ph type="ftr" sz="quarter" idx="11"/>
          </p:nvPr>
        </p:nvSpPr>
        <p:spPr>
          <a:xfrm>
            <a:off x="609600" y="6556248"/>
            <a:ext cx="4876800" cy="228600"/>
          </a:xfrm>
        </p:spPr>
        <p:txBody>
          <a:bodyPr/>
          <a:lstStyle>
            <a:extLst/>
          </a:lstStyle>
          <a:p>
            <a:pPr>
              <a:defRPr/>
            </a:pPr>
            <a:r>
              <a:rPr lang="fa-IR" smtClean="0">
                <a:solidFill>
                  <a:srgbClr val="B13F9A"/>
                </a:solidFill>
              </a:rPr>
              <a:t>مركز سلامت محيط و كار</a:t>
            </a:r>
            <a:endParaRPr lang="en-US">
              <a:solidFill>
                <a:srgbClr val="B13F9A"/>
              </a:solidFill>
            </a:endParaRPr>
          </a:p>
        </p:txBody>
      </p:sp>
      <p:sp>
        <p:nvSpPr>
          <p:cNvPr id="6" name="Slide Number Placeholder 5"/>
          <p:cNvSpPr>
            <a:spLocks noGrp="1"/>
          </p:cNvSpPr>
          <p:nvPr>
            <p:ph type="sldNum" sz="quarter" idx="12"/>
          </p:nvPr>
        </p:nvSpPr>
        <p:spPr>
          <a:xfrm>
            <a:off x="8339328" y="6553200"/>
            <a:ext cx="784448" cy="228600"/>
          </a:xfrm>
        </p:spPr>
        <p:txBody>
          <a:bodyPr/>
          <a:lstStyle>
            <a:lvl1pPr>
              <a:defRPr>
                <a:solidFill>
                  <a:schemeClr val="tx2"/>
                </a:solidFill>
              </a:defRPr>
            </a:lvl1pPr>
            <a:extLst/>
          </a:lstStyle>
          <a:p>
            <a:pPr>
              <a:defRPr/>
            </a:pPr>
            <a:fld id="{3933BE78-304D-4B24-9CE0-6771BB4662C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52500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EC7704-9994-4A94-B2F8-017A39AFC272}" type="datetimeFigureOut">
              <a:rPr lang="en-US" smtClean="0"/>
              <a:t>5/17/2020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1298985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EC7704-9994-4A94-B2F8-017A39AFC272}" type="datetimeFigureOut">
              <a:rPr lang="en-US" smtClean="0"/>
              <a:t>5/17/2020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3966080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C7704-9994-4A94-B2F8-017A39AFC272}" type="datetimeFigureOut">
              <a:rPr lang="en-US" smtClean="0"/>
              <a:t>5/17/2020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237274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C7704-9994-4A94-B2F8-017A39AFC272}"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1116258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EC7704-9994-4A94-B2F8-017A39AFC272}" type="datetimeFigureOut">
              <a:rPr lang="en-US" smtClean="0"/>
              <a:t>5/17/2020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55ABC4-454E-4501-9399-9F16D655329F}" type="slidenum">
              <a:rPr lang="en-US" smtClean="0"/>
              <a:t>‹#›</a:t>
            </a:fld>
            <a:endParaRPr lang="en-US"/>
          </a:p>
        </p:txBody>
      </p:sp>
    </p:spTree>
    <p:extLst>
      <p:ext uri="{BB962C8B-B14F-4D97-AF65-F5344CB8AC3E}">
        <p14:creationId xmlns:p14="http://schemas.microsoft.com/office/powerpoint/2010/main" val="2577744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C7704-9994-4A94-B2F8-017A39AFC272}" type="datetimeFigureOut">
              <a:rPr lang="en-US" smtClean="0"/>
              <a:t>5/17/2020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5ABC4-454E-4501-9399-9F16D655329F}" type="slidenum">
              <a:rPr lang="en-US" smtClean="0"/>
              <a:t>‹#›</a:t>
            </a:fld>
            <a:endParaRPr lang="en-US"/>
          </a:p>
        </p:txBody>
      </p:sp>
    </p:spTree>
    <p:extLst>
      <p:ext uri="{BB962C8B-B14F-4D97-AF65-F5344CB8AC3E}">
        <p14:creationId xmlns:p14="http://schemas.microsoft.com/office/powerpoint/2010/main" val="478441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FADE734-A1CA-4E0C-B181-F6A265CD1FC9}" type="datetimeFigureOut">
              <a:rPr lang="en-US" smtClean="0">
                <a:solidFill>
                  <a:srgbClr val="04617B">
                    <a:shade val="90000"/>
                  </a:srgbClr>
                </a:solidFill>
              </a:rPr>
              <a:pPr/>
              <a:t>5/17/2020</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75BE2F-591C-4773-9A5B-A4FF8CEB6BCB}"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5279867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AEFC894-820F-481C-8EF4-3F9020E2974E}" type="datetimeFigureOut">
              <a:rPr lang="en-US" smtClean="0">
                <a:solidFill>
                  <a:srgbClr val="04617B">
                    <a:shade val="90000"/>
                  </a:srgbClr>
                </a:solidFill>
              </a:rPr>
              <a:pPr/>
              <a:t>5/17/2020</a:t>
            </a:fld>
            <a:endParaRPr lang="en-US">
              <a:solidFill>
                <a:srgbClr val="04617B">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srgbClr val="04617B">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8050A72-B6C1-4784-9F9C-8563A659C781}" type="slidenum">
              <a:rPr lang="en-US" smtClean="0">
                <a:solidFill>
                  <a:srgbClr val="04617B">
                    <a:shade val="90000"/>
                  </a:srgbClr>
                </a:solidFill>
              </a:rPr>
              <a:pPr/>
              <a:t>‹#›</a:t>
            </a:fld>
            <a:endParaRPr lang="en-US">
              <a:solidFill>
                <a:srgbClr val="04617B">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grpSp>
    </p:spTree>
    <p:extLst>
      <p:ext uri="{BB962C8B-B14F-4D97-AF65-F5344CB8AC3E}">
        <p14:creationId xmlns:p14="http://schemas.microsoft.com/office/powerpoint/2010/main" val="35682324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10871200" y="0"/>
            <a:ext cx="13208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sz="2400">
              <a:solidFill>
                <a:prstClr val="white"/>
              </a:solidFill>
            </a:endParaRPr>
          </a:p>
        </p:txBody>
      </p:sp>
      <p:sp>
        <p:nvSpPr>
          <p:cNvPr id="3" name="Title Placeholder 2"/>
          <p:cNvSpPr>
            <a:spLocks noGrp="1"/>
          </p:cNvSpPr>
          <p:nvPr>
            <p:ph type="title"/>
          </p:nvPr>
        </p:nvSpPr>
        <p:spPr>
          <a:xfrm>
            <a:off x="609600" y="320040"/>
            <a:ext cx="9652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609600" y="1609416"/>
            <a:ext cx="9652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5661248" y="6557946"/>
            <a:ext cx="2669952"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Times New Roman" pitchFamily="18" charset="0"/>
            </a:endParaRPr>
          </a:p>
        </p:txBody>
      </p:sp>
      <p:sp>
        <p:nvSpPr>
          <p:cNvPr id="4" name="Footer Placeholder 3"/>
          <p:cNvSpPr>
            <a:spLocks noGrp="1"/>
          </p:cNvSpPr>
          <p:nvPr>
            <p:ph type="ftr" sz="quarter" idx="3"/>
          </p:nvPr>
        </p:nvSpPr>
        <p:spPr>
          <a:xfrm>
            <a:off x="609600" y="6557946"/>
            <a:ext cx="48768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r>
              <a:rPr lang="fa-IR" smtClean="0">
                <a:solidFill>
                  <a:srgbClr val="B13F9A"/>
                </a:solidFill>
                <a:latin typeface="Times New Roman" pitchFamily="18" charset="0"/>
              </a:rPr>
              <a:t>مركز سلامت محيط و كار</a:t>
            </a:r>
            <a:endParaRPr lang="en-US">
              <a:solidFill>
                <a:srgbClr val="B13F9A"/>
              </a:solidFill>
              <a:latin typeface="Times New Roman" pitchFamily="18" charset="0"/>
            </a:endParaRPr>
          </a:p>
        </p:txBody>
      </p:sp>
      <p:sp>
        <p:nvSpPr>
          <p:cNvPr id="16" name="Slide Number Placeholder 15"/>
          <p:cNvSpPr>
            <a:spLocks noGrp="1"/>
          </p:cNvSpPr>
          <p:nvPr>
            <p:ph type="sldNum" sz="quarter" idx="4"/>
          </p:nvPr>
        </p:nvSpPr>
        <p:spPr>
          <a:xfrm>
            <a:off x="8335264" y="6556248"/>
            <a:ext cx="784448"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A08CF805-3BA7-4A85-B606-2F562D0B4746}" type="slidenum">
              <a:rPr lang="en-US" smtClean="0">
                <a:solidFill>
                  <a:srgbClr val="B13F9A"/>
                </a:solidFill>
                <a:latin typeface="Times New Roman" pitchFamily="18" charset="0"/>
              </a:rPr>
              <a:pPr fontAlgn="base">
                <a:spcBef>
                  <a:spcPct val="0"/>
                </a:spcBef>
                <a:spcAft>
                  <a:spcPct val="0"/>
                </a:spcAft>
                <a:defRPr/>
              </a:pPr>
              <a:t>‹#›</a:t>
            </a:fld>
            <a:endParaRPr lang="en-US">
              <a:solidFill>
                <a:srgbClr val="B13F9A"/>
              </a:solidFill>
              <a:latin typeface="Times New Roman" pitchFamily="18" charset="0"/>
            </a:endParaRPr>
          </a:p>
        </p:txBody>
      </p:sp>
    </p:spTree>
    <p:extLst>
      <p:ext uri="{BB962C8B-B14F-4D97-AF65-F5344CB8AC3E}">
        <p14:creationId xmlns:p14="http://schemas.microsoft.com/office/powerpoint/2010/main" val="30567310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l" rtl="1"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r" rtl="1"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r" rtl="1"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r" rtl="1"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r" rtl="1"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r" rtl="1"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r" rtl="1"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r" rtl="1"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r" rtl="1"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r" rtl="1"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1.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image" Target="../media/image3.pn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37.wma"/><Relationship Id="rId1" Type="http://schemas.microsoft.com/office/2007/relationships/media" Target="../media/media37.wm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0.wma"/><Relationship Id="rId1" Type="http://schemas.microsoft.com/office/2007/relationships/media" Target="../media/media40.wma"/><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1.wma"/><Relationship Id="rId1" Type="http://schemas.microsoft.com/office/2007/relationships/media" Target="../media/media41.wma"/><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2.wma"/><Relationship Id="rId1" Type="http://schemas.microsoft.com/office/2007/relationships/media" Target="../media/media42.wma"/><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3.wma"/><Relationship Id="rId1" Type="http://schemas.microsoft.com/office/2007/relationships/media" Target="../media/media43.wm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4.wma"/><Relationship Id="rId1" Type="http://schemas.microsoft.com/office/2007/relationships/media" Target="../media/media44.wm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3.png"/><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6.wma"/><Relationship Id="rId1" Type="http://schemas.microsoft.com/office/2007/relationships/media" Target="../media/media46.wma"/><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7.wma"/><Relationship Id="rId1" Type="http://schemas.microsoft.com/office/2007/relationships/media" Target="../media/media47.wm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49.wma"/><Relationship Id="rId1" Type="http://schemas.microsoft.com/office/2007/relationships/media" Target="../media/media49.wma"/><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0.wma"/><Relationship Id="rId1" Type="http://schemas.microsoft.com/office/2007/relationships/media" Target="../media/media50.wma"/><Relationship Id="rId5" Type="http://schemas.openxmlformats.org/officeDocument/2006/relationships/image" Target="../media/image3.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1.wma"/><Relationship Id="rId1" Type="http://schemas.microsoft.com/office/2007/relationships/media" Target="../media/media51.wma"/><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image" Target="../media/image18.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3.wma"/><Relationship Id="rId1" Type="http://schemas.microsoft.com/office/2007/relationships/media" Target="../media/media53.wma"/><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3.pn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5.wma"/><Relationship Id="rId1" Type="http://schemas.microsoft.com/office/2007/relationships/media" Target="../media/media55.wma"/><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6.wma"/><Relationship Id="rId1" Type="http://schemas.microsoft.com/office/2007/relationships/media" Target="../media/media56.wm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7.wma"/><Relationship Id="rId1" Type="http://schemas.microsoft.com/office/2007/relationships/media" Target="../media/media57.wma"/><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59.wma"/><Relationship Id="rId1" Type="http://schemas.microsoft.com/office/2007/relationships/media" Target="../media/media59.wma"/><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0.wma"/><Relationship Id="rId1" Type="http://schemas.microsoft.com/office/2007/relationships/media" Target="../media/media60.wma"/><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1.wma"/><Relationship Id="rId1" Type="http://schemas.microsoft.com/office/2007/relationships/media" Target="../media/media61.wma"/><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2.wma"/><Relationship Id="rId1" Type="http://schemas.microsoft.com/office/2007/relationships/media" Target="../media/media62.wma"/><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3.wma"/><Relationship Id="rId1" Type="http://schemas.microsoft.com/office/2007/relationships/media" Target="../media/media63.wma"/><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4.wma"/><Relationship Id="rId1" Type="http://schemas.microsoft.com/office/2007/relationships/media" Target="../media/media64.wma"/><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5.wma"/><Relationship Id="rId1" Type="http://schemas.microsoft.com/office/2007/relationships/media" Target="../media/media65.wma"/><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6.wma"/><Relationship Id="rId1" Type="http://schemas.microsoft.com/office/2007/relationships/media" Target="../media/media66.wm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7.wma"/><Relationship Id="rId1" Type="http://schemas.microsoft.com/office/2007/relationships/media" Target="../media/media67.wma"/><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8.wma"/><Relationship Id="rId1" Type="http://schemas.microsoft.com/office/2007/relationships/media" Target="../media/media68.wma"/><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69.wma"/><Relationship Id="rId1" Type="http://schemas.microsoft.com/office/2007/relationships/media" Target="../media/media69.wma"/><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audio" Target="../media/media70.wma"/><Relationship Id="rId1" Type="http://schemas.microsoft.com/office/2007/relationships/media" Target="../media/media70.wma"/><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a-IR" dirty="0" smtClean="0"/>
              <a:t>بسم الله الرحمن الرحیم</a:t>
            </a:r>
            <a:endParaRPr lang="en-US" dirty="0"/>
          </a:p>
        </p:txBody>
      </p:sp>
      <p:sp>
        <p:nvSpPr>
          <p:cNvPr id="3" name="Subtitle 2"/>
          <p:cNvSpPr>
            <a:spLocks noGrp="1"/>
          </p:cNvSpPr>
          <p:nvPr>
            <p:ph type="subTitle" idx="1"/>
          </p:nvPr>
        </p:nvSpPr>
        <p:spPr/>
        <p:txBody>
          <a:bodyPr/>
          <a:lstStyle/>
          <a:p>
            <a:r>
              <a:rPr lang="fa-IR" dirty="0" smtClean="0"/>
              <a:t>تهیه: دکتر فرخنده پورسینا</a:t>
            </a:r>
            <a:endParaRPr lang="en-US" dirty="0"/>
          </a:p>
        </p:txBody>
      </p:sp>
    </p:spTree>
    <p:extLst>
      <p:ext uri="{BB962C8B-B14F-4D97-AF65-F5344CB8AC3E}">
        <p14:creationId xmlns:p14="http://schemas.microsoft.com/office/powerpoint/2010/main" val="2472186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52736"/>
            <a:ext cx="8229600" cy="5271864"/>
          </a:xfrm>
        </p:spPr>
        <p:txBody>
          <a:bodyPr>
            <a:normAutofit lnSpcReduction="10000"/>
          </a:bodyPr>
          <a:lstStyle/>
          <a:p>
            <a:pPr algn="r" rtl="1"/>
            <a:r>
              <a:rPr lang="fa-IR" dirty="0" smtClean="0"/>
              <a:t>فعالیتهاي</a:t>
            </a:r>
            <a:r>
              <a:rPr lang="en-US" dirty="0" smtClean="0"/>
              <a:t> </a:t>
            </a:r>
            <a:r>
              <a:rPr lang="fa-IR" dirty="0" smtClean="0"/>
              <a:t>دیگر </a:t>
            </a:r>
            <a:r>
              <a:rPr lang="fa-IR" dirty="0"/>
              <a:t>آزمایشگاهی نظیر </a:t>
            </a:r>
            <a:r>
              <a:rPr lang="fa-IR" b="1" dirty="0">
                <a:solidFill>
                  <a:srgbClr val="FF0000"/>
                </a:solidFill>
              </a:rPr>
              <a:t>کشت باکتري </a:t>
            </a:r>
            <a:r>
              <a:rPr lang="fa-IR" dirty="0"/>
              <a:t>بر روي محیط هاي جامد داراي آگار، </a:t>
            </a:r>
            <a:r>
              <a:rPr lang="fa-IR" b="1" dirty="0"/>
              <a:t>تلقیح محیط هاي کشت با </a:t>
            </a:r>
            <a:r>
              <a:rPr lang="fa-IR" b="1" dirty="0" smtClean="0"/>
              <a:t>پیپت</a:t>
            </a:r>
            <a:r>
              <a:rPr lang="fa-IR" dirty="0" smtClean="0"/>
              <a:t>،</a:t>
            </a:r>
            <a:r>
              <a:rPr lang="en-US" dirty="0" smtClean="0"/>
              <a:t> </a:t>
            </a:r>
            <a:r>
              <a:rPr lang="fa-IR" b="1" dirty="0" smtClean="0">
                <a:solidFill>
                  <a:srgbClr val="FF0000"/>
                </a:solidFill>
              </a:rPr>
              <a:t>مخلوط </a:t>
            </a:r>
            <a:r>
              <a:rPr lang="fa-IR" b="1" dirty="0">
                <a:solidFill>
                  <a:srgbClr val="FF0000"/>
                </a:solidFill>
              </a:rPr>
              <a:t>کردن مایعات حاوي </a:t>
            </a:r>
            <a:r>
              <a:rPr lang="fa-IR" dirty="0"/>
              <a:t>عوامل عفونت زا با پیپت، </a:t>
            </a:r>
            <a:r>
              <a:rPr lang="fa-IR" b="1" dirty="0">
                <a:solidFill>
                  <a:srgbClr val="FF0000"/>
                </a:solidFill>
              </a:rPr>
              <a:t>هموژنایز کردن </a:t>
            </a:r>
            <a:r>
              <a:rPr lang="fa-IR" dirty="0"/>
              <a:t>(همگن سازي)، </a:t>
            </a:r>
            <a:r>
              <a:rPr lang="fa-IR" b="1" dirty="0">
                <a:solidFill>
                  <a:srgbClr val="FF0000"/>
                </a:solidFill>
              </a:rPr>
              <a:t>ورتکس </a:t>
            </a:r>
            <a:r>
              <a:rPr lang="fa-IR" b="1" dirty="0" smtClean="0">
                <a:solidFill>
                  <a:srgbClr val="FF0000"/>
                </a:solidFill>
              </a:rPr>
              <a:t>کردن</a:t>
            </a:r>
            <a:r>
              <a:rPr lang="fa-IR" dirty="0"/>
              <a:t> </a:t>
            </a:r>
            <a:r>
              <a:rPr lang="fa-IR" dirty="0" smtClean="0"/>
              <a:t>و </a:t>
            </a:r>
            <a:r>
              <a:rPr lang="fa-IR" b="1" dirty="0">
                <a:solidFill>
                  <a:srgbClr val="FF0000"/>
                </a:solidFill>
              </a:rPr>
              <a:t>اسپین</a:t>
            </a:r>
            <a:r>
              <a:rPr lang="fa-IR" dirty="0"/>
              <a:t> کردن مایعات آلوده همچنین </a:t>
            </a:r>
            <a:r>
              <a:rPr lang="fa-IR" b="1" dirty="0">
                <a:solidFill>
                  <a:srgbClr val="FF0000"/>
                </a:solidFill>
              </a:rPr>
              <a:t>کار با حیوانات زنده </a:t>
            </a:r>
            <a:r>
              <a:rPr lang="fa-IR" dirty="0"/>
              <a:t>می تواند آیروسل هاي آلوده کننده ایجاد نماید.</a:t>
            </a:r>
          </a:p>
          <a:p>
            <a:pPr algn="r" rtl="1"/>
            <a:r>
              <a:rPr lang="fa-IR" dirty="0" smtClean="0"/>
              <a:t>آیروسلهایی </a:t>
            </a:r>
            <a:r>
              <a:rPr lang="fa-IR" dirty="0"/>
              <a:t>با قطر کمتر </a:t>
            </a:r>
            <a:r>
              <a:rPr lang="fa-IR" b="1" dirty="0">
                <a:solidFill>
                  <a:srgbClr val="C00000"/>
                </a:solidFill>
              </a:rPr>
              <a:t>از 5 </a:t>
            </a:r>
            <a:r>
              <a:rPr lang="fa-IR" b="1" dirty="0" smtClean="0">
                <a:solidFill>
                  <a:srgbClr val="C00000"/>
                </a:solidFill>
              </a:rPr>
              <a:t>تا </a:t>
            </a:r>
            <a:r>
              <a:rPr lang="fa-IR" b="1" dirty="0">
                <a:solidFill>
                  <a:srgbClr val="C00000"/>
                </a:solidFill>
              </a:rPr>
              <a:t>100</a:t>
            </a:r>
            <a:r>
              <a:rPr lang="fa-IR" b="1" dirty="0" smtClean="0">
                <a:solidFill>
                  <a:srgbClr val="C00000"/>
                </a:solidFill>
              </a:rPr>
              <a:t>میکرومتر </a:t>
            </a:r>
            <a:r>
              <a:rPr lang="fa-IR" dirty="0"/>
              <a:t>و قطرات ریز مایع </a:t>
            </a:r>
            <a:r>
              <a:rPr lang="fa-IR" dirty="0" smtClean="0"/>
              <a:t>توسط </a:t>
            </a:r>
            <a:r>
              <a:rPr lang="fa-IR" dirty="0"/>
              <a:t>چشم غیر مسلح قابل </a:t>
            </a:r>
            <a:r>
              <a:rPr lang="fa-IR" dirty="0" smtClean="0"/>
              <a:t> رویت </a:t>
            </a:r>
            <a:r>
              <a:rPr lang="fa-IR" dirty="0"/>
              <a:t>نیستند. </a:t>
            </a:r>
            <a:endParaRPr lang="en-US" dirty="0" smtClean="0"/>
          </a:p>
          <a:p>
            <a:pPr algn="r" rtl="1"/>
            <a:r>
              <a:rPr lang="fa-IR" dirty="0" smtClean="0"/>
              <a:t>کارکنان </a:t>
            </a:r>
            <a:r>
              <a:rPr lang="fa-IR" dirty="0"/>
              <a:t>یک آزمایشگاه معمولا از وجود چنین ذراتی که می توانند سطوح کار و ابزار آزمایشگاه </a:t>
            </a:r>
            <a:r>
              <a:rPr lang="fa-IR" dirty="0" smtClean="0"/>
              <a:t>را</a:t>
            </a:r>
            <a:r>
              <a:rPr lang="en-US" dirty="0" smtClean="0"/>
              <a:t> </a:t>
            </a:r>
            <a:r>
              <a:rPr lang="fa-IR" dirty="0" smtClean="0"/>
              <a:t>آلوده </a:t>
            </a:r>
            <a:r>
              <a:rPr lang="fa-IR" dirty="0"/>
              <a:t>نموده یا مستقیما توسط کارکنان تنفس شوند، آگاهی ندارند. </a:t>
            </a:r>
            <a:endParaRPr lang="en-US" dirty="0" smtClean="0"/>
          </a:p>
          <a:p>
            <a:pPr algn="r" rtl="1"/>
            <a:r>
              <a:rPr lang="fa-IR" dirty="0" smtClean="0"/>
              <a:t>هودهاي </a:t>
            </a:r>
            <a:r>
              <a:rPr lang="fa-IR" dirty="0"/>
              <a:t>زیستی چنانچه درست استفاده </a:t>
            </a:r>
            <a:r>
              <a:rPr lang="fa-IR" dirty="0" smtClean="0"/>
              <a:t>شوند،</a:t>
            </a:r>
            <a:r>
              <a:rPr lang="en-US" dirty="0" smtClean="0"/>
              <a:t> </a:t>
            </a:r>
            <a:r>
              <a:rPr lang="fa-IR" dirty="0" smtClean="0"/>
              <a:t>می </a:t>
            </a:r>
            <a:r>
              <a:rPr lang="fa-IR" dirty="0"/>
              <a:t>توانند تا حد زیادي سبب کاهش موارد ابتلا به عفونتهاي آزمایشگاهی و انتقال آلودگی به افراد یا محیط </a:t>
            </a:r>
            <a:r>
              <a:rPr lang="fa-IR" dirty="0" smtClean="0"/>
              <a:t>کار شوند</a:t>
            </a:r>
            <a:r>
              <a:rPr lang="fa-IR" dirty="0"/>
              <a:t>.</a:t>
            </a:r>
            <a:endParaRPr lang="en-US" dirty="0"/>
          </a:p>
          <a:p>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55640" y="5572548"/>
            <a:ext cx="1008112" cy="1008112"/>
          </a:xfrm>
          <a:prstGeom prst="rect">
            <a:avLst/>
          </a:prstGeom>
        </p:spPr>
      </p:pic>
    </p:spTree>
    <p:extLst>
      <p:ext uri="{BB962C8B-B14F-4D97-AF65-F5344CB8AC3E}">
        <p14:creationId xmlns:p14="http://schemas.microsoft.com/office/powerpoint/2010/main" val="1094000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181350" y="1034654"/>
            <a:ext cx="5829300" cy="679847"/>
          </a:xfrm>
        </p:spPr>
        <p:txBody>
          <a:bodyPr>
            <a:normAutofit fontScale="90000"/>
          </a:bodyPr>
          <a:lstStyle/>
          <a:p>
            <a:pPr rtl="1"/>
            <a:r>
              <a:rPr lang="fa-IR" b="1" dirty="0">
                <a:solidFill>
                  <a:srgbClr val="FF0000"/>
                </a:solidFill>
                <a:latin typeface="Times New Roman" pitchFamily="18" charset="0"/>
                <a:cs typeface="+mn-cs"/>
              </a:rPr>
              <a:t/>
            </a:r>
            <a:br>
              <a:rPr lang="fa-IR" b="1" dirty="0">
                <a:solidFill>
                  <a:srgbClr val="FF0000"/>
                </a:solidFill>
                <a:latin typeface="Times New Roman" pitchFamily="18" charset="0"/>
                <a:cs typeface="+mn-cs"/>
              </a:rPr>
            </a:br>
            <a:r>
              <a:rPr lang="en-US" sz="3600" b="1" dirty="0">
                <a:solidFill>
                  <a:srgbClr val="FF0000"/>
                </a:solidFill>
                <a:latin typeface="Times New Roman" pitchFamily="18" charset="0"/>
                <a:cs typeface="+mn-cs"/>
              </a:rPr>
              <a:t>(CHEMICAL FUME HOODS)</a:t>
            </a:r>
          </a:p>
        </p:txBody>
      </p:sp>
      <p:pic>
        <p:nvPicPr>
          <p:cNvPr id="7" name="Picture 5" descr="FumeHoodTrn2 009"/>
          <p:cNvPicPr>
            <a:picLocks noGrp="1" noChangeAspect="1" noChangeArrowheads="1"/>
          </p:cNvPicPr>
          <p:nvPr>
            <p:ph sz="half" idx="1"/>
          </p:nvPr>
        </p:nvPicPr>
        <p:blipFill>
          <a:blip r:embed="rId5" cstate="print"/>
          <a:srcRect/>
          <a:stretch>
            <a:fillRect/>
          </a:stretch>
        </p:blipFill>
        <p:spPr>
          <a:xfrm>
            <a:off x="1985962" y="2486026"/>
            <a:ext cx="2719388" cy="2039720"/>
          </a:xfrm>
          <a:noFill/>
          <a:ln/>
        </p:spPr>
      </p:pic>
      <p:sp>
        <p:nvSpPr>
          <p:cNvPr id="102403" name="Rectangle 3"/>
          <p:cNvSpPr>
            <a:spLocks noGrp="1" noChangeArrowheads="1"/>
          </p:cNvSpPr>
          <p:nvPr>
            <p:ph type="body" sz="half" idx="2"/>
          </p:nvPr>
        </p:nvSpPr>
        <p:spPr>
          <a:xfrm>
            <a:off x="5019675" y="2209802"/>
            <a:ext cx="3600450" cy="3088481"/>
          </a:xfrm>
        </p:spPr>
        <p:txBody>
          <a:bodyPr>
            <a:normAutofit/>
          </a:bodyPr>
          <a:lstStyle/>
          <a:p>
            <a:pPr algn="justLow" rtl="1">
              <a:lnSpc>
                <a:spcPct val="90000"/>
              </a:lnSpc>
            </a:pPr>
            <a:r>
              <a:rPr lang="fa-IR" sz="2100" b="1" dirty="0">
                <a:cs typeface="B Koodak" pitchFamily="2" charset="-78"/>
              </a:rPr>
              <a:t>این هودها برای حفاظت </a:t>
            </a:r>
            <a:r>
              <a:rPr lang="fa-IR" sz="2100" dirty="0">
                <a:solidFill>
                  <a:srgbClr val="FFC000"/>
                </a:solidFill>
                <a:cs typeface="B Koodak" pitchFamily="2" charset="-78"/>
              </a:rPr>
              <a:t>انسان در برابر مواد سمی یا مواد شیمیایی </a:t>
            </a:r>
            <a:r>
              <a:rPr lang="fa-IR" sz="2100" b="1" dirty="0">
                <a:cs typeface="B Koodak" pitchFamily="2" charset="-78"/>
              </a:rPr>
              <a:t>خطرناک استفاده می</a:t>
            </a:r>
            <a:r>
              <a:rPr lang="en-US" sz="2100" b="1" dirty="0">
                <a:cs typeface="B Koodak" pitchFamily="2" charset="-78"/>
              </a:rPr>
              <a:t> </a:t>
            </a:r>
            <a:r>
              <a:rPr lang="fa-IR" sz="2100" b="1" dirty="0">
                <a:cs typeface="B Koodak" pitchFamily="2" charset="-78"/>
              </a:rPr>
              <a:t>شوند.</a:t>
            </a:r>
          </a:p>
          <a:p>
            <a:pPr algn="justLow" rtl="1">
              <a:lnSpc>
                <a:spcPct val="90000"/>
              </a:lnSpc>
            </a:pPr>
            <a:r>
              <a:rPr lang="fa-IR" sz="2100" b="1" dirty="0">
                <a:cs typeface="B Koodak" pitchFamily="2" charset="-78"/>
              </a:rPr>
              <a:t>100% هوا به بیرون تخلیه میشود.</a:t>
            </a:r>
          </a:p>
          <a:p>
            <a:pPr algn="justLow" rtl="1">
              <a:lnSpc>
                <a:spcPct val="90000"/>
              </a:lnSpc>
            </a:pPr>
            <a:r>
              <a:rPr lang="fa-IR" sz="2100" b="1" dirty="0">
                <a:cs typeface="B Koodak" pitchFamily="2" charset="-78"/>
              </a:rPr>
              <a:t>هوا برگشت داده نمی</a:t>
            </a:r>
            <a:r>
              <a:rPr lang="en-US" sz="2100" b="1" dirty="0">
                <a:cs typeface="B Koodak" pitchFamily="2" charset="-78"/>
              </a:rPr>
              <a:t> </a:t>
            </a:r>
            <a:r>
              <a:rPr lang="fa-IR" sz="2100" b="1" dirty="0">
                <a:cs typeface="B Koodak" pitchFamily="2" charset="-78"/>
              </a:rPr>
              <a:t>شود (سیرکوله نمی</a:t>
            </a:r>
            <a:r>
              <a:rPr lang="en-US" sz="2100" b="1" dirty="0">
                <a:cs typeface="B Koodak" pitchFamily="2" charset="-78"/>
              </a:rPr>
              <a:t> </a:t>
            </a:r>
            <a:r>
              <a:rPr lang="fa-IR" sz="2100" b="1" dirty="0">
                <a:cs typeface="B Koodak" pitchFamily="2" charset="-78"/>
              </a:rPr>
              <a:t>شود).</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8128" y="4276404"/>
            <a:ext cx="1368152" cy="1368152"/>
          </a:xfrm>
          <a:prstGeom prst="rect">
            <a:avLst/>
          </a:prstGeom>
        </p:spPr>
      </p:pic>
    </p:spTree>
    <p:extLst>
      <p:ext uri="{BB962C8B-B14F-4D97-AF65-F5344CB8AC3E}">
        <p14:creationId xmlns:p14="http://schemas.microsoft.com/office/powerpoint/2010/main" val="391885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slide(fromBottom)">
                                      <p:cBhvr>
                                        <p:cTn id="7" dur="5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slide(fromBottom)">
                                      <p:cBhvr>
                                        <p:cTn id="12" dur="500"/>
                                        <p:tgtEl>
                                          <p:spTgt spid="102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Effect transition="in" filter="slide(fromBottom)">
                                      <p:cBhvr>
                                        <p:cTn id="17" dur="500"/>
                                        <p:tgtEl>
                                          <p:spTgt spid="1024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5744" fill="hold"/>
                                        <p:tgtEl>
                                          <p:spTgt spid="2"/>
                                        </p:tgtEl>
                                      </p:cBhvr>
                                    </p:cmd>
                                  </p:childTnLst>
                                </p:cTn>
                              </p:par>
                            </p:childTnLst>
                          </p:cTn>
                        </p:par>
                      </p:childTnLst>
                    </p:cTn>
                  </p:par>
                </p:childTnLst>
              </p:cTn>
              <p:nextCondLst>
                <p:cond evt="onClick" delay="0">
                  <p:tgtEl>
                    <p:spTgt spid="2"/>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bldLst>
      <p:bldP spid="10240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4511" y="690432"/>
            <a:ext cx="8305800" cy="1514432"/>
          </a:xfrm>
        </p:spPr>
        <p:txBody>
          <a:bodyPr>
            <a:noAutofit/>
          </a:bodyPr>
          <a:lstStyle/>
          <a:p>
            <a:pPr algn="r"/>
            <a:r>
              <a:rPr lang="fa-IR" sz="2800" b="1" dirty="0">
                <a:solidFill>
                  <a:schemeClr val="tx1"/>
                </a:solidFill>
                <a:latin typeface="Arial" panose="020B0604020202020204" pitchFamily="34" charset="0"/>
                <a:cs typeface="Arial" panose="020B0604020202020204" pitchFamily="34" charset="0"/>
              </a:rPr>
              <a:t>هود ها </a:t>
            </a:r>
            <a:r>
              <a:rPr lang="fa-IR" sz="2800" b="1" dirty="0">
                <a:solidFill>
                  <a:srgbClr val="C00000"/>
                </a:solidFill>
                <a:latin typeface="Arial" panose="020B0604020202020204" pitchFamily="34" charset="0"/>
                <a:cs typeface="Arial" panose="020B0604020202020204" pitchFamily="34" charset="0"/>
              </a:rPr>
              <a:t>به سه گروه تقسیم می شوند و هر کدام قادرند سبب حفاظت نسبت به دسته بخصوصی از پاتوژن ها شوند.</a:t>
            </a:r>
            <a:br>
              <a:rPr lang="fa-IR" sz="2800" b="1" dirty="0">
                <a:solidFill>
                  <a:srgbClr val="C00000"/>
                </a:solidFill>
                <a:latin typeface="Arial" panose="020B0604020202020204" pitchFamily="34" charset="0"/>
                <a:cs typeface="Arial" panose="020B0604020202020204" pitchFamily="34" charset="0"/>
              </a:rPr>
            </a:br>
            <a:endParaRPr lang="en-US" sz="28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981201" y="2204864"/>
            <a:ext cx="8279111" cy="288032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3952" y="5356524"/>
            <a:ext cx="1152128" cy="1152128"/>
          </a:xfrm>
          <a:prstGeom prst="rect">
            <a:avLst/>
          </a:prstGeom>
        </p:spPr>
      </p:pic>
    </p:spTree>
    <p:extLst>
      <p:ext uri="{BB962C8B-B14F-4D97-AF65-F5344CB8AC3E}">
        <p14:creationId xmlns:p14="http://schemas.microsoft.com/office/powerpoint/2010/main" val="36094413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088"/>
            <a:ext cx="8229600" cy="420656"/>
          </a:xfrm>
        </p:spPr>
        <p:txBody>
          <a:bodyPr>
            <a:normAutofit fontScale="90000"/>
          </a:bodyPr>
          <a:lstStyle/>
          <a:p>
            <a:pPr eaLnBrk="1" hangingPunct="1">
              <a:defRPr/>
            </a:pPr>
            <a:r>
              <a:rPr lang="en-US" dirty="0" smtClean="0"/>
              <a:t>SELECTION OF BSC</a:t>
            </a:r>
            <a:endParaRPr lang="en-US" dirty="0"/>
          </a:p>
        </p:txBody>
      </p:sp>
      <p:pic>
        <p:nvPicPr>
          <p:cNvPr id="51203" name="Content Placeholder 3" descr="untitled.bmp"/>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2362200" y="1676400"/>
            <a:ext cx="7467600" cy="4800600"/>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92345" y="2420889"/>
            <a:ext cx="1063427" cy="1063427"/>
          </a:xfrm>
          <a:prstGeom prst="rect">
            <a:avLst/>
          </a:prstGeom>
        </p:spPr>
      </p:pic>
    </p:spTree>
    <p:extLst>
      <p:ext uri="{BB962C8B-B14F-4D97-AF65-F5344CB8AC3E}">
        <p14:creationId xmlns:p14="http://schemas.microsoft.com/office/powerpoint/2010/main" val="41513425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83832" y="704088"/>
            <a:ext cx="5626968" cy="1143000"/>
          </a:xfrm>
        </p:spPr>
        <p:txBody>
          <a:bodyPr>
            <a:normAutofit fontScale="90000"/>
          </a:bodyPr>
          <a:lstStyle/>
          <a:p>
            <a:r>
              <a:rPr lang="fa-IR" b="1" dirty="0" smtClean="0"/>
              <a:t>هود کلاس</a:t>
            </a:r>
            <a:r>
              <a:rPr lang="fa-IR" b="1" dirty="0"/>
              <a:t>1</a:t>
            </a:r>
            <a:br>
              <a:rPr lang="fa-IR" b="1" dirty="0"/>
            </a:br>
            <a:endParaRPr lang="en-US" dirty="0"/>
          </a:p>
        </p:txBody>
      </p:sp>
      <p:sp>
        <p:nvSpPr>
          <p:cNvPr id="4" name="Content Placeholder 3"/>
          <p:cNvSpPr>
            <a:spLocks noGrp="1"/>
          </p:cNvSpPr>
          <p:nvPr>
            <p:ph idx="1"/>
          </p:nvPr>
        </p:nvSpPr>
        <p:spPr/>
        <p:txBody>
          <a:bodyPr>
            <a:normAutofit/>
          </a:bodyPr>
          <a:lstStyle/>
          <a:p>
            <a:pPr algn="r" rtl="1"/>
            <a:r>
              <a:rPr lang="fa-IR" dirty="0" smtClean="0"/>
              <a:t>هواي </a:t>
            </a:r>
            <a:r>
              <a:rPr lang="fa-IR" dirty="0"/>
              <a:t>اتاق از شکاف جلوي هود وارد شده، از سطح کار رد می شود </a:t>
            </a:r>
            <a:r>
              <a:rPr lang="fa-IR" dirty="0" smtClean="0"/>
              <a:t>و در </a:t>
            </a:r>
            <a:r>
              <a:rPr lang="fa-IR" dirty="0"/>
              <a:t>نهایت از قسمت فوقانی خارج می گردد. </a:t>
            </a:r>
            <a:endParaRPr lang="fa-IR" dirty="0" smtClean="0"/>
          </a:p>
          <a:p>
            <a:pPr algn="r" rtl="1"/>
            <a:r>
              <a:rPr lang="fa-IR" dirty="0" smtClean="0"/>
              <a:t>چنانچه </a:t>
            </a:r>
            <a:r>
              <a:rPr lang="fa-IR" dirty="0"/>
              <a:t>هنگام کار با نمونه، ذرات آیروسل یا قطرات آلاینده </a:t>
            </a:r>
            <a:r>
              <a:rPr lang="fa-IR" dirty="0" smtClean="0"/>
              <a:t>ایجاد شوند</a:t>
            </a:r>
            <a:r>
              <a:rPr lang="fa-IR" dirty="0"/>
              <a:t>، جریان هوا آنها را به سمت کانال خروجی برده و </a:t>
            </a:r>
            <a:r>
              <a:rPr lang="fa-IR" b="1" dirty="0">
                <a:solidFill>
                  <a:srgbClr val="C00000"/>
                </a:solidFill>
              </a:rPr>
              <a:t>مانع آلوده شدن فرد </a:t>
            </a:r>
            <a:r>
              <a:rPr lang="fa-IR" dirty="0"/>
              <a:t>هنگام کار می شود. هر فرد می </a:t>
            </a:r>
            <a:r>
              <a:rPr lang="fa-IR" dirty="0" smtClean="0"/>
              <a:t>تواند</a:t>
            </a:r>
            <a:r>
              <a:rPr lang="fa-IR" dirty="0"/>
              <a:t>هنگام کار دستهاي خود را تا آرنج وارد فضاي کار کند. </a:t>
            </a:r>
          </a:p>
          <a:p>
            <a:pPr algn="r" rtl="1"/>
            <a:r>
              <a:rPr lang="fa-IR" dirty="0" smtClean="0"/>
              <a:t>هواي </a:t>
            </a:r>
            <a:r>
              <a:rPr lang="fa-IR" dirty="0"/>
              <a:t>خارج شده از هود از </a:t>
            </a:r>
            <a:r>
              <a:rPr lang="fa-IR" dirty="0" smtClean="0"/>
              <a:t>فیلتر </a:t>
            </a:r>
            <a:r>
              <a:rPr lang="en-US" dirty="0" smtClean="0"/>
              <a:t>HEPA</a:t>
            </a:r>
            <a:r>
              <a:rPr lang="fa-IR" dirty="0" smtClean="0"/>
              <a:t> رد </a:t>
            </a:r>
            <a:r>
              <a:rPr lang="fa-IR" dirty="0"/>
              <a:t>شده و </a:t>
            </a:r>
            <a:r>
              <a:rPr lang="fa-IR" dirty="0" smtClean="0"/>
              <a:t>پاك می </a:t>
            </a:r>
            <a:r>
              <a:rPr lang="fa-IR" dirty="0"/>
              <a:t>باشد. </a:t>
            </a:r>
            <a:endParaRPr lang="fa-IR" dirty="0" smtClean="0"/>
          </a:p>
          <a:p>
            <a:pPr algn="r" rtl="1"/>
            <a:r>
              <a:rPr lang="fa-IR" dirty="0" smtClean="0">
                <a:solidFill>
                  <a:srgbClr val="0070C0"/>
                </a:solidFill>
              </a:rPr>
              <a:t>از </a:t>
            </a:r>
            <a:r>
              <a:rPr lang="fa-IR" dirty="0">
                <a:solidFill>
                  <a:srgbClr val="0070C0"/>
                </a:solidFill>
              </a:rPr>
              <a:t>این هودها می توان هنگام کار با عوامل پاتوژن باکتریایی و مواد شیمیایی سمی با تبخیر پذیري </a:t>
            </a:r>
            <a:r>
              <a:rPr lang="fa-IR" dirty="0" smtClean="0">
                <a:solidFill>
                  <a:srgbClr val="0070C0"/>
                </a:solidFill>
              </a:rPr>
              <a:t>سریع استفاده </a:t>
            </a:r>
            <a:r>
              <a:rPr lang="fa-IR" dirty="0">
                <a:solidFill>
                  <a:srgbClr val="0070C0"/>
                </a:solidFill>
              </a:rPr>
              <a:t>نمود. اما از آنجا که هواي اتاق به طور مستقیم وارد فضاي کار می شود ممکنست </a:t>
            </a:r>
            <a:r>
              <a:rPr lang="fa-IR" b="1" dirty="0">
                <a:solidFill>
                  <a:srgbClr val="7030A0"/>
                </a:solidFill>
              </a:rPr>
              <a:t>نمونه مورد مطالعه </a:t>
            </a:r>
            <a:r>
              <a:rPr lang="fa-IR" b="1" dirty="0" smtClean="0">
                <a:solidFill>
                  <a:srgbClr val="7030A0"/>
                </a:solidFill>
              </a:rPr>
              <a:t>آلوده شود</a:t>
            </a:r>
            <a:r>
              <a:rPr lang="fa-IR" b="1" dirty="0">
                <a:solidFill>
                  <a:srgbClr val="7030A0"/>
                </a:solidFill>
              </a:rPr>
              <a:t>. </a:t>
            </a:r>
            <a:endParaRPr lang="fa-IR" b="1" dirty="0" smtClean="0">
              <a:solidFill>
                <a:srgbClr val="7030A0"/>
              </a:solidFill>
            </a:endParaRPr>
          </a:p>
          <a:p>
            <a:pPr algn="r" rtl="1"/>
            <a:r>
              <a:rPr lang="fa-IR" b="1" dirty="0" smtClean="0"/>
              <a:t>به </a:t>
            </a:r>
            <a:r>
              <a:rPr lang="fa-IR" b="1" dirty="0"/>
              <a:t>عبارت دیگر این نوع از هودها تنها سبب </a:t>
            </a:r>
            <a:r>
              <a:rPr lang="fa-IR" b="1" dirty="0">
                <a:solidFill>
                  <a:srgbClr val="FF0000"/>
                </a:solidFill>
              </a:rPr>
              <a:t>حفاظت </a:t>
            </a:r>
            <a:r>
              <a:rPr lang="fa-IR" b="1" dirty="0">
                <a:solidFill>
                  <a:srgbClr val="C00000"/>
                </a:solidFill>
              </a:rPr>
              <a:t>افراد و فضاي کار </a:t>
            </a:r>
            <a:r>
              <a:rPr lang="fa-IR" b="1" dirty="0">
                <a:solidFill>
                  <a:srgbClr val="FF0000"/>
                </a:solidFill>
              </a:rPr>
              <a:t>می شوند.</a:t>
            </a:r>
            <a:endParaRPr lang="en-US" b="1" dirty="0">
              <a:solidFill>
                <a:srgbClr val="FF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04312" y="387972"/>
            <a:ext cx="1080120" cy="1080120"/>
          </a:xfrm>
          <a:prstGeom prst="rect">
            <a:avLst/>
          </a:prstGeom>
        </p:spPr>
      </p:pic>
    </p:spTree>
    <p:extLst>
      <p:ext uri="{BB962C8B-B14F-4D97-AF65-F5344CB8AC3E}">
        <p14:creationId xmlns:p14="http://schemas.microsoft.com/office/powerpoint/2010/main" val="603019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1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b="1" dirty="0" smtClean="0">
                <a:solidFill>
                  <a:srgbClr val="FF0000"/>
                </a:solidFill>
              </a:rPr>
              <a:t> فیلترهاي </a:t>
            </a:r>
            <a:r>
              <a:rPr lang="en-US" b="1" dirty="0" smtClean="0">
                <a:solidFill>
                  <a:srgbClr val="FF0000"/>
                </a:solidFill>
              </a:rPr>
              <a:t>HEPA</a:t>
            </a:r>
            <a:endParaRPr lang="fa-IR" b="1" dirty="0" smtClean="0">
              <a:solidFill>
                <a:srgbClr val="FF0000"/>
              </a:solidFill>
            </a:endParaRPr>
          </a:p>
          <a:p>
            <a:pPr algn="r" rtl="1"/>
            <a:r>
              <a:rPr lang="en-US" sz="2800" b="1" dirty="0">
                <a:solidFill>
                  <a:srgbClr val="FFC000"/>
                </a:solidFill>
                <a:latin typeface="Arial" panose="020B0604020202020204" pitchFamily="34" charset="0"/>
                <a:cs typeface="Arial" panose="020B0604020202020204" pitchFamily="34" charset="0"/>
              </a:rPr>
              <a:t> </a:t>
            </a:r>
            <a:r>
              <a:rPr lang="en-US" sz="2800" b="1" dirty="0">
                <a:solidFill>
                  <a:srgbClr val="FFC000"/>
                </a:solidFill>
                <a:latin typeface="Arial" panose="020B0604020202020204" pitchFamily="34" charset="0"/>
                <a:cs typeface="Arial" panose="020B0604020202020204" pitchFamily="34" charset="0"/>
              </a:rPr>
              <a:t>High Efficiency Particulate Air filter</a:t>
            </a:r>
            <a:endParaRPr lang="en-US" b="1" dirty="0">
              <a:solidFill>
                <a:srgbClr val="FF0000"/>
              </a:solidFill>
            </a:endParaRPr>
          </a:p>
          <a:p>
            <a:pPr algn="r" rtl="1"/>
            <a:endParaRPr lang="fa-IR" dirty="0"/>
          </a:p>
          <a:p>
            <a:pPr algn="r" rtl="1"/>
            <a:r>
              <a:rPr lang="fa-IR" dirty="0"/>
              <a:t>فیلتر هاي جذب کننده ذرات </a:t>
            </a:r>
            <a:r>
              <a:rPr lang="fa-IR" b="1" dirty="0">
                <a:solidFill>
                  <a:srgbClr val="C00000"/>
                </a:solidFill>
              </a:rPr>
              <a:t>هوا </a:t>
            </a:r>
            <a:r>
              <a:rPr lang="fa-IR" sz="2800" b="1" dirty="0">
                <a:solidFill>
                  <a:srgbClr val="C00000"/>
                </a:solidFill>
              </a:rPr>
              <a:t>صفحاتي از جنس الياف بورو سيليكات</a:t>
            </a:r>
            <a:r>
              <a:rPr lang="fa-IR" sz="2800" b="1" dirty="0">
                <a:solidFill>
                  <a:srgbClr val="FFC000"/>
                </a:solidFill>
              </a:rPr>
              <a:t> </a:t>
            </a:r>
            <a:r>
              <a:rPr lang="fa-IR" dirty="0" smtClean="0"/>
              <a:t>با </a:t>
            </a:r>
            <a:r>
              <a:rPr lang="fa-IR" dirty="0"/>
              <a:t>کارایی بالا) </a:t>
            </a:r>
            <a:r>
              <a:rPr lang="fa-IR" dirty="0" smtClean="0"/>
              <a:t>این </a:t>
            </a:r>
            <a:r>
              <a:rPr lang="fa-IR" dirty="0"/>
              <a:t>فیلترها قادرند 99.97 % ذرات با قطر 0.3 ) </a:t>
            </a:r>
            <a:r>
              <a:rPr lang="fa-IR" dirty="0" smtClean="0"/>
              <a:t>میکرومتر </a:t>
            </a:r>
            <a:r>
              <a:rPr lang="fa-IR" dirty="0"/>
              <a:t>و 99.99 % ذرات با قطر بیشتر یا کمتر از این حد را جذب نمایند. </a:t>
            </a:r>
            <a:endParaRPr lang="fa-IR" dirty="0" smtClean="0"/>
          </a:p>
          <a:p>
            <a:pPr algn="r" rtl="1"/>
            <a:r>
              <a:rPr lang="fa-IR" dirty="0" smtClean="0"/>
              <a:t>این </a:t>
            </a:r>
            <a:r>
              <a:rPr lang="fa-IR" dirty="0"/>
              <a:t>فیلترها با کارایی بالا تمام </a:t>
            </a:r>
            <a:r>
              <a:rPr lang="fa-IR" dirty="0" smtClean="0"/>
              <a:t>عوامل عفونی </a:t>
            </a:r>
            <a:r>
              <a:rPr lang="fa-IR" dirty="0"/>
              <a:t>که تا کنون شناسایی شده اند را جذب کرده و تنها هواي سالم و عاري از هر آلودگی را بیرون می دهند</a:t>
            </a:r>
            <a:r>
              <a:rPr lang="fa-IR" dirty="0" smtClean="0"/>
              <a:t>.</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4192" y="171948"/>
            <a:ext cx="1296144" cy="1296144"/>
          </a:xfrm>
          <a:prstGeom prst="rect">
            <a:avLst/>
          </a:prstGeom>
        </p:spPr>
      </p:pic>
    </p:spTree>
    <p:extLst>
      <p:ext uri="{BB962C8B-B14F-4D97-AF65-F5344CB8AC3E}">
        <p14:creationId xmlns:p14="http://schemas.microsoft.com/office/powerpoint/2010/main" val="3342100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711624" y="847583"/>
            <a:ext cx="5472608" cy="566196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6361" y="2204865"/>
            <a:ext cx="1063427" cy="1063427"/>
          </a:xfrm>
          <a:prstGeom prst="rect">
            <a:avLst/>
          </a:prstGeom>
        </p:spPr>
      </p:pic>
    </p:spTree>
    <p:extLst>
      <p:ext uri="{BB962C8B-B14F-4D97-AF65-F5344CB8AC3E}">
        <p14:creationId xmlns:p14="http://schemas.microsoft.com/office/powerpoint/2010/main" val="2223312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896" y="1052736"/>
            <a:ext cx="4906888" cy="1143000"/>
          </a:xfrm>
        </p:spPr>
        <p:txBody>
          <a:bodyPr>
            <a:normAutofit fontScale="90000"/>
          </a:bodyPr>
          <a:lstStyle/>
          <a:p>
            <a:r>
              <a:rPr lang="en-US" dirty="0" smtClean="0"/>
              <a:t>II </a:t>
            </a:r>
            <a:r>
              <a:rPr lang="fa-IR" b="1" dirty="0"/>
              <a:t>کلاس</a:t>
            </a:r>
            <a:br>
              <a:rPr lang="fa-IR" b="1" dirty="0"/>
            </a:br>
            <a:endParaRPr lang="en-US" dirty="0"/>
          </a:p>
        </p:txBody>
      </p:sp>
      <p:sp>
        <p:nvSpPr>
          <p:cNvPr id="3" name="Content Placeholder 2"/>
          <p:cNvSpPr>
            <a:spLocks noGrp="1"/>
          </p:cNvSpPr>
          <p:nvPr>
            <p:ph idx="1"/>
          </p:nvPr>
        </p:nvSpPr>
        <p:spPr/>
        <p:txBody>
          <a:bodyPr>
            <a:normAutofit/>
          </a:bodyPr>
          <a:lstStyle/>
          <a:p>
            <a:pPr algn="r" rtl="1"/>
            <a:r>
              <a:rPr lang="fa-IR" dirty="0" smtClean="0"/>
              <a:t>هنگام </a:t>
            </a:r>
            <a:r>
              <a:rPr lang="fa-IR" dirty="0"/>
              <a:t>کار با </a:t>
            </a:r>
            <a:r>
              <a:rPr lang="fa-IR" b="1" dirty="0">
                <a:solidFill>
                  <a:srgbClr val="FF0000"/>
                </a:solidFill>
              </a:rPr>
              <a:t>سلولهاي یوکاریوت یا بافتها</a:t>
            </a:r>
            <a:r>
              <a:rPr lang="fa-IR" dirty="0"/>
              <a:t>، ورود هواي آزمایشگاه به درون کابینتهاي زیستی به هیچ وجه </a:t>
            </a:r>
            <a:r>
              <a:rPr lang="fa-IR" dirty="0" smtClean="0"/>
              <a:t>مناسب نمی </a:t>
            </a:r>
            <a:r>
              <a:rPr lang="fa-IR" dirty="0"/>
              <a:t>باشد زیرا سبب آلوده شدن نمونه با عوامل موجود در محیط می گردد.</a:t>
            </a:r>
          </a:p>
          <a:p>
            <a:pPr algn="r" rtl="1"/>
            <a:r>
              <a:rPr lang="fa-IR" dirty="0"/>
              <a:t>هودهاي </a:t>
            </a:r>
            <a:r>
              <a:rPr lang="fa-IR" dirty="0" smtClean="0"/>
              <a:t>کلاس 2 نه </a:t>
            </a:r>
            <a:r>
              <a:rPr lang="fa-IR" dirty="0"/>
              <a:t>تنها سبب </a:t>
            </a:r>
            <a:r>
              <a:rPr lang="fa-IR" dirty="0" smtClean="0"/>
              <a:t>حفاظت کارکنان </a:t>
            </a:r>
            <a:r>
              <a:rPr lang="fa-IR" dirty="0"/>
              <a:t>از آلودگی می شوند، بلکه می توانند </a:t>
            </a:r>
            <a:r>
              <a:rPr lang="fa-IR" b="1" dirty="0">
                <a:solidFill>
                  <a:srgbClr val="7030A0"/>
                </a:solidFill>
              </a:rPr>
              <a:t>فضاي کار و نمونه هاي </a:t>
            </a:r>
            <a:r>
              <a:rPr lang="fa-IR" dirty="0"/>
              <a:t>مورد مطالعه را نیز از آلوده شدن </a:t>
            </a:r>
            <a:r>
              <a:rPr lang="fa-IR" dirty="0" smtClean="0"/>
              <a:t>توسط ذرات </a:t>
            </a:r>
            <a:r>
              <a:rPr lang="fa-IR" dirty="0"/>
              <a:t>موجود در هوا حفظ کنند</a:t>
            </a:r>
          </a:p>
          <a:p>
            <a:pPr algn="r" rtl="1"/>
            <a:r>
              <a:rPr lang="fa-IR" dirty="0" smtClean="0"/>
              <a:t>این </a:t>
            </a:r>
            <a:r>
              <a:rPr lang="fa-IR" dirty="0"/>
              <a:t>هود ها خود به 4 دسته تقسیم می شوند </a:t>
            </a:r>
            <a:r>
              <a:rPr lang="fa-IR" dirty="0" smtClean="0"/>
              <a:t>(2</a:t>
            </a:r>
            <a:r>
              <a:rPr lang="en-US" dirty="0" smtClean="0"/>
              <a:t>A1,A2,B1</a:t>
            </a:r>
            <a:r>
              <a:rPr lang="en-US" dirty="0"/>
              <a:t>, </a:t>
            </a:r>
            <a:r>
              <a:rPr lang="en-US" dirty="0" smtClean="0"/>
              <a:t>B</a:t>
            </a:r>
            <a:r>
              <a:rPr lang="fa-IR" dirty="0" smtClean="0"/>
              <a:t>)</a:t>
            </a:r>
            <a:endParaRPr lang="fa-IR" dirty="0"/>
          </a:p>
          <a:p>
            <a:pPr marL="0" indent="0" algn="r" rtl="1">
              <a:buNone/>
            </a:pPr>
            <a:r>
              <a:rPr lang="fa-IR" dirty="0" smtClean="0"/>
              <a:t>و </a:t>
            </a:r>
            <a:r>
              <a:rPr lang="fa-IR" dirty="0"/>
              <a:t>تنها اجازه </a:t>
            </a:r>
            <a:r>
              <a:rPr lang="fa-IR" dirty="0" smtClean="0"/>
              <a:t>می</a:t>
            </a:r>
            <a:r>
              <a:rPr lang="fa-IR" dirty="0"/>
              <a:t>دهند هواي استریل </a:t>
            </a:r>
            <a:r>
              <a:rPr lang="fa-IR" dirty="0" smtClean="0"/>
              <a:t>که </a:t>
            </a:r>
            <a:r>
              <a:rPr lang="fa-IR" dirty="0"/>
              <a:t>از </a:t>
            </a:r>
            <a:r>
              <a:rPr lang="fa-IR" dirty="0" smtClean="0"/>
              <a:t>فیلتر</a:t>
            </a:r>
            <a:r>
              <a:rPr lang="en-US" dirty="0" smtClean="0"/>
              <a:t>HEPA</a:t>
            </a:r>
            <a:r>
              <a:rPr lang="fa-IR" dirty="0" smtClean="0"/>
              <a:t> وارد فضاي کار شود. </a:t>
            </a:r>
          </a:p>
          <a:p>
            <a:pPr algn="r" rtl="1"/>
            <a:r>
              <a:rPr lang="fa-IR" dirty="0" smtClean="0"/>
              <a:t>از این هودها می توان هنگام کار با </a:t>
            </a:r>
            <a:r>
              <a:rPr lang="fa-IR" dirty="0" smtClean="0">
                <a:solidFill>
                  <a:srgbClr val="FF0000"/>
                </a:solidFill>
              </a:rPr>
              <a:t>پاتوژنهاي گروه هاي خطر 2 و 3 </a:t>
            </a:r>
            <a:r>
              <a:rPr lang="fa-IR" dirty="0" smtClean="0"/>
              <a:t>استفاده نمود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0336" y="171948"/>
            <a:ext cx="864096" cy="864096"/>
          </a:xfrm>
          <a:prstGeom prst="rect">
            <a:avLst/>
          </a:prstGeom>
        </p:spPr>
      </p:pic>
    </p:spTree>
    <p:extLst>
      <p:ext uri="{BB962C8B-B14F-4D97-AF65-F5344CB8AC3E}">
        <p14:creationId xmlns:p14="http://schemas.microsoft.com/office/powerpoint/2010/main" val="3438225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514129" y="1224702"/>
            <a:ext cx="5200355" cy="5616779"/>
          </a:xfrm>
          <a:prstGeom prst="rect">
            <a:avLst/>
          </a:prstGeom>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7542" y="1094826"/>
            <a:ext cx="4060458" cy="2938264"/>
          </a:xfrm>
          <a:prstGeom prst="rect">
            <a:avLst/>
          </a:prstGeom>
          <a:noFill/>
          <a:ln w="936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8249" y="4797153"/>
            <a:ext cx="1279451" cy="1279451"/>
          </a:xfrm>
          <a:prstGeom prst="rect">
            <a:avLst/>
          </a:prstGeom>
        </p:spPr>
      </p:pic>
    </p:spTree>
    <p:extLst>
      <p:ext uri="{BB962C8B-B14F-4D97-AF65-F5344CB8AC3E}">
        <p14:creationId xmlns:p14="http://schemas.microsoft.com/office/powerpoint/2010/main" val="37124184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40768"/>
            <a:ext cx="8229600" cy="434312"/>
          </a:xfrm>
        </p:spPr>
        <p:txBody>
          <a:bodyPr>
            <a:normAutofit fontScale="90000"/>
          </a:bodyPr>
          <a:lstStyle/>
          <a:p>
            <a:pPr algn="ctr"/>
            <a:r>
              <a:rPr lang="en-US" b="1" dirty="0" smtClean="0"/>
              <a:t/>
            </a:r>
            <a:br>
              <a:rPr lang="en-US" b="1" dirty="0" smtClean="0"/>
            </a:br>
            <a:r>
              <a:rPr lang="fa-IR" b="1" dirty="0" smtClean="0"/>
              <a:t>کلاس 3</a:t>
            </a:r>
            <a:endParaRPr lang="en-US" dirty="0"/>
          </a:p>
        </p:txBody>
      </p:sp>
      <p:sp>
        <p:nvSpPr>
          <p:cNvPr id="3" name="Content Placeholder 2"/>
          <p:cNvSpPr>
            <a:spLocks noGrp="1"/>
          </p:cNvSpPr>
          <p:nvPr>
            <p:ph idx="1"/>
          </p:nvPr>
        </p:nvSpPr>
        <p:spPr/>
        <p:txBody>
          <a:bodyPr>
            <a:normAutofit/>
          </a:bodyPr>
          <a:lstStyle/>
          <a:p>
            <a:pPr algn="r" rtl="1"/>
            <a:r>
              <a:rPr lang="fa-IR" b="1" dirty="0" smtClean="0"/>
              <a:t>بیشترین </a:t>
            </a:r>
            <a:r>
              <a:rPr lang="fa-IR" b="1" dirty="0"/>
              <a:t>حفاظت از </a:t>
            </a:r>
            <a:r>
              <a:rPr lang="fa-IR" b="1" dirty="0" smtClean="0"/>
              <a:t>پرسنل </a:t>
            </a:r>
            <a:endParaRPr lang="en-US" b="1" dirty="0" smtClean="0"/>
          </a:p>
          <a:p>
            <a:pPr algn="r" rtl="1"/>
            <a:r>
              <a:rPr lang="fa-IR" dirty="0" smtClean="0"/>
              <a:t>تمام </a:t>
            </a:r>
            <a:r>
              <a:rPr lang="fa-IR" dirty="0"/>
              <a:t>منافذ این هودها بسته شده است و </a:t>
            </a:r>
            <a:r>
              <a:rPr lang="en-US" dirty="0" smtClean="0"/>
              <a:t> </a:t>
            </a:r>
            <a:r>
              <a:rPr lang="fa-IR" dirty="0" smtClean="0"/>
              <a:t>هیچ </a:t>
            </a:r>
            <a:r>
              <a:rPr lang="fa-IR" dirty="0"/>
              <a:t>تبادلی با هواي محیط به صورت مستقیم انجام نمی شود. هواي ورودي از فیلتر هپا رد شده و هواي خروجی </a:t>
            </a:r>
            <a:r>
              <a:rPr lang="fa-IR" dirty="0" smtClean="0"/>
              <a:t>از</a:t>
            </a:r>
            <a:r>
              <a:rPr lang="en-US" dirty="0" smtClean="0"/>
              <a:t> </a:t>
            </a:r>
            <a:r>
              <a:rPr lang="fa-IR" dirty="0" smtClean="0"/>
              <a:t>دو </a:t>
            </a:r>
            <a:r>
              <a:rPr lang="fa-IR" dirty="0"/>
              <a:t>فیلتر عبور می نماید. </a:t>
            </a:r>
            <a:endParaRPr lang="en-US" dirty="0" smtClean="0"/>
          </a:p>
          <a:p>
            <a:pPr algn="r" rtl="1"/>
            <a:r>
              <a:rPr lang="fa-IR" dirty="0" smtClean="0"/>
              <a:t>افراد </a:t>
            </a:r>
            <a:r>
              <a:rPr lang="fa-IR" dirty="0"/>
              <a:t>هنگام کار از طریق </a:t>
            </a:r>
            <a:r>
              <a:rPr lang="fa-IR" b="1" dirty="0">
                <a:solidFill>
                  <a:srgbClr val="7030A0"/>
                </a:solidFill>
              </a:rPr>
              <a:t>دستکش هاي بسیار ضخیم لاستیکی </a:t>
            </a:r>
            <a:r>
              <a:rPr lang="fa-IR" dirty="0"/>
              <a:t>به فضاي داخل هود </a:t>
            </a:r>
            <a:r>
              <a:rPr lang="fa-IR" dirty="0" smtClean="0"/>
              <a:t>دسترسی</a:t>
            </a:r>
            <a:r>
              <a:rPr lang="en-US" dirty="0" smtClean="0"/>
              <a:t> </a:t>
            </a:r>
            <a:r>
              <a:rPr lang="fa-IR" dirty="0" smtClean="0"/>
              <a:t>دارند </a:t>
            </a:r>
            <a:r>
              <a:rPr lang="fa-IR" dirty="0"/>
              <a:t>که انتهایشان کاملا بسته است. </a:t>
            </a:r>
            <a:endParaRPr lang="en-US" dirty="0" smtClean="0"/>
          </a:p>
          <a:p>
            <a:pPr algn="r" rtl="1"/>
            <a:r>
              <a:rPr lang="fa-IR" dirty="0" smtClean="0"/>
              <a:t>از </a:t>
            </a:r>
            <a:r>
              <a:rPr lang="fa-IR" dirty="0"/>
              <a:t>این هودها هنگام کار با عوامل بسیار خطرناك </a:t>
            </a:r>
            <a:r>
              <a:rPr lang="fa-IR" dirty="0" smtClean="0"/>
              <a:t>نظیر</a:t>
            </a:r>
            <a:r>
              <a:rPr lang="en-US" dirty="0" smtClean="0"/>
              <a:t> </a:t>
            </a:r>
            <a:r>
              <a:rPr lang="en-US" b="1" dirty="0" smtClean="0">
                <a:solidFill>
                  <a:srgbClr val="FF0000"/>
                </a:solidFill>
              </a:rPr>
              <a:t>HIV </a:t>
            </a:r>
            <a:r>
              <a:rPr lang="fa-IR" b="1" dirty="0" smtClean="0">
                <a:solidFill>
                  <a:srgbClr val="FF0000"/>
                </a:solidFill>
              </a:rPr>
              <a:t>ویروس</a:t>
            </a:r>
            <a:endParaRPr lang="en-US" b="1" dirty="0">
              <a:solidFill>
                <a:srgbClr val="FF0000"/>
              </a:solidFill>
            </a:endParaRPr>
          </a:p>
          <a:p>
            <a:pPr algn="r" rtl="1"/>
            <a:r>
              <a:rPr lang="en-US" b="1" dirty="0" smtClean="0">
                <a:solidFill>
                  <a:srgbClr val="FF0000"/>
                </a:solidFill>
              </a:rPr>
              <a:t> </a:t>
            </a:r>
            <a:r>
              <a:rPr lang="fa-IR" b="1" dirty="0" smtClean="0">
                <a:solidFill>
                  <a:srgbClr val="FF0000"/>
                </a:solidFill>
              </a:rPr>
              <a:t>و </a:t>
            </a:r>
            <a:r>
              <a:rPr lang="fa-IR" b="1" dirty="0">
                <a:solidFill>
                  <a:srgbClr val="FF0000"/>
                </a:solidFill>
              </a:rPr>
              <a:t>هپاتیت</a:t>
            </a:r>
            <a:r>
              <a:rPr lang="fa-IR" dirty="0"/>
              <a:t> استفاده می شود. </a:t>
            </a:r>
            <a:endParaRPr lang="en-US" dirty="0"/>
          </a:p>
        </p:txBody>
      </p:sp>
      <p:sp>
        <p:nvSpPr>
          <p:cNvPr id="5" name="Rectangle 4"/>
          <p:cNvSpPr/>
          <p:nvPr/>
        </p:nvSpPr>
        <p:spPr>
          <a:xfrm>
            <a:off x="3022600" y="-5665"/>
            <a:ext cx="4572000" cy="646331"/>
          </a:xfrm>
          <a:prstGeom prst="rect">
            <a:avLst/>
          </a:prstGeom>
        </p:spPr>
        <p:txBody>
          <a:bodyPr>
            <a:spAutoFit/>
          </a:bodyPr>
          <a:lstStyle/>
          <a:p>
            <a:r>
              <a:rPr lang="en-US" b="1" dirty="0">
                <a:solidFill>
                  <a:prstClr val="black"/>
                </a:solidFill>
              </a:rPr>
              <a:t>3</a:t>
            </a:r>
            <a:r>
              <a:rPr lang="en-US" dirty="0">
                <a:solidFill>
                  <a:prstClr val="black"/>
                </a:solidFill>
              </a:rPr>
              <a:t/>
            </a:r>
            <a:br>
              <a:rPr lang="en-US" dirty="0">
                <a:solidFill>
                  <a:prstClr val="black"/>
                </a:solidFill>
              </a:rPr>
            </a:br>
            <a:endParaRPr lang="en-US" dirty="0">
              <a:solidFill>
                <a:prstClr val="black"/>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6240" y="748012"/>
            <a:ext cx="1080120" cy="1080120"/>
          </a:xfrm>
          <a:prstGeom prst="rect">
            <a:avLst/>
          </a:prstGeom>
        </p:spPr>
      </p:pic>
    </p:spTree>
    <p:extLst>
      <p:ext uri="{BB962C8B-B14F-4D97-AF65-F5344CB8AC3E}">
        <p14:creationId xmlns:p14="http://schemas.microsoft.com/office/powerpoint/2010/main" val="3927156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704088"/>
            <a:ext cx="7499176" cy="1143000"/>
          </a:xfrm>
        </p:spPr>
        <p:txBody>
          <a:bodyPr>
            <a:normAutofit/>
          </a:bodyPr>
          <a:lstStyle/>
          <a:p>
            <a:r>
              <a:rPr lang="fa-IR" b="1" dirty="0"/>
              <a:t>رده بندي میکروارگانیسم هاي پاتوژن</a:t>
            </a:r>
            <a:endParaRPr lang="en-US" dirty="0"/>
          </a:p>
        </p:txBody>
      </p:sp>
      <p:sp>
        <p:nvSpPr>
          <p:cNvPr id="3" name="Content Placeholder 2"/>
          <p:cNvSpPr>
            <a:spLocks noGrp="1"/>
          </p:cNvSpPr>
          <p:nvPr>
            <p:ph idx="1"/>
          </p:nvPr>
        </p:nvSpPr>
        <p:spPr/>
        <p:txBody>
          <a:bodyPr/>
          <a:lstStyle/>
          <a:p>
            <a:pPr algn="r" rtl="1"/>
            <a:r>
              <a:rPr lang="fa-IR" b="1" dirty="0"/>
              <a:t/>
            </a:r>
            <a:br>
              <a:rPr lang="fa-IR" b="1" dirty="0"/>
            </a:br>
            <a:r>
              <a:rPr lang="fa-IR" dirty="0"/>
              <a:t>ارگانیسم ها سطوح مختلف </a:t>
            </a:r>
            <a:r>
              <a:rPr lang="fa-IR" b="1" dirty="0">
                <a:solidFill>
                  <a:srgbClr val="C00000"/>
                </a:solidFill>
              </a:rPr>
              <a:t>خطر آفرینی و بیماریزایی </a:t>
            </a:r>
            <a:r>
              <a:rPr lang="fa-IR" dirty="0" smtClean="0"/>
              <a:t>را دارند </a:t>
            </a:r>
          </a:p>
          <a:p>
            <a:pPr algn="r" rtl="1"/>
            <a:endParaRPr lang="en-US" dirty="0" smtClean="0"/>
          </a:p>
          <a:p>
            <a:pPr algn="r" rtl="1"/>
            <a:r>
              <a:rPr lang="fa-IR" dirty="0" smtClean="0"/>
              <a:t>بنابراین </a:t>
            </a:r>
            <a:r>
              <a:rPr lang="fa-IR" dirty="0"/>
              <a:t>هنگام کار با عوامل زیستی، با </a:t>
            </a:r>
            <a:r>
              <a:rPr lang="fa-IR" dirty="0" smtClean="0"/>
              <a:t>توجه</a:t>
            </a:r>
            <a:r>
              <a:rPr lang="en-US" dirty="0" smtClean="0"/>
              <a:t> </a:t>
            </a:r>
            <a:r>
              <a:rPr lang="fa-IR" dirty="0" smtClean="0"/>
              <a:t>به </a:t>
            </a:r>
            <a:r>
              <a:rPr lang="fa-IR" dirty="0"/>
              <a:t>خطرات احتمالی که ممکنست ایجاد کنند، باید آزمایشگاهی با سطح ایمنی مناسب را انتخاب کرد.</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35960" y="4780460"/>
            <a:ext cx="1296144" cy="1296144"/>
          </a:xfrm>
          <a:prstGeom prst="rect">
            <a:avLst/>
          </a:prstGeom>
        </p:spPr>
      </p:pic>
    </p:spTree>
    <p:extLst>
      <p:ext uri="{BB962C8B-B14F-4D97-AF65-F5344CB8AC3E}">
        <p14:creationId xmlns:p14="http://schemas.microsoft.com/office/powerpoint/2010/main" val="9007838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2711624" y="908721"/>
            <a:ext cx="6768752" cy="5415881"/>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04112" y="459980"/>
            <a:ext cx="1152128" cy="1152128"/>
          </a:xfrm>
          <a:prstGeom prst="rect">
            <a:avLst/>
          </a:prstGeom>
        </p:spPr>
      </p:pic>
    </p:spTree>
    <p:extLst>
      <p:ext uri="{BB962C8B-B14F-4D97-AF65-F5344CB8AC3E}">
        <p14:creationId xmlns:p14="http://schemas.microsoft.com/office/powerpoint/2010/main" val="1462830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431704" y="831533"/>
            <a:ext cx="5543550" cy="571500"/>
          </a:xfrm>
        </p:spPr>
        <p:txBody>
          <a:bodyPr>
            <a:normAutofit fontScale="90000"/>
          </a:bodyPr>
          <a:lstStyle/>
          <a:p>
            <a:r>
              <a:rPr lang="en-US" sz="3600" dirty="0">
                <a:solidFill>
                  <a:schemeClr val="tx1"/>
                </a:solidFill>
                <a:latin typeface="Arial" panose="020B0604020202020204" pitchFamily="34" charset="0"/>
                <a:cs typeface="Arial" panose="020B0604020202020204" pitchFamily="34" charset="0"/>
              </a:rPr>
              <a:t>Types of Biosafety Cabinets</a:t>
            </a:r>
            <a:r>
              <a:rPr lang="en-US" dirty="0">
                <a:solidFill>
                  <a:schemeClr val="tx1"/>
                </a:solidFill>
                <a:cs typeface="Times New Roman" panose="02020603050405020304" pitchFamily="18" charset="0"/>
              </a:rPr>
              <a:t/>
            </a:r>
            <a:br>
              <a:rPr lang="en-US" dirty="0">
                <a:solidFill>
                  <a:schemeClr val="tx1"/>
                </a:solidFill>
                <a:cs typeface="Times New Roman" panose="02020603050405020304" pitchFamily="18" charset="0"/>
              </a:rPr>
            </a:br>
            <a:endParaRPr lang="en-US" sz="1800" dirty="0">
              <a:solidFill>
                <a:schemeClr val="tx1"/>
              </a:solidFill>
              <a:cs typeface="Times New Roman" panose="02020603050405020304" pitchFamily="18" charset="0"/>
            </a:endParaRPr>
          </a:p>
        </p:txBody>
      </p:sp>
      <p:grpSp>
        <p:nvGrpSpPr>
          <p:cNvPr id="125955" name="Group 3"/>
          <p:cNvGrpSpPr>
            <a:grpSpLocks/>
          </p:cNvGrpSpPr>
          <p:nvPr/>
        </p:nvGrpSpPr>
        <p:grpSpPr bwMode="auto">
          <a:xfrm>
            <a:off x="1775520" y="1340768"/>
            <a:ext cx="8712968" cy="5184576"/>
            <a:chOff x="-3" y="-135"/>
            <a:chExt cx="6357" cy="3561"/>
          </a:xfrm>
        </p:grpSpPr>
        <p:grpSp>
          <p:nvGrpSpPr>
            <p:cNvPr id="125956" name="Group 4"/>
            <p:cNvGrpSpPr>
              <a:grpSpLocks/>
            </p:cNvGrpSpPr>
            <p:nvPr/>
          </p:nvGrpSpPr>
          <p:grpSpPr bwMode="auto">
            <a:xfrm>
              <a:off x="0" y="0"/>
              <a:ext cx="5757" cy="3423"/>
              <a:chOff x="0" y="0"/>
              <a:chExt cx="5757" cy="3423"/>
            </a:xfrm>
          </p:grpSpPr>
          <p:grpSp>
            <p:nvGrpSpPr>
              <p:cNvPr id="125957" name="Group 5"/>
              <p:cNvGrpSpPr>
                <a:grpSpLocks/>
              </p:cNvGrpSpPr>
              <p:nvPr/>
            </p:nvGrpSpPr>
            <p:grpSpPr bwMode="auto">
              <a:xfrm>
                <a:off x="0" y="0"/>
                <a:ext cx="723" cy="430"/>
                <a:chOff x="0" y="0"/>
                <a:chExt cx="723" cy="430"/>
              </a:xfrm>
            </p:grpSpPr>
            <p:sp>
              <p:nvSpPr>
                <p:cNvPr id="125958" name="Rectangle 6"/>
                <p:cNvSpPr>
                  <a:spLocks noChangeArrowheads="1"/>
                </p:cNvSpPr>
                <p:nvPr/>
              </p:nvSpPr>
              <p:spPr bwMode="auto">
                <a:xfrm>
                  <a:off x="6" y="6"/>
                  <a:ext cx="711"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1050" b="1" dirty="0">
                      <a:solidFill>
                        <a:prstClr val="black"/>
                      </a:solidFill>
                      <a:cs typeface="Times New Roman" panose="02020603050405020304" pitchFamily="18" charset="0"/>
                    </a:rPr>
                    <a:t>Type</a:t>
                  </a:r>
                  <a:endParaRPr lang="en-US" sz="1050" dirty="0">
                    <a:solidFill>
                      <a:prstClr val="black"/>
                    </a:solidFill>
                    <a:cs typeface="Times New Roman" panose="02020603050405020304" pitchFamily="18" charset="0"/>
                  </a:endParaRPr>
                </a:p>
                <a:p>
                  <a:pPr eaLnBrk="0" hangingPunct="0"/>
                  <a:endParaRPr lang="en-US" sz="1050" dirty="0">
                    <a:solidFill>
                      <a:prstClr val="black"/>
                    </a:solidFill>
                  </a:endParaRPr>
                </a:p>
              </p:txBody>
            </p:sp>
            <p:sp>
              <p:nvSpPr>
                <p:cNvPr id="125959" name="Rectangle 7"/>
                <p:cNvSpPr>
                  <a:spLocks noChangeArrowheads="1"/>
                </p:cNvSpPr>
                <p:nvPr/>
              </p:nvSpPr>
              <p:spPr bwMode="auto">
                <a:xfrm>
                  <a:off x="0" y="0"/>
                  <a:ext cx="723"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60" name="Group 8"/>
              <p:cNvGrpSpPr>
                <a:grpSpLocks/>
              </p:cNvGrpSpPr>
              <p:nvPr/>
            </p:nvGrpSpPr>
            <p:grpSpPr bwMode="auto">
              <a:xfrm>
                <a:off x="723" y="0"/>
                <a:ext cx="810" cy="430"/>
                <a:chOff x="723" y="0"/>
                <a:chExt cx="810" cy="430"/>
              </a:xfrm>
            </p:grpSpPr>
            <p:sp>
              <p:nvSpPr>
                <p:cNvPr id="125961" name="Rectangle 9"/>
                <p:cNvSpPr>
                  <a:spLocks noChangeArrowheads="1"/>
                </p:cNvSpPr>
                <p:nvPr/>
              </p:nvSpPr>
              <p:spPr bwMode="auto">
                <a:xfrm>
                  <a:off x="729" y="6"/>
                  <a:ext cx="798"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en-US" sz="1350" b="1" dirty="0">
                    <a:solidFill>
                      <a:prstClr val="black"/>
                    </a:solidFill>
                    <a:cs typeface="Times New Roman" panose="02020603050405020304" pitchFamily="18" charset="0"/>
                  </a:endParaRPr>
                </a:p>
                <a:p>
                  <a:r>
                    <a:rPr lang="en-US" sz="1050" b="1" dirty="0">
                      <a:solidFill>
                        <a:prstClr val="black"/>
                      </a:solidFill>
                      <a:cs typeface="Times New Roman" panose="02020603050405020304" pitchFamily="18" charset="0"/>
                    </a:rPr>
                    <a:t>Face velocity (</a:t>
                  </a:r>
                  <a:r>
                    <a:rPr lang="en-US" sz="1050" b="1" dirty="0" err="1">
                      <a:solidFill>
                        <a:prstClr val="black"/>
                      </a:solidFill>
                      <a:cs typeface="Times New Roman" panose="02020603050405020304" pitchFamily="18" charset="0"/>
                    </a:rPr>
                    <a:t>lfpm</a:t>
                  </a:r>
                  <a:r>
                    <a:rPr lang="en-US" sz="1050" b="1" dirty="0">
                      <a:solidFill>
                        <a:prstClr val="black"/>
                      </a:solidFill>
                      <a:cs typeface="Times New Roman" panose="02020603050405020304" pitchFamily="18" charset="0"/>
                    </a:rPr>
                    <a:t>)</a:t>
                  </a:r>
                  <a:endParaRPr lang="en-US" sz="1050" dirty="0">
                    <a:solidFill>
                      <a:prstClr val="black"/>
                    </a:solidFill>
                  </a:endParaRPr>
                </a:p>
              </p:txBody>
            </p:sp>
            <p:sp>
              <p:nvSpPr>
                <p:cNvPr id="125962" name="Rectangle 10"/>
                <p:cNvSpPr>
                  <a:spLocks noChangeArrowheads="1"/>
                </p:cNvSpPr>
                <p:nvPr/>
              </p:nvSpPr>
              <p:spPr bwMode="auto">
                <a:xfrm>
                  <a:off x="723" y="0"/>
                  <a:ext cx="810"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63" name="Group 11"/>
              <p:cNvGrpSpPr>
                <a:grpSpLocks/>
              </p:cNvGrpSpPr>
              <p:nvPr/>
            </p:nvGrpSpPr>
            <p:grpSpPr bwMode="auto">
              <a:xfrm>
                <a:off x="1533" y="0"/>
                <a:ext cx="1853" cy="430"/>
                <a:chOff x="1533" y="0"/>
                <a:chExt cx="1853" cy="430"/>
              </a:xfrm>
            </p:grpSpPr>
            <p:sp>
              <p:nvSpPr>
                <p:cNvPr id="125964" name="Rectangle 12"/>
                <p:cNvSpPr>
                  <a:spLocks noChangeArrowheads="1"/>
                </p:cNvSpPr>
                <p:nvPr/>
              </p:nvSpPr>
              <p:spPr bwMode="auto">
                <a:xfrm>
                  <a:off x="1539" y="6"/>
                  <a:ext cx="1841"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1050" b="1">
                      <a:solidFill>
                        <a:prstClr val="black"/>
                      </a:solidFill>
                      <a:cs typeface="Times New Roman" panose="02020603050405020304" pitchFamily="18" charset="0"/>
                    </a:rPr>
                    <a:t>Airflow Pattern</a:t>
                  </a:r>
                  <a:endParaRPr lang="en-US" sz="1050">
                    <a:solidFill>
                      <a:prstClr val="black"/>
                    </a:solidFill>
                    <a:cs typeface="Times New Roman" panose="02020603050405020304" pitchFamily="18" charset="0"/>
                  </a:endParaRPr>
                </a:p>
                <a:p>
                  <a:pPr eaLnBrk="0" hangingPunct="0"/>
                  <a:endParaRPr lang="en-US" sz="1050">
                    <a:solidFill>
                      <a:prstClr val="black"/>
                    </a:solidFill>
                  </a:endParaRPr>
                </a:p>
              </p:txBody>
            </p:sp>
            <p:sp>
              <p:nvSpPr>
                <p:cNvPr id="125965" name="Rectangle 13"/>
                <p:cNvSpPr>
                  <a:spLocks noChangeArrowheads="1"/>
                </p:cNvSpPr>
                <p:nvPr/>
              </p:nvSpPr>
              <p:spPr bwMode="auto">
                <a:xfrm>
                  <a:off x="1533" y="0"/>
                  <a:ext cx="1853"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66" name="Group 14"/>
              <p:cNvGrpSpPr>
                <a:grpSpLocks/>
              </p:cNvGrpSpPr>
              <p:nvPr/>
            </p:nvGrpSpPr>
            <p:grpSpPr bwMode="auto">
              <a:xfrm>
                <a:off x="3386" y="0"/>
                <a:ext cx="1069" cy="430"/>
                <a:chOff x="3386" y="0"/>
                <a:chExt cx="1069" cy="430"/>
              </a:xfrm>
            </p:grpSpPr>
            <p:sp>
              <p:nvSpPr>
                <p:cNvPr id="125967" name="Rectangle 15"/>
                <p:cNvSpPr>
                  <a:spLocks noChangeArrowheads="1"/>
                </p:cNvSpPr>
                <p:nvPr/>
              </p:nvSpPr>
              <p:spPr bwMode="auto">
                <a:xfrm>
                  <a:off x="3392" y="6"/>
                  <a:ext cx="1057"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1050" b="1">
                      <a:solidFill>
                        <a:prstClr val="black"/>
                      </a:solidFill>
                      <a:cs typeface="Times New Roman" panose="02020603050405020304" pitchFamily="18" charset="0"/>
                    </a:rPr>
                    <a:t>Radionuclides/</a:t>
                  </a:r>
                  <a:r>
                    <a:rPr lang="en-US" sz="1050">
                      <a:solidFill>
                        <a:prstClr val="black"/>
                      </a:solidFill>
                      <a:cs typeface="Times New Roman" panose="02020603050405020304" pitchFamily="18" charset="0"/>
                    </a:rPr>
                    <a:t> </a:t>
                  </a:r>
                  <a:r>
                    <a:rPr lang="en-US" sz="1050" b="1">
                      <a:solidFill>
                        <a:prstClr val="black"/>
                      </a:solidFill>
                      <a:cs typeface="Times New Roman" panose="02020603050405020304" pitchFamily="18" charset="0"/>
                    </a:rPr>
                    <a:t>Toxic Chemicals</a:t>
                  </a:r>
                  <a:endParaRPr lang="en-US" sz="1050">
                    <a:solidFill>
                      <a:prstClr val="black"/>
                    </a:solidFill>
                  </a:endParaRPr>
                </a:p>
              </p:txBody>
            </p:sp>
            <p:sp>
              <p:nvSpPr>
                <p:cNvPr id="125968" name="Rectangle 16"/>
                <p:cNvSpPr>
                  <a:spLocks noChangeArrowheads="1"/>
                </p:cNvSpPr>
                <p:nvPr/>
              </p:nvSpPr>
              <p:spPr bwMode="auto">
                <a:xfrm>
                  <a:off x="3386" y="0"/>
                  <a:ext cx="1069"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69" name="Group 17"/>
              <p:cNvGrpSpPr>
                <a:grpSpLocks/>
              </p:cNvGrpSpPr>
              <p:nvPr/>
            </p:nvGrpSpPr>
            <p:grpSpPr bwMode="auto">
              <a:xfrm>
                <a:off x="4455" y="0"/>
                <a:ext cx="579" cy="430"/>
                <a:chOff x="4455" y="0"/>
                <a:chExt cx="579" cy="430"/>
              </a:xfrm>
            </p:grpSpPr>
            <p:sp>
              <p:nvSpPr>
                <p:cNvPr id="125970" name="Rectangle 18"/>
                <p:cNvSpPr>
                  <a:spLocks noChangeArrowheads="1"/>
                </p:cNvSpPr>
                <p:nvPr/>
              </p:nvSpPr>
              <p:spPr bwMode="auto">
                <a:xfrm>
                  <a:off x="4461" y="6"/>
                  <a:ext cx="567"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1050" b="1">
                      <a:solidFill>
                        <a:prstClr val="black"/>
                      </a:solidFill>
                      <a:cs typeface="Times New Roman" panose="02020603050405020304" pitchFamily="18" charset="0"/>
                    </a:rPr>
                    <a:t>Bio-safety Level(s)</a:t>
                  </a:r>
                  <a:endParaRPr lang="en-US" sz="1050">
                    <a:solidFill>
                      <a:prstClr val="black"/>
                    </a:solidFill>
                  </a:endParaRPr>
                </a:p>
              </p:txBody>
            </p:sp>
            <p:sp>
              <p:nvSpPr>
                <p:cNvPr id="125971" name="Rectangle 19"/>
                <p:cNvSpPr>
                  <a:spLocks noChangeArrowheads="1"/>
                </p:cNvSpPr>
                <p:nvPr/>
              </p:nvSpPr>
              <p:spPr bwMode="auto">
                <a:xfrm>
                  <a:off x="4455" y="0"/>
                  <a:ext cx="579"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72" name="Group 20"/>
              <p:cNvGrpSpPr>
                <a:grpSpLocks/>
              </p:cNvGrpSpPr>
              <p:nvPr/>
            </p:nvGrpSpPr>
            <p:grpSpPr bwMode="auto">
              <a:xfrm>
                <a:off x="5034" y="0"/>
                <a:ext cx="723" cy="430"/>
                <a:chOff x="5034" y="0"/>
                <a:chExt cx="723" cy="430"/>
              </a:xfrm>
            </p:grpSpPr>
            <p:sp>
              <p:nvSpPr>
                <p:cNvPr id="125973" name="Rectangle 21"/>
                <p:cNvSpPr>
                  <a:spLocks noChangeArrowheads="1"/>
                </p:cNvSpPr>
                <p:nvPr/>
              </p:nvSpPr>
              <p:spPr bwMode="auto">
                <a:xfrm>
                  <a:off x="5040" y="6"/>
                  <a:ext cx="711" cy="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en-US" sz="900" b="1">
                      <a:solidFill>
                        <a:prstClr val="black"/>
                      </a:solidFill>
                      <a:cs typeface="Times New Roman" panose="02020603050405020304" pitchFamily="18" charset="0"/>
                    </a:rPr>
                    <a:t>           </a:t>
                  </a:r>
                </a:p>
                <a:p>
                  <a:r>
                    <a:rPr lang="en-US" sz="1050" b="1">
                      <a:solidFill>
                        <a:prstClr val="black"/>
                      </a:solidFill>
                      <a:cs typeface="Times New Roman" panose="02020603050405020304" pitchFamily="18" charset="0"/>
                    </a:rPr>
                    <a:t>Product Protection</a:t>
                  </a:r>
                  <a:endParaRPr lang="en-US" sz="1050">
                    <a:solidFill>
                      <a:prstClr val="black"/>
                    </a:solidFill>
                  </a:endParaRPr>
                </a:p>
              </p:txBody>
            </p:sp>
            <p:sp>
              <p:nvSpPr>
                <p:cNvPr id="125974" name="Rectangle 22"/>
                <p:cNvSpPr>
                  <a:spLocks noChangeArrowheads="1"/>
                </p:cNvSpPr>
                <p:nvPr/>
              </p:nvSpPr>
              <p:spPr bwMode="auto">
                <a:xfrm>
                  <a:off x="5034" y="0"/>
                  <a:ext cx="723" cy="43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75" name="Group 23"/>
              <p:cNvGrpSpPr>
                <a:grpSpLocks/>
              </p:cNvGrpSpPr>
              <p:nvPr/>
            </p:nvGrpSpPr>
            <p:grpSpPr bwMode="auto">
              <a:xfrm>
                <a:off x="0" y="442"/>
                <a:ext cx="723" cy="391"/>
                <a:chOff x="0" y="442"/>
                <a:chExt cx="723" cy="391"/>
              </a:xfrm>
            </p:grpSpPr>
            <p:sp>
              <p:nvSpPr>
                <p:cNvPr id="125976" name="Rectangle 24"/>
                <p:cNvSpPr>
                  <a:spLocks noChangeArrowheads="1"/>
                </p:cNvSpPr>
                <p:nvPr/>
              </p:nvSpPr>
              <p:spPr bwMode="auto">
                <a:xfrm>
                  <a:off x="6" y="448"/>
                  <a:ext cx="711"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 </a:t>
                  </a:r>
                </a:p>
                <a:p>
                  <a:pPr eaLnBrk="0" hangingPunct="0"/>
                  <a:endParaRPr lang="en-US" sz="1050">
                    <a:solidFill>
                      <a:prstClr val="black"/>
                    </a:solidFill>
                  </a:endParaRPr>
                </a:p>
              </p:txBody>
            </p:sp>
            <p:sp>
              <p:nvSpPr>
                <p:cNvPr id="125977" name="Rectangle 25"/>
                <p:cNvSpPr>
                  <a:spLocks noChangeArrowheads="1"/>
                </p:cNvSpPr>
                <p:nvPr/>
              </p:nvSpPr>
              <p:spPr bwMode="auto">
                <a:xfrm>
                  <a:off x="0" y="442"/>
                  <a:ext cx="723"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78" name="Group 26"/>
              <p:cNvGrpSpPr>
                <a:grpSpLocks/>
              </p:cNvGrpSpPr>
              <p:nvPr/>
            </p:nvGrpSpPr>
            <p:grpSpPr bwMode="auto">
              <a:xfrm>
                <a:off x="723" y="442"/>
                <a:ext cx="810" cy="391"/>
                <a:chOff x="723" y="442"/>
                <a:chExt cx="810" cy="391"/>
              </a:xfrm>
            </p:grpSpPr>
            <p:sp>
              <p:nvSpPr>
                <p:cNvPr id="125979" name="Rectangle 27"/>
                <p:cNvSpPr>
                  <a:spLocks noChangeArrowheads="1"/>
                </p:cNvSpPr>
                <p:nvPr/>
              </p:nvSpPr>
              <p:spPr bwMode="auto">
                <a:xfrm>
                  <a:off x="729" y="448"/>
                  <a:ext cx="798"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75</a:t>
                  </a:r>
                </a:p>
                <a:p>
                  <a:pPr eaLnBrk="0" hangingPunct="0"/>
                  <a:endParaRPr lang="en-US" sz="1050">
                    <a:solidFill>
                      <a:prstClr val="black"/>
                    </a:solidFill>
                  </a:endParaRPr>
                </a:p>
              </p:txBody>
            </p:sp>
            <p:sp>
              <p:nvSpPr>
                <p:cNvPr id="125980" name="Rectangle 28"/>
                <p:cNvSpPr>
                  <a:spLocks noChangeArrowheads="1"/>
                </p:cNvSpPr>
                <p:nvPr/>
              </p:nvSpPr>
              <p:spPr bwMode="auto">
                <a:xfrm>
                  <a:off x="723" y="442"/>
                  <a:ext cx="810"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81" name="Group 29"/>
              <p:cNvGrpSpPr>
                <a:grpSpLocks/>
              </p:cNvGrpSpPr>
              <p:nvPr/>
            </p:nvGrpSpPr>
            <p:grpSpPr bwMode="auto">
              <a:xfrm>
                <a:off x="1533" y="442"/>
                <a:ext cx="1853" cy="391"/>
                <a:chOff x="1533" y="442"/>
                <a:chExt cx="1853" cy="391"/>
              </a:xfrm>
            </p:grpSpPr>
            <p:sp>
              <p:nvSpPr>
                <p:cNvPr id="125982" name="Rectangle 30"/>
                <p:cNvSpPr>
                  <a:spLocks noChangeArrowheads="1"/>
                </p:cNvSpPr>
                <p:nvPr/>
              </p:nvSpPr>
              <p:spPr bwMode="auto">
                <a:xfrm>
                  <a:off x="1539" y="448"/>
                  <a:ext cx="1841"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sz="900">
                    <a:solidFill>
                      <a:prstClr val="black"/>
                    </a:solidFill>
                    <a:cs typeface="Times New Roman" panose="02020603050405020304" pitchFamily="18" charset="0"/>
                  </a:endParaRPr>
                </a:p>
                <a:p>
                  <a:r>
                    <a:rPr lang="en-US" sz="1050">
                      <a:solidFill>
                        <a:prstClr val="black"/>
                      </a:solidFill>
                      <a:cs typeface="Times New Roman" panose="02020603050405020304" pitchFamily="18" charset="0"/>
                    </a:rPr>
                    <a:t>In at front; rear and top through HEPA filter</a:t>
                  </a:r>
                </a:p>
                <a:p>
                  <a:pPr eaLnBrk="0" hangingPunct="0"/>
                  <a:endParaRPr lang="en-US" sz="1050">
                    <a:solidFill>
                      <a:prstClr val="black"/>
                    </a:solidFill>
                  </a:endParaRPr>
                </a:p>
              </p:txBody>
            </p:sp>
            <p:sp>
              <p:nvSpPr>
                <p:cNvPr id="125983" name="Rectangle 31"/>
                <p:cNvSpPr>
                  <a:spLocks noChangeArrowheads="1"/>
                </p:cNvSpPr>
                <p:nvPr/>
              </p:nvSpPr>
              <p:spPr bwMode="auto">
                <a:xfrm>
                  <a:off x="1533" y="442"/>
                  <a:ext cx="1853"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84" name="Group 32"/>
              <p:cNvGrpSpPr>
                <a:grpSpLocks/>
              </p:cNvGrpSpPr>
              <p:nvPr/>
            </p:nvGrpSpPr>
            <p:grpSpPr bwMode="auto">
              <a:xfrm>
                <a:off x="3386" y="442"/>
                <a:ext cx="1069" cy="391"/>
                <a:chOff x="3386" y="442"/>
                <a:chExt cx="1069" cy="391"/>
              </a:xfrm>
            </p:grpSpPr>
            <p:sp>
              <p:nvSpPr>
                <p:cNvPr id="125985" name="Rectangle 33"/>
                <p:cNvSpPr>
                  <a:spLocks noChangeArrowheads="1"/>
                </p:cNvSpPr>
                <p:nvPr/>
              </p:nvSpPr>
              <p:spPr bwMode="auto">
                <a:xfrm>
                  <a:off x="3392" y="448"/>
                  <a:ext cx="1057"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No</a:t>
                  </a:r>
                </a:p>
                <a:p>
                  <a:pPr eaLnBrk="0" hangingPunct="0"/>
                  <a:endParaRPr lang="en-US" sz="1050">
                    <a:solidFill>
                      <a:prstClr val="black"/>
                    </a:solidFill>
                  </a:endParaRPr>
                </a:p>
              </p:txBody>
            </p:sp>
            <p:sp>
              <p:nvSpPr>
                <p:cNvPr id="125986" name="Rectangle 34"/>
                <p:cNvSpPr>
                  <a:spLocks noChangeArrowheads="1"/>
                </p:cNvSpPr>
                <p:nvPr/>
              </p:nvSpPr>
              <p:spPr bwMode="auto">
                <a:xfrm>
                  <a:off x="3386" y="442"/>
                  <a:ext cx="1069"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87" name="Group 35"/>
              <p:cNvGrpSpPr>
                <a:grpSpLocks/>
              </p:cNvGrpSpPr>
              <p:nvPr/>
            </p:nvGrpSpPr>
            <p:grpSpPr bwMode="auto">
              <a:xfrm>
                <a:off x="4455" y="442"/>
                <a:ext cx="579" cy="391"/>
                <a:chOff x="4455" y="442"/>
                <a:chExt cx="579" cy="391"/>
              </a:xfrm>
            </p:grpSpPr>
            <p:sp>
              <p:nvSpPr>
                <p:cNvPr id="125988" name="Rectangle 36"/>
                <p:cNvSpPr>
                  <a:spLocks noChangeArrowheads="1"/>
                </p:cNvSpPr>
                <p:nvPr/>
              </p:nvSpPr>
              <p:spPr bwMode="auto">
                <a:xfrm>
                  <a:off x="4461" y="448"/>
                  <a:ext cx="567"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2, 3</a:t>
                  </a:r>
                </a:p>
                <a:p>
                  <a:pPr eaLnBrk="0" hangingPunct="0"/>
                  <a:endParaRPr lang="en-US" sz="1050">
                    <a:solidFill>
                      <a:prstClr val="black"/>
                    </a:solidFill>
                  </a:endParaRPr>
                </a:p>
              </p:txBody>
            </p:sp>
            <p:sp>
              <p:nvSpPr>
                <p:cNvPr id="125989" name="Rectangle 37"/>
                <p:cNvSpPr>
                  <a:spLocks noChangeArrowheads="1"/>
                </p:cNvSpPr>
                <p:nvPr/>
              </p:nvSpPr>
              <p:spPr bwMode="auto">
                <a:xfrm>
                  <a:off x="4455" y="442"/>
                  <a:ext cx="579"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90" name="Group 38"/>
              <p:cNvGrpSpPr>
                <a:grpSpLocks/>
              </p:cNvGrpSpPr>
              <p:nvPr/>
            </p:nvGrpSpPr>
            <p:grpSpPr bwMode="auto">
              <a:xfrm>
                <a:off x="5034" y="442"/>
                <a:ext cx="723" cy="391"/>
                <a:chOff x="5034" y="442"/>
                <a:chExt cx="723" cy="391"/>
              </a:xfrm>
            </p:grpSpPr>
            <p:sp>
              <p:nvSpPr>
                <p:cNvPr id="125991" name="Rectangle 39"/>
                <p:cNvSpPr>
                  <a:spLocks noChangeArrowheads="1"/>
                </p:cNvSpPr>
                <p:nvPr/>
              </p:nvSpPr>
              <p:spPr bwMode="auto">
                <a:xfrm>
                  <a:off x="5040" y="448"/>
                  <a:ext cx="711"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No</a:t>
                  </a:r>
                </a:p>
                <a:p>
                  <a:pPr eaLnBrk="0" hangingPunct="0"/>
                  <a:endParaRPr lang="en-US" sz="1050">
                    <a:solidFill>
                      <a:prstClr val="black"/>
                    </a:solidFill>
                  </a:endParaRPr>
                </a:p>
              </p:txBody>
            </p:sp>
            <p:sp>
              <p:nvSpPr>
                <p:cNvPr id="125992" name="Rectangle 40"/>
                <p:cNvSpPr>
                  <a:spLocks noChangeArrowheads="1"/>
                </p:cNvSpPr>
                <p:nvPr/>
              </p:nvSpPr>
              <p:spPr bwMode="auto">
                <a:xfrm>
                  <a:off x="5034" y="442"/>
                  <a:ext cx="723" cy="391"/>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93" name="Group 41"/>
              <p:cNvGrpSpPr>
                <a:grpSpLocks/>
              </p:cNvGrpSpPr>
              <p:nvPr/>
            </p:nvGrpSpPr>
            <p:grpSpPr bwMode="auto">
              <a:xfrm>
                <a:off x="0" y="845"/>
                <a:ext cx="723" cy="506"/>
                <a:chOff x="0" y="845"/>
                <a:chExt cx="723" cy="506"/>
              </a:xfrm>
            </p:grpSpPr>
            <p:sp>
              <p:nvSpPr>
                <p:cNvPr id="125994" name="Rectangle 42"/>
                <p:cNvSpPr>
                  <a:spLocks noChangeArrowheads="1"/>
                </p:cNvSpPr>
                <p:nvPr/>
              </p:nvSpPr>
              <p:spPr bwMode="auto">
                <a:xfrm>
                  <a:off x="6" y="851"/>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II Type A1</a:t>
                  </a:r>
                </a:p>
                <a:p>
                  <a:pPr eaLnBrk="0" hangingPunct="0"/>
                  <a:endParaRPr lang="en-US" sz="1050">
                    <a:solidFill>
                      <a:prstClr val="black"/>
                    </a:solidFill>
                  </a:endParaRPr>
                </a:p>
              </p:txBody>
            </p:sp>
            <p:sp>
              <p:nvSpPr>
                <p:cNvPr id="125995" name="Rectangle 43"/>
                <p:cNvSpPr>
                  <a:spLocks noChangeArrowheads="1"/>
                </p:cNvSpPr>
                <p:nvPr/>
              </p:nvSpPr>
              <p:spPr bwMode="auto">
                <a:xfrm>
                  <a:off x="0" y="845"/>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96" name="Group 44"/>
              <p:cNvGrpSpPr>
                <a:grpSpLocks/>
              </p:cNvGrpSpPr>
              <p:nvPr/>
            </p:nvGrpSpPr>
            <p:grpSpPr bwMode="auto">
              <a:xfrm>
                <a:off x="723" y="845"/>
                <a:ext cx="810" cy="506"/>
                <a:chOff x="723" y="845"/>
                <a:chExt cx="810" cy="506"/>
              </a:xfrm>
            </p:grpSpPr>
            <p:sp>
              <p:nvSpPr>
                <p:cNvPr id="125997" name="Rectangle 45"/>
                <p:cNvSpPr>
                  <a:spLocks noChangeArrowheads="1"/>
                </p:cNvSpPr>
                <p:nvPr/>
              </p:nvSpPr>
              <p:spPr bwMode="auto">
                <a:xfrm>
                  <a:off x="729" y="851"/>
                  <a:ext cx="79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75</a:t>
                  </a:r>
                </a:p>
                <a:p>
                  <a:pPr eaLnBrk="0" hangingPunct="0"/>
                  <a:endParaRPr lang="en-US" sz="1050">
                    <a:solidFill>
                      <a:prstClr val="black"/>
                    </a:solidFill>
                  </a:endParaRPr>
                </a:p>
              </p:txBody>
            </p:sp>
            <p:sp>
              <p:nvSpPr>
                <p:cNvPr id="125998" name="Rectangle 46"/>
                <p:cNvSpPr>
                  <a:spLocks noChangeArrowheads="1"/>
                </p:cNvSpPr>
                <p:nvPr/>
              </p:nvSpPr>
              <p:spPr bwMode="auto">
                <a:xfrm>
                  <a:off x="723" y="845"/>
                  <a:ext cx="810"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5999" name="Group 47"/>
              <p:cNvGrpSpPr>
                <a:grpSpLocks/>
              </p:cNvGrpSpPr>
              <p:nvPr/>
            </p:nvGrpSpPr>
            <p:grpSpPr bwMode="auto">
              <a:xfrm>
                <a:off x="1533" y="845"/>
                <a:ext cx="1853" cy="506"/>
                <a:chOff x="1533" y="845"/>
                <a:chExt cx="1853" cy="506"/>
              </a:xfrm>
            </p:grpSpPr>
            <p:sp>
              <p:nvSpPr>
                <p:cNvPr id="126000" name="Rectangle 48"/>
                <p:cNvSpPr>
                  <a:spLocks noChangeArrowheads="1"/>
                </p:cNvSpPr>
                <p:nvPr/>
              </p:nvSpPr>
              <p:spPr bwMode="auto">
                <a:xfrm>
                  <a:off x="1539" y="851"/>
                  <a:ext cx="184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70% recirculated through HEPA; exhaust through HEPA</a:t>
                  </a:r>
                </a:p>
                <a:p>
                  <a:pPr eaLnBrk="0" hangingPunct="0"/>
                  <a:endParaRPr lang="en-US" sz="1050">
                    <a:solidFill>
                      <a:prstClr val="black"/>
                    </a:solidFill>
                  </a:endParaRPr>
                </a:p>
              </p:txBody>
            </p:sp>
            <p:sp>
              <p:nvSpPr>
                <p:cNvPr id="126001" name="Rectangle 49"/>
                <p:cNvSpPr>
                  <a:spLocks noChangeArrowheads="1"/>
                </p:cNvSpPr>
                <p:nvPr/>
              </p:nvSpPr>
              <p:spPr bwMode="auto">
                <a:xfrm>
                  <a:off x="1533" y="845"/>
                  <a:ext cx="185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02" name="Group 50"/>
              <p:cNvGrpSpPr>
                <a:grpSpLocks/>
              </p:cNvGrpSpPr>
              <p:nvPr/>
            </p:nvGrpSpPr>
            <p:grpSpPr bwMode="auto">
              <a:xfrm>
                <a:off x="3386" y="845"/>
                <a:ext cx="1069" cy="506"/>
                <a:chOff x="3386" y="845"/>
                <a:chExt cx="1069" cy="506"/>
              </a:xfrm>
            </p:grpSpPr>
            <p:sp>
              <p:nvSpPr>
                <p:cNvPr id="126003" name="Rectangle 51"/>
                <p:cNvSpPr>
                  <a:spLocks noChangeArrowheads="1"/>
                </p:cNvSpPr>
                <p:nvPr/>
              </p:nvSpPr>
              <p:spPr bwMode="auto">
                <a:xfrm>
                  <a:off x="3392" y="851"/>
                  <a:ext cx="105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dirty="0">
                      <a:solidFill>
                        <a:prstClr val="black"/>
                      </a:solidFill>
                      <a:cs typeface="Times New Roman" panose="02020603050405020304" pitchFamily="18" charset="0"/>
                    </a:rPr>
                    <a:t>No</a:t>
                  </a:r>
                </a:p>
                <a:p>
                  <a:pPr eaLnBrk="0" hangingPunct="0"/>
                  <a:endParaRPr lang="en-US" sz="1050" dirty="0">
                    <a:solidFill>
                      <a:prstClr val="black"/>
                    </a:solidFill>
                  </a:endParaRPr>
                </a:p>
              </p:txBody>
            </p:sp>
            <p:sp>
              <p:nvSpPr>
                <p:cNvPr id="126004" name="Rectangle 52"/>
                <p:cNvSpPr>
                  <a:spLocks noChangeArrowheads="1"/>
                </p:cNvSpPr>
                <p:nvPr/>
              </p:nvSpPr>
              <p:spPr bwMode="auto">
                <a:xfrm>
                  <a:off x="3386" y="845"/>
                  <a:ext cx="106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05" name="Group 53"/>
              <p:cNvGrpSpPr>
                <a:grpSpLocks/>
              </p:cNvGrpSpPr>
              <p:nvPr/>
            </p:nvGrpSpPr>
            <p:grpSpPr bwMode="auto">
              <a:xfrm>
                <a:off x="4455" y="845"/>
                <a:ext cx="579" cy="506"/>
                <a:chOff x="4455" y="845"/>
                <a:chExt cx="579" cy="506"/>
              </a:xfrm>
            </p:grpSpPr>
            <p:sp>
              <p:nvSpPr>
                <p:cNvPr id="126006" name="Rectangle 54"/>
                <p:cNvSpPr>
                  <a:spLocks noChangeArrowheads="1"/>
                </p:cNvSpPr>
                <p:nvPr/>
              </p:nvSpPr>
              <p:spPr bwMode="auto">
                <a:xfrm>
                  <a:off x="4461" y="851"/>
                  <a:ext cx="56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2, 3</a:t>
                  </a:r>
                </a:p>
                <a:p>
                  <a:pPr eaLnBrk="0" hangingPunct="0"/>
                  <a:endParaRPr lang="en-US" sz="1050">
                    <a:solidFill>
                      <a:prstClr val="black"/>
                    </a:solidFill>
                  </a:endParaRPr>
                </a:p>
              </p:txBody>
            </p:sp>
            <p:sp>
              <p:nvSpPr>
                <p:cNvPr id="126007" name="Rectangle 55"/>
                <p:cNvSpPr>
                  <a:spLocks noChangeArrowheads="1"/>
                </p:cNvSpPr>
                <p:nvPr/>
              </p:nvSpPr>
              <p:spPr bwMode="auto">
                <a:xfrm>
                  <a:off x="4455" y="845"/>
                  <a:ext cx="57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08" name="Group 56"/>
              <p:cNvGrpSpPr>
                <a:grpSpLocks/>
              </p:cNvGrpSpPr>
              <p:nvPr/>
            </p:nvGrpSpPr>
            <p:grpSpPr bwMode="auto">
              <a:xfrm>
                <a:off x="5034" y="845"/>
                <a:ext cx="723" cy="506"/>
                <a:chOff x="5034" y="845"/>
                <a:chExt cx="723" cy="506"/>
              </a:xfrm>
            </p:grpSpPr>
            <p:sp>
              <p:nvSpPr>
                <p:cNvPr id="126009" name="Rectangle 57"/>
                <p:cNvSpPr>
                  <a:spLocks noChangeArrowheads="1"/>
                </p:cNvSpPr>
                <p:nvPr/>
              </p:nvSpPr>
              <p:spPr bwMode="auto">
                <a:xfrm>
                  <a:off x="5040" y="851"/>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10" name="Rectangle 58"/>
                <p:cNvSpPr>
                  <a:spLocks noChangeArrowheads="1"/>
                </p:cNvSpPr>
                <p:nvPr/>
              </p:nvSpPr>
              <p:spPr bwMode="auto">
                <a:xfrm>
                  <a:off x="5034" y="845"/>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11" name="Group 59"/>
              <p:cNvGrpSpPr>
                <a:grpSpLocks/>
              </p:cNvGrpSpPr>
              <p:nvPr/>
            </p:nvGrpSpPr>
            <p:grpSpPr bwMode="auto">
              <a:xfrm>
                <a:off x="0" y="1363"/>
                <a:ext cx="723" cy="506"/>
                <a:chOff x="0" y="1363"/>
                <a:chExt cx="723" cy="506"/>
              </a:xfrm>
            </p:grpSpPr>
            <p:sp>
              <p:nvSpPr>
                <p:cNvPr id="126012" name="Rectangle 60"/>
                <p:cNvSpPr>
                  <a:spLocks noChangeArrowheads="1"/>
                </p:cNvSpPr>
                <p:nvPr/>
              </p:nvSpPr>
              <p:spPr bwMode="auto">
                <a:xfrm>
                  <a:off x="6" y="1369"/>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II Type A2</a:t>
                  </a:r>
                </a:p>
                <a:p>
                  <a:pPr eaLnBrk="0" hangingPunct="0"/>
                  <a:endParaRPr lang="en-US" sz="1050">
                    <a:solidFill>
                      <a:prstClr val="black"/>
                    </a:solidFill>
                  </a:endParaRPr>
                </a:p>
              </p:txBody>
            </p:sp>
            <p:sp>
              <p:nvSpPr>
                <p:cNvPr id="126013" name="Rectangle 61"/>
                <p:cNvSpPr>
                  <a:spLocks noChangeArrowheads="1"/>
                </p:cNvSpPr>
                <p:nvPr/>
              </p:nvSpPr>
              <p:spPr bwMode="auto">
                <a:xfrm>
                  <a:off x="0" y="1363"/>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14" name="Group 62"/>
              <p:cNvGrpSpPr>
                <a:grpSpLocks/>
              </p:cNvGrpSpPr>
              <p:nvPr/>
            </p:nvGrpSpPr>
            <p:grpSpPr bwMode="auto">
              <a:xfrm>
                <a:off x="723" y="1363"/>
                <a:ext cx="810" cy="506"/>
                <a:chOff x="723" y="1363"/>
                <a:chExt cx="810" cy="506"/>
              </a:xfrm>
            </p:grpSpPr>
            <p:sp>
              <p:nvSpPr>
                <p:cNvPr id="126015" name="Rectangle 63"/>
                <p:cNvSpPr>
                  <a:spLocks noChangeArrowheads="1"/>
                </p:cNvSpPr>
                <p:nvPr/>
              </p:nvSpPr>
              <p:spPr bwMode="auto">
                <a:xfrm>
                  <a:off x="729" y="1369"/>
                  <a:ext cx="79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100</a:t>
                  </a:r>
                </a:p>
                <a:p>
                  <a:pPr eaLnBrk="0" hangingPunct="0"/>
                  <a:endParaRPr lang="en-US" sz="1050">
                    <a:solidFill>
                      <a:prstClr val="black"/>
                    </a:solidFill>
                  </a:endParaRPr>
                </a:p>
              </p:txBody>
            </p:sp>
            <p:sp>
              <p:nvSpPr>
                <p:cNvPr id="126016" name="Rectangle 64"/>
                <p:cNvSpPr>
                  <a:spLocks noChangeArrowheads="1"/>
                </p:cNvSpPr>
                <p:nvPr/>
              </p:nvSpPr>
              <p:spPr bwMode="auto">
                <a:xfrm>
                  <a:off x="723" y="1363"/>
                  <a:ext cx="810"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17" name="Group 65"/>
              <p:cNvGrpSpPr>
                <a:grpSpLocks/>
              </p:cNvGrpSpPr>
              <p:nvPr/>
            </p:nvGrpSpPr>
            <p:grpSpPr bwMode="auto">
              <a:xfrm>
                <a:off x="1533" y="1363"/>
                <a:ext cx="1853" cy="506"/>
                <a:chOff x="1533" y="1363"/>
                <a:chExt cx="1853" cy="506"/>
              </a:xfrm>
            </p:grpSpPr>
            <p:sp>
              <p:nvSpPr>
                <p:cNvPr id="126018" name="Rectangle 66"/>
                <p:cNvSpPr>
                  <a:spLocks noChangeArrowheads="1"/>
                </p:cNvSpPr>
                <p:nvPr/>
              </p:nvSpPr>
              <p:spPr bwMode="auto">
                <a:xfrm>
                  <a:off x="1539" y="1369"/>
                  <a:ext cx="184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30% recirculated through HEPA; exhaust via HEPA and hard ducted</a:t>
                  </a:r>
                </a:p>
                <a:p>
                  <a:pPr eaLnBrk="0" hangingPunct="0"/>
                  <a:endParaRPr lang="en-US" sz="1050">
                    <a:solidFill>
                      <a:prstClr val="black"/>
                    </a:solidFill>
                  </a:endParaRPr>
                </a:p>
              </p:txBody>
            </p:sp>
            <p:sp>
              <p:nvSpPr>
                <p:cNvPr id="126019" name="Rectangle 67"/>
                <p:cNvSpPr>
                  <a:spLocks noChangeArrowheads="1"/>
                </p:cNvSpPr>
                <p:nvPr/>
              </p:nvSpPr>
              <p:spPr bwMode="auto">
                <a:xfrm>
                  <a:off x="1533" y="1363"/>
                  <a:ext cx="185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20" name="Group 68"/>
              <p:cNvGrpSpPr>
                <a:grpSpLocks/>
              </p:cNvGrpSpPr>
              <p:nvPr/>
            </p:nvGrpSpPr>
            <p:grpSpPr bwMode="auto">
              <a:xfrm>
                <a:off x="3386" y="1363"/>
                <a:ext cx="1069" cy="506"/>
                <a:chOff x="3386" y="1363"/>
                <a:chExt cx="1069" cy="506"/>
              </a:xfrm>
            </p:grpSpPr>
            <p:sp>
              <p:nvSpPr>
                <p:cNvPr id="126021" name="Rectangle 69"/>
                <p:cNvSpPr>
                  <a:spLocks noChangeArrowheads="1"/>
                </p:cNvSpPr>
                <p:nvPr/>
              </p:nvSpPr>
              <p:spPr bwMode="auto">
                <a:xfrm>
                  <a:off x="3392" y="1369"/>
                  <a:ext cx="105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 (Low levels/volatility)</a:t>
                  </a:r>
                </a:p>
                <a:p>
                  <a:pPr eaLnBrk="0" hangingPunct="0"/>
                  <a:endParaRPr lang="en-US" sz="1050">
                    <a:solidFill>
                      <a:prstClr val="black"/>
                    </a:solidFill>
                  </a:endParaRPr>
                </a:p>
              </p:txBody>
            </p:sp>
            <p:sp>
              <p:nvSpPr>
                <p:cNvPr id="126022" name="Rectangle 70"/>
                <p:cNvSpPr>
                  <a:spLocks noChangeArrowheads="1"/>
                </p:cNvSpPr>
                <p:nvPr/>
              </p:nvSpPr>
              <p:spPr bwMode="auto">
                <a:xfrm>
                  <a:off x="3386" y="1363"/>
                  <a:ext cx="106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23" name="Group 71"/>
              <p:cNvGrpSpPr>
                <a:grpSpLocks/>
              </p:cNvGrpSpPr>
              <p:nvPr/>
            </p:nvGrpSpPr>
            <p:grpSpPr bwMode="auto">
              <a:xfrm>
                <a:off x="4455" y="1363"/>
                <a:ext cx="579" cy="506"/>
                <a:chOff x="4455" y="1363"/>
                <a:chExt cx="579" cy="506"/>
              </a:xfrm>
            </p:grpSpPr>
            <p:sp>
              <p:nvSpPr>
                <p:cNvPr id="126024" name="Rectangle 72"/>
                <p:cNvSpPr>
                  <a:spLocks noChangeArrowheads="1"/>
                </p:cNvSpPr>
                <p:nvPr/>
              </p:nvSpPr>
              <p:spPr bwMode="auto">
                <a:xfrm>
                  <a:off x="4461" y="1369"/>
                  <a:ext cx="56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2, 3</a:t>
                  </a:r>
                </a:p>
                <a:p>
                  <a:pPr eaLnBrk="0" hangingPunct="0"/>
                  <a:endParaRPr lang="en-US" sz="1050">
                    <a:solidFill>
                      <a:prstClr val="black"/>
                    </a:solidFill>
                  </a:endParaRPr>
                </a:p>
              </p:txBody>
            </p:sp>
            <p:sp>
              <p:nvSpPr>
                <p:cNvPr id="126025" name="Rectangle 73"/>
                <p:cNvSpPr>
                  <a:spLocks noChangeArrowheads="1"/>
                </p:cNvSpPr>
                <p:nvPr/>
              </p:nvSpPr>
              <p:spPr bwMode="auto">
                <a:xfrm>
                  <a:off x="4455" y="1363"/>
                  <a:ext cx="57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26" name="Group 74"/>
              <p:cNvGrpSpPr>
                <a:grpSpLocks/>
              </p:cNvGrpSpPr>
              <p:nvPr/>
            </p:nvGrpSpPr>
            <p:grpSpPr bwMode="auto">
              <a:xfrm>
                <a:off x="5034" y="1363"/>
                <a:ext cx="723" cy="506"/>
                <a:chOff x="5034" y="1363"/>
                <a:chExt cx="723" cy="506"/>
              </a:xfrm>
            </p:grpSpPr>
            <p:sp>
              <p:nvSpPr>
                <p:cNvPr id="126027" name="Rectangle 75"/>
                <p:cNvSpPr>
                  <a:spLocks noChangeArrowheads="1"/>
                </p:cNvSpPr>
                <p:nvPr/>
              </p:nvSpPr>
              <p:spPr bwMode="auto">
                <a:xfrm>
                  <a:off x="5040" y="1369"/>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28" name="Rectangle 76"/>
                <p:cNvSpPr>
                  <a:spLocks noChangeArrowheads="1"/>
                </p:cNvSpPr>
                <p:nvPr/>
              </p:nvSpPr>
              <p:spPr bwMode="auto">
                <a:xfrm>
                  <a:off x="5034" y="1363"/>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29" name="Group 77"/>
              <p:cNvGrpSpPr>
                <a:grpSpLocks/>
              </p:cNvGrpSpPr>
              <p:nvPr/>
            </p:nvGrpSpPr>
            <p:grpSpPr bwMode="auto">
              <a:xfrm>
                <a:off x="0" y="1881"/>
                <a:ext cx="723" cy="506"/>
                <a:chOff x="0" y="1881"/>
                <a:chExt cx="723" cy="506"/>
              </a:xfrm>
            </p:grpSpPr>
            <p:sp>
              <p:nvSpPr>
                <p:cNvPr id="126030" name="Rectangle 78"/>
                <p:cNvSpPr>
                  <a:spLocks noChangeArrowheads="1"/>
                </p:cNvSpPr>
                <p:nvPr/>
              </p:nvSpPr>
              <p:spPr bwMode="auto">
                <a:xfrm>
                  <a:off x="6" y="1887"/>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II Type B1</a:t>
                  </a:r>
                </a:p>
                <a:p>
                  <a:pPr eaLnBrk="0" hangingPunct="0"/>
                  <a:endParaRPr lang="en-US" sz="1050">
                    <a:solidFill>
                      <a:prstClr val="black"/>
                    </a:solidFill>
                  </a:endParaRPr>
                </a:p>
              </p:txBody>
            </p:sp>
            <p:sp>
              <p:nvSpPr>
                <p:cNvPr id="126031" name="Rectangle 79"/>
                <p:cNvSpPr>
                  <a:spLocks noChangeArrowheads="1"/>
                </p:cNvSpPr>
                <p:nvPr/>
              </p:nvSpPr>
              <p:spPr bwMode="auto">
                <a:xfrm>
                  <a:off x="0" y="1881"/>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32" name="Group 80"/>
              <p:cNvGrpSpPr>
                <a:grpSpLocks/>
              </p:cNvGrpSpPr>
              <p:nvPr/>
            </p:nvGrpSpPr>
            <p:grpSpPr bwMode="auto">
              <a:xfrm>
                <a:off x="723" y="1881"/>
                <a:ext cx="810" cy="506"/>
                <a:chOff x="723" y="1881"/>
                <a:chExt cx="810" cy="506"/>
              </a:xfrm>
            </p:grpSpPr>
            <p:sp>
              <p:nvSpPr>
                <p:cNvPr id="126033" name="Rectangle 81"/>
                <p:cNvSpPr>
                  <a:spLocks noChangeArrowheads="1"/>
                </p:cNvSpPr>
                <p:nvPr/>
              </p:nvSpPr>
              <p:spPr bwMode="auto">
                <a:xfrm>
                  <a:off x="729" y="1887"/>
                  <a:ext cx="79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100</a:t>
                  </a:r>
                </a:p>
                <a:p>
                  <a:pPr eaLnBrk="0" hangingPunct="0"/>
                  <a:endParaRPr lang="en-US" sz="1050">
                    <a:solidFill>
                      <a:prstClr val="black"/>
                    </a:solidFill>
                  </a:endParaRPr>
                </a:p>
              </p:txBody>
            </p:sp>
            <p:sp>
              <p:nvSpPr>
                <p:cNvPr id="126034" name="Rectangle 82"/>
                <p:cNvSpPr>
                  <a:spLocks noChangeArrowheads="1"/>
                </p:cNvSpPr>
                <p:nvPr/>
              </p:nvSpPr>
              <p:spPr bwMode="auto">
                <a:xfrm>
                  <a:off x="723" y="1881"/>
                  <a:ext cx="810"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35" name="Group 83"/>
              <p:cNvGrpSpPr>
                <a:grpSpLocks/>
              </p:cNvGrpSpPr>
              <p:nvPr/>
            </p:nvGrpSpPr>
            <p:grpSpPr bwMode="auto">
              <a:xfrm>
                <a:off x="1533" y="1881"/>
                <a:ext cx="1853" cy="506"/>
                <a:chOff x="1533" y="1881"/>
                <a:chExt cx="1853" cy="506"/>
              </a:xfrm>
            </p:grpSpPr>
            <p:sp>
              <p:nvSpPr>
                <p:cNvPr id="126036" name="Rectangle 84"/>
                <p:cNvSpPr>
                  <a:spLocks noChangeArrowheads="1"/>
                </p:cNvSpPr>
                <p:nvPr/>
              </p:nvSpPr>
              <p:spPr bwMode="auto">
                <a:xfrm>
                  <a:off x="1539" y="1887"/>
                  <a:ext cx="184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No recirculation; total exhaust via HEPA and hard ducted</a:t>
                  </a:r>
                </a:p>
                <a:p>
                  <a:pPr eaLnBrk="0" hangingPunct="0"/>
                  <a:endParaRPr lang="en-US" sz="1050">
                    <a:solidFill>
                      <a:prstClr val="black"/>
                    </a:solidFill>
                  </a:endParaRPr>
                </a:p>
              </p:txBody>
            </p:sp>
            <p:sp>
              <p:nvSpPr>
                <p:cNvPr id="126037" name="Rectangle 85"/>
                <p:cNvSpPr>
                  <a:spLocks noChangeArrowheads="1"/>
                </p:cNvSpPr>
                <p:nvPr/>
              </p:nvSpPr>
              <p:spPr bwMode="auto">
                <a:xfrm>
                  <a:off x="1533" y="1881"/>
                  <a:ext cx="185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38" name="Group 86"/>
              <p:cNvGrpSpPr>
                <a:grpSpLocks/>
              </p:cNvGrpSpPr>
              <p:nvPr/>
            </p:nvGrpSpPr>
            <p:grpSpPr bwMode="auto">
              <a:xfrm>
                <a:off x="3386" y="1881"/>
                <a:ext cx="1069" cy="506"/>
                <a:chOff x="3386" y="1881"/>
                <a:chExt cx="1069" cy="506"/>
              </a:xfrm>
            </p:grpSpPr>
            <p:sp>
              <p:nvSpPr>
                <p:cNvPr id="126039" name="Rectangle 87"/>
                <p:cNvSpPr>
                  <a:spLocks noChangeArrowheads="1"/>
                </p:cNvSpPr>
                <p:nvPr/>
              </p:nvSpPr>
              <p:spPr bwMode="auto">
                <a:xfrm>
                  <a:off x="3392" y="1887"/>
                  <a:ext cx="105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40" name="Rectangle 88"/>
                <p:cNvSpPr>
                  <a:spLocks noChangeArrowheads="1"/>
                </p:cNvSpPr>
                <p:nvPr/>
              </p:nvSpPr>
              <p:spPr bwMode="auto">
                <a:xfrm>
                  <a:off x="3386" y="1881"/>
                  <a:ext cx="106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41" name="Group 89"/>
              <p:cNvGrpSpPr>
                <a:grpSpLocks/>
              </p:cNvGrpSpPr>
              <p:nvPr/>
            </p:nvGrpSpPr>
            <p:grpSpPr bwMode="auto">
              <a:xfrm>
                <a:off x="4455" y="1881"/>
                <a:ext cx="579" cy="506"/>
                <a:chOff x="4455" y="1881"/>
                <a:chExt cx="579" cy="506"/>
              </a:xfrm>
            </p:grpSpPr>
            <p:sp>
              <p:nvSpPr>
                <p:cNvPr id="126042" name="Rectangle 90"/>
                <p:cNvSpPr>
                  <a:spLocks noChangeArrowheads="1"/>
                </p:cNvSpPr>
                <p:nvPr/>
              </p:nvSpPr>
              <p:spPr bwMode="auto">
                <a:xfrm>
                  <a:off x="4461" y="1887"/>
                  <a:ext cx="56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2, 3</a:t>
                  </a:r>
                </a:p>
                <a:p>
                  <a:pPr eaLnBrk="0" hangingPunct="0"/>
                  <a:endParaRPr lang="en-US" sz="1050">
                    <a:solidFill>
                      <a:prstClr val="black"/>
                    </a:solidFill>
                  </a:endParaRPr>
                </a:p>
              </p:txBody>
            </p:sp>
            <p:sp>
              <p:nvSpPr>
                <p:cNvPr id="126043" name="Rectangle 91"/>
                <p:cNvSpPr>
                  <a:spLocks noChangeArrowheads="1"/>
                </p:cNvSpPr>
                <p:nvPr/>
              </p:nvSpPr>
              <p:spPr bwMode="auto">
                <a:xfrm>
                  <a:off x="4455" y="1881"/>
                  <a:ext cx="57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44" name="Group 92"/>
              <p:cNvGrpSpPr>
                <a:grpSpLocks/>
              </p:cNvGrpSpPr>
              <p:nvPr/>
            </p:nvGrpSpPr>
            <p:grpSpPr bwMode="auto">
              <a:xfrm>
                <a:off x="5034" y="1881"/>
                <a:ext cx="723" cy="506"/>
                <a:chOff x="5034" y="1881"/>
                <a:chExt cx="723" cy="506"/>
              </a:xfrm>
            </p:grpSpPr>
            <p:sp>
              <p:nvSpPr>
                <p:cNvPr id="126045" name="Rectangle 93"/>
                <p:cNvSpPr>
                  <a:spLocks noChangeArrowheads="1"/>
                </p:cNvSpPr>
                <p:nvPr/>
              </p:nvSpPr>
              <p:spPr bwMode="auto">
                <a:xfrm>
                  <a:off x="5040" y="1887"/>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46" name="Rectangle 94"/>
                <p:cNvSpPr>
                  <a:spLocks noChangeArrowheads="1"/>
                </p:cNvSpPr>
                <p:nvPr/>
              </p:nvSpPr>
              <p:spPr bwMode="auto">
                <a:xfrm>
                  <a:off x="5034" y="1881"/>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47" name="Group 95"/>
              <p:cNvGrpSpPr>
                <a:grpSpLocks/>
              </p:cNvGrpSpPr>
              <p:nvPr/>
            </p:nvGrpSpPr>
            <p:grpSpPr bwMode="auto">
              <a:xfrm>
                <a:off x="0" y="2399"/>
                <a:ext cx="723" cy="506"/>
                <a:chOff x="0" y="2399"/>
                <a:chExt cx="723" cy="506"/>
              </a:xfrm>
            </p:grpSpPr>
            <p:sp>
              <p:nvSpPr>
                <p:cNvPr id="126048" name="Rectangle 96"/>
                <p:cNvSpPr>
                  <a:spLocks noChangeArrowheads="1"/>
                </p:cNvSpPr>
                <p:nvPr/>
              </p:nvSpPr>
              <p:spPr bwMode="auto">
                <a:xfrm>
                  <a:off x="6" y="2405"/>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II Type B2</a:t>
                  </a:r>
                </a:p>
                <a:p>
                  <a:pPr eaLnBrk="0" hangingPunct="0"/>
                  <a:endParaRPr lang="en-US" sz="1050">
                    <a:solidFill>
                      <a:prstClr val="black"/>
                    </a:solidFill>
                  </a:endParaRPr>
                </a:p>
              </p:txBody>
            </p:sp>
            <p:sp>
              <p:nvSpPr>
                <p:cNvPr id="126049" name="Rectangle 97"/>
                <p:cNvSpPr>
                  <a:spLocks noChangeArrowheads="1"/>
                </p:cNvSpPr>
                <p:nvPr/>
              </p:nvSpPr>
              <p:spPr bwMode="auto">
                <a:xfrm>
                  <a:off x="0" y="2399"/>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50" name="Group 98"/>
              <p:cNvGrpSpPr>
                <a:grpSpLocks/>
              </p:cNvGrpSpPr>
              <p:nvPr/>
            </p:nvGrpSpPr>
            <p:grpSpPr bwMode="auto">
              <a:xfrm>
                <a:off x="723" y="2399"/>
                <a:ext cx="810" cy="506"/>
                <a:chOff x="723" y="2399"/>
                <a:chExt cx="810" cy="506"/>
              </a:xfrm>
            </p:grpSpPr>
            <p:sp>
              <p:nvSpPr>
                <p:cNvPr id="126051" name="Rectangle 99"/>
                <p:cNvSpPr>
                  <a:spLocks noChangeArrowheads="1"/>
                </p:cNvSpPr>
                <p:nvPr/>
              </p:nvSpPr>
              <p:spPr bwMode="auto">
                <a:xfrm>
                  <a:off x="729" y="2405"/>
                  <a:ext cx="79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100</a:t>
                  </a:r>
                </a:p>
                <a:p>
                  <a:pPr eaLnBrk="0" hangingPunct="0"/>
                  <a:endParaRPr lang="en-US" sz="1050">
                    <a:solidFill>
                      <a:prstClr val="black"/>
                    </a:solidFill>
                  </a:endParaRPr>
                </a:p>
              </p:txBody>
            </p:sp>
            <p:sp>
              <p:nvSpPr>
                <p:cNvPr id="126052" name="Rectangle 100"/>
                <p:cNvSpPr>
                  <a:spLocks noChangeArrowheads="1"/>
                </p:cNvSpPr>
                <p:nvPr/>
              </p:nvSpPr>
              <p:spPr bwMode="auto">
                <a:xfrm>
                  <a:off x="723" y="2399"/>
                  <a:ext cx="810"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53" name="Group 101"/>
              <p:cNvGrpSpPr>
                <a:grpSpLocks/>
              </p:cNvGrpSpPr>
              <p:nvPr/>
            </p:nvGrpSpPr>
            <p:grpSpPr bwMode="auto">
              <a:xfrm>
                <a:off x="1533" y="2399"/>
                <a:ext cx="1853" cy="506"/>
                <a:chOff x="1533" y="2399"/>
                <a:chExt cx="1853" cy="506"/>
              </a:xfrm>
            </p:grpSpPr>
            <p:sp>
              <p:nvSpPr>
                <p:cNvPr id="126054" name="Rectangle 102"/>
                <p:cNvSpPr>
                  <a:spLocks noChangeArrowheads="1"/>
                </p:cNvSpPr>
                <p:nvPr/>
              </p:nvSpPr>
              <p:spPr bwMode="auto">
                <a:xfrm>
                  <a:off x="1539" y="2405"/>
                  <a:ext cx="184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Same as B1, but plena under negative pressure to room and exhaust air is ducted</a:t>
                  </a:r>
                  <a:endParaRPr lang="en-US" sz="1050">
                    <a:solidFill>
                      <a:prstClr val="black"/>
                    </a:solidFill>
                  </a:endParaRPr>
                </a:p>
              </p:txBody>
            </p:sp>
            <p:sp>
              <p:nvSpPr>
                <p:cNvPr id="126055" name="Rectangle 103"/>
                <p:cNvSpPr>
                  <a:spLocks noChangeArrowheads="1"/>
                </p:cNvSpPr>
                <p:nvPr/>
              </p:nvSpPr>
              <p:spPr bwMode="auto">
                <a:xfrm>
                  <a:off x="1533" y="2399"/>
                  <a:ext cx="185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56" name="Group 104"/>
              <p:cNvGrpSpPr>
                <a:grpSpLocks/>
              </p:cNvGrpSpPr>
              <p:nvPr/>
            </p:nvGrpSpPr>
            <p:grpSpPr bwMode="auto">
              <a:xfrm>
                <a:off x="3386" y="2399"/>
                <a:ext cx="1069" cy="506"/>
                <a:chOff x="3386" y="2399"/>
                <a:chExt cx="1069" cy="506"/>
              </a:xfrm>
            </p:grpSpPr>
            <p:sp>
              <p:nvSpPr>
                <p:cNvPr id="126057" name="Rectangle 105"/>
                <p:cNvSpPr>
                  <a:spLocks noChangeArrowheads="1"/>
                </p:cNvSpPr>
                <p:nvPr/>
              </p:nvSpPr>
              <p:spPr bwMode="auto">
                <a:xfrm>
                  <a:off x="3392" y="2405"/>
                  <a:ext cx="105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58" name="Rectangle 106"/>
                <p:cNvSpPr>
                  <a:spLocks noChangeArrowheads="1"/>
                </p:cNvSpPr>
                <p:nvPr/>
              </p:nvSpPr>
              <p:spPr bwMode="auto">
                <a:xfrm>
                  <a:off x="3386" y="2399"/>
                  <a:ext cx="106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59" name="Group 107"/>
              <p:cNvGrpSpPr>
                <a:grpSpLocks/>
              </p:cNvGrpSpPr>
              <p:nvPr/>
            </p:nvGrpSpPr>
            <p:grpSpPr bwMode="auto">
              <a:xfrm>
                <a:off x="4455" y="2399"/>
                <a:ext cx="579" cy="506"/>
                <a:chOff x="4455" y="2399"/>
                <a:chExt cx="579" cy="506"/>
              </a:xfrm>
            </p:grpSpPr>
            <p:sp>
              <p:nvSpPr>
                <p:cNvPr id="126060" name="Rectangle 108"/>
                <p:cNvSpPr>
                  <a:spLocks noChangeArrowheads="1"/>
                </p:cNvSpPr>
                <p:nvPr/>
              </p:nvSpPr>
              <p:spPr bwMode="auto">
                <a:xfrm>
                  <a:off x="4461" y="2405"/>
                  <a:ext cx="56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2, 3</a:t>
                  </a:r>
                </a:p>
                <a:p>
                  <a:pPr eaLnBrk="0" hangingPunct="0"/>
                  <a:endParaRPr lang="en-US" sz="1050">
                    <a:solidFill>
                      <a:prstClr val="black"/>
                    </a:solidFill>
                  </a:endParaRPr>
                </a:p>
              </p:txBody>
            </p:sp>
            <p:sp>
              <p:nvSpPr>
                <p:cNvPr id="126061" name="Rectangle 109"/>
                <p:cNvSpPr>
                  <a:spLocks noChangeArrowheads="1"/>
                </p:cNvSpPr>
                <p:nvPr/>
              </p:nvSpPr>
              <p:spPr bwMode="auto">
                <a:xfrm>
                  <a:off x="4455" y="2399"/>
                  <a:ext cx="57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62" name="Group 110"/>
              <p:cNvGrpSpPr>
                <a:grpSpLocks/>
              </p:cNvGrpSpPr>
              <p:nvPr/>
            </p:nvGrpSpPr>
            <p:grpSpPr bwMode="auto">
              <a:xfrm>
                <a:off x="5034" y="2399"/>
                <a:ext cx="723" cy="506"/>
                <a:chOff x="5034" y="2399"/>
                <a:chExt cx="723" cy="506"/>
              </a:xfrm>
            </p:grpSpPr>
            <p:sp>
              <p:nvSpPr>
                <p:cNvPr id="126063" name="Rectangle 111"/>
                <p:cNvSpPr>
                  <a:spLocks noChangeArrowheads="1"/>
                </p:cNvSpPr>
                <p:nvPr/>
              </p:nvSpPr>
              <p:spPr bwMode="auto">
                <a:xfrm>
                  <a:off x="5040" y="2405"/>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64" name="Rectangle 112"/>
                <p:cNvSpPr>
                  <a:spLocks noChangeArrowheads="1"/>
                </p:cNvSpPr>
                <p:nvPr/>
              </p:nvSpPr>
              <p:spPr bwMode="auto">
                <a:xfrm>
                  <a:off x="5034" y="2399"/>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65" name="Group 113"/>
              <p:cNvGrpSpPr>
                <a:grpSpLocks/>
              </p:cNvGrpSpPr>
              <p:nvPr/>
            </p:nvGrpSpPr>
            <p:grpSpPr bwMode="auto">
              <a:xfrm>
                <a:off x="0" y="2917"/>
                <a:ext cx="723" cy="506"/>
                <a:chOff x="0" y="2917"/>
                <a:chExt cx="723" cy="506"/>
              </a:xfrm>
            </p:grpSpPr>
            <p:sp>
              <p:nvSpPr>
                <p:cNvPr id="126066" name="Rectangle 114"/>
                <p:cNvSpPr>
                  <a:spLocks noChangeArrowheads="1"/>
                </p:cNvSpPr>
                <p:nvPr/>
              </p:nvSpPr>
              <p:spPr bwMode="auto">
                <a:xfrm>
                  <a:off x="6" y="2923"/>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Class III</a:t>
                  </a:r>
                </a:p>
                <a:p>
                  <a:pPr eaLnBrk="0" hangingPunct="0"/>
                  <a:endParaRPr lang="en-US" sz="1050">
                    <a:solidFill>
                      <a:prstClr val="black"/>
                    </a:solidFill>
                  </a:endParaRPr>
                </a:p>
              </p:txBody>
            </p:sp>
            <p:sp>
              <p:nvSpPr>
                <p:cNvPr id="126067" name="Rectangle 115"/>
                <p:cNvSpPr>
                  <a:spLocks noChangeArrowheads="1"/>
                </p:cNvSpPr>
                <p:nvPr/>
              </p:nvSpPr>
              <p:spPr bwMode="auto">
                <a:xfrm>
                  <a:off x="0" y="2917"/>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68" name="Group 116"/>
              <p:cNvGrpSpPr>
                <a:grpSpLocks/>
              </p:cNvGrpSpPr>
              <p:nvPr/>
            </p:nvGrpSpPr>
            <p:grpSpPr bwMode="auto">
              <a:xfrm>
                <a:off x="723" y="2917"/>
                <a:ext cx="810" cy="506"/>
                <a:chOff x="723" y="2917"/>
                <a:chExt cx="810" cy="506"/>
              </a:xfrm>
            </p:grpSpPr>
            <p:sp>
              <p:nvSpPr>
                <p:cNvPr id="126069" name="Rectangle 117"/>
                <p:cNvSpPr>
                  <a:spLocks noChangeArrowheads="1"/>
                </p:cNvSpPr>
                <p:nvPr/>
              </p:nvSpPr>
              <p:spPr bwMode="auto">
                <a:xfrm>
                  <a:off x="729" y="2923"/>
                  <a:ext cx="798"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NA</a:t>
                  </a:r>
                </a:p>
                <a:p>
                  <a:pPr eaLnBrk="0" hangingPunct="0"/>
                  <a:endParaRPr lang="en-US" sz="1050">
                    <a:solidFill>
                      <a:prstClr val="black"/>
                    </a:solidFill>
                  </a:endParaRPr>
                </a:p>
              </p:txBody>
            </p:sp>
            <p:sp>
              <p:nvSpPr>
                <p:cNvPr id="126070" name="Rectangle 118"/>
                <p:cNvSpPr>
                  <a:spLocks noChangeArrowheads="1"/>
                </p:cNvSpPr>
                <p:nvPr/>
              </p:nvSpPr>
              <p:spPr bwMode="auto">
                <a:xfrm>
                  <a:off x="723" y="2917"/>
                  <a:ext cx="810"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71" name="Group 119"/>
              <p:cNvGrpSpPr>
                <a:grpSpLocks/>
              </p:cNvGrpSpPr>
              <p:nvPr/>
            </p:nvGrpSpPr>
            <p:grpSpPr bwMode="auto">
              <a:xfrm>
                <a:off x="1533" y="2917"/>
                <a:ext cx="1853" cy="506"/>
                <a:chOff x="1533" y="2917"/>
                <a:chExt cx="1853" cy="506"/>
              </a:xfrm>
            </p:grpSpPr>
            <p:sp>
              <p:nvSpPr>
                <p:cNvPr id="126072" name="Rectangle 120"/>
                <p:cNvSpPr>
                  <a:spLocks noChangeArrowheads="1"/>
                </p:cNvSpPr>
                <p:nvPr/>
              </p:nvSpPr>
              <p:spPr bwMode="auto">
                <a:xfrm>
                  <a:off x="1539" y="2923"/>
                  <a:ext cx="184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Supply air inlets and exhaust through 2 HEPA filters</a:t>
                  </a:r>
                </a:p>
                <a:p>
                  <a:pPr eaLnBrk="0" hangingPunct="0"/>
                  <a:endParaRPr lang="en-US" sz="1050">
                    <a:solidFill>
                      <a:prstClr val="black"/>
                    </a:solidFill>
                  </a:endParaRPr>
                </a:p>
              </p:txBody>
            </p:sp>
            <p:sp>
              <p:nvSpPr>
                <p:cNvPr id="126073" name="Rectangle 121"/>
                <p:cNvSpPr>
                  <a:spLocks noChangeArrowheads="1"/>
                </p:cNvSpPr>
                <p:nvPr/>
              </p:nvSpPr>
              <p:spPr bwMode="auto">
                <a:xfrm>
                  <a:off x="1533" y="2917"/>
                  <a:ext cx="185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74" name="Group 122"/>
              <p:cNvGrpSpPr>
                <a:grpSpLocks/>
              </p:cNvGrpSpPr>
              <p:nvPr/>
            </p:nvGrpSpPr>
            <p:grpSpPr bwMode="auto">
              <a:xfrm>
                <a:off x="3386" y="2917"/>
                <a:ext cx="1069" cy="506"/>
                <a:chOff x="3386" y="2917"/>
                <a:chExt cx="1069" cy="506"/>
              </a:xfrm>
            </p:grpSpPr>
            <p:sp>
              <p:nvSpPr>
                <p:cNvPr id="126075" name="Rectangle 123"/>
                <p:cNvSpPr>
                  <a:spLocks noChangeArrowheads="1"/>
                </p:cNvSpPr>
                <p:nvPr/>
              </p:nvSpPr>
              <p:spPr bwMode="auto">
                <a:xfrm>
                  <a:off x="3392" y="2923"/>
                  <a:ext cx="105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76" name="Rectangle 124"/>
                <p:cNvSpPr>
                  <a:spLocks noChangeArrowheads="1"/>
                </p:cNvSpPr>
                <p:nvPr/>
              </p:nvSpPr>
              <p:spPr bwMode="auto">
                <a:xfrm>
                  <a:off x="3386" y="2917"/>
                  <a:ext cx="106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77" name="Group 125"/>
              <p:cNvGrpSpPr>
                <a:grpSpLocks/>
              </p:cNvGrpSpPr>
              <p:nvPr/>
            </p:nvGrpSpPr>
            <p:grpSpPr bwMode="auto">
              <a:xfrm>
                <a:off x="4455" y="2917"/>
                <a:ext cx="579" cy="506"/>
                <a:chOff x="4455" y="2917"/>
                <a:chExt cx="579" cy="506"/>
              </a:xfrm>
            </p:grpSpPr>
            <p:sp>
              <p:nvSpPr>
                <p:cNvPr id="126078" name="Rectangle 126"/>
                <p:cNvSpPr>
                  <a:spLocks noChangeArrowheads="1"/>
                </p:cNvSpPr>
                <p:nvPr/>
              </p:nvSpPr>
              <p:spPr bwMode="auto">
                <a:xfrm>
                  <a:off x="4461" y="2923"/>
                  <a:ext cx="567"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3, 4</a:t>
                  </a:r>
                </a:p>
                <a:p>
                  <a:pPr eaLnBrk="0" hangingPunct="0"/>
                  <a:endParaRPr lang="en-US" sz="1050">
                    <a:solidFill>
                      <a:prstClr val="black"/>
                    </a:solidFill>
                  </a:endParaRPr>
                </a:p>
              </p:txBody>
            </p:sp>
            <p:sp>
              <p:nvSpPr>
                <p:cNvPr id="126079" name="Rectangle 127"/>
                <p:cNvSpPr>
                  <a:spLocks noChangeArrowheads="1"/>
                </p:cNvSpPr>
                <p:nvPr/>
              </p:nvSpPr>
              <p:spPr bwMode="auto">
                <a:xfrm>
                  <a:off x="4455" y="2917"/>
                  <a:ext cx="579"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nvGrpSpPr>
              <p:cNvPr id="126080" name="Group 128"/>
              <p:cNvGrpSpPr>
                <a:grpSpLocks/>
              </p:cNvGrpSpPr>
              <p:nvPr/>
            </p:nvGrpSpPr>
            <p:grpSpPr bwMode="auto">
              <a:xfrm>
                <a:off x="5034" y="2917"/>
                <a:ext cx="723" cy="506"/>
                <a:chOff x="5034" y="2917"/>
                <a:chExt cx="723" cy="506"/>
              </a:xfrm>
            </p:grpSpPr>
            <p:sp>
              <p:nvSpPr>
                <p:cNvPr id="126081" name="Rectangle 129"/>
                <p:cNvSpPr>
                  <a:spLocks noChangeArrowheads="1"/>
                </p:cNvSpPr>
                <p:nvPr/>
              </p:nvSpPr>
              <p:spPr bwMode="auto">
                <a:xfrm>
                  <a:off x="5040" y="2923"/>
                  <a:ext cx="711" cy="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1050">
                      <a:solidFill>
                        <a:prstClr val="black"/>
                      </a:solidFill>
                      <a:cs typeface="Times New Roman" panose="02020603050405020304" pitchFamily="18" charset="0"/>
                    </a:rPr>
                    <a:t>Yes</a:t>
                  </a:r>
                </a:p>
                <a:p>
                  <a:pPr eaLnBrk="0" hangingPunct="0"/>
                  <a:endParaRPr lang="en-US" sz="1050">
                    <a:solidFill>
                      <a:prstClr val="black"/>
                    </a:solidFill>
                  </a:endParaRPr>
                </a:p>
              </p:txBody>
            </p:sp>
            <p:sp>
              <p:nvSpPr>
                <p:cNvPr id="126082" name="Rectangle 130"/>
                <p:cNvSpPr>
                  <a:spLocks noChangeArrowheads="1"/>
                </p:cNvSpPr>
                <p:nvPr/>
              </p:nvSpPr>
              <p:spPr bwMode="auto">
                <a:xfrm>
                  <a:off x="5034" y="2917"/>
                  <a:ext cx="723" cy="50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grpSp>
        <p:sp>
          <p:nvSpPr>
            <p:cNvPr id="126083" name="Rectangle 131"/>
            <p:cNvSpPr>
              <a:spLocks noChangeArrowheads="1"/>
            </p:cNvSpPr>
            <p:nvPr/>
          </p:nvSpPr>
          <p:spPr bwMode="auto">
            <a:xfrm>
              <a:off x="-3" y="-135"/>
              <a:ext cx="6357" cy="3561"/>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1350">
                <a:solidFill>
                  <a:prstClr val="black"/>
                </a:solidFill>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08368" y="171948"/>
            <a:ext cx="936104" cy="936104"/>
          </a:xfrm>
          <a:prstGeom prst="rect">
            <a:avLst/>
          </a:prstGeom>
        </p:spPr>
      </p:pic>
    </p:spTree>
    <p:extLst>
      <p:ext uri="{BB962C8B-B14F-4D97-AF65-F5344CB8AC3E}">
        <p14:creationId xmlns:p14="http://schemas.microsoft.com/office/powerpoint/2010/main" val="137419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164" y="980728"/>
            <a:ext cx="7427168" cy="1143000"/>
          </a:xfrm>
        </p:spPr>
        <p:txBody>
          <a:bodyPr>
            <a:normAutofit fontScale="90000"/>
          </a:bodyPr>
          <a:lstStyle/>
          <a:p>
            <a:r>
              <a:rPr lang="fa-IR" b="1" dirty="0"/>
              <a:t>نکات ایمنی جهت کار با هودهاي </a:t>
            </a:r>
            <a:r>
              <a:rPr lang="fa-IR" b="1" dirty="0" smtClean="0"/>
              <a:t>زیستی</a:t>
            </a:r>
            <a:r>
              <a:rPr lang="en-US" b="1" dirty="0" smtClean="0"/>
              <a:t> </a:t>
            </a:r>
            <a:r>
              <a:rPr lang="fa-IR" b="1" dirty="0"/>
              <a:t/>
            </a:r>
            <a:br>
              <a:rPr lang="fa-IR" b="1" dirty="0"/>
            </a:br>
            <a:endParaRPr lang="en-US" dirty="0"/>
          </a:p>
        </p:txBody>
      </p:sp>
      <p:sp>
        <p:nvSpPr>
          <p:cNvPr id="3" name="Content Placeholder 2"/>
          <p:cNvSpPr>
            <a:spLocks noGrp="1"/>
          </p:cNvSpPr>
          <p:nvPr>
            <p:ph idx="1"/>
          </p:nvPr>
        </p:nvSpPr>
        <p:spPr/>
        <p:txBody>
          <a:bodyPr>
            <a:normAutofit lnSpcReduction="10000"/>
          </a:bodyPr>
          <a:lstStyle/>
          <a:p>
            <a:pPr algn="r" rtl="1"/>
            <a:r>
              <a:rPr lang="fa-IR" dirty="0" smtClean="0"/>
              <a:t>- حرکات</a:t>
            </a:r>
            <a:r>
              <a:rPr lang="fa-IR" dirty="0"/>
              <a:t>، رفت و آمدهاي افراد نزدیک به هود، باز </a:t>
            </a:r>
            <a:r>
              <a:rPr lang="fa-IR" dirty="0" smtClean="0"/>
              <a:t>وبسته </a:t>
            </a:r>
            <a:r>
              <a:rPr lang="fa-IR" dirty="0"/>
              <a:t>شدن درها و پنجره هاي باز، </a:t>
            </a:r>
            <a:r>
              <a:rPr lang="fa-IR" dirty="0" smtClean="0"/>
              <a:t>باعث مختل شدن جریان هوا شود</a:t>
            </a:r>
            <a:r>
              <a:rPr lang="fa-IR" dirty="0"/>
              <a:t>. بنابراین </a:t>
            </a:r>
            <a:r>
              <a:rPr lang="fa-IR" b="1" dirty="0" smtClean="0">
                <a:solidFill>
                  <a:srgbClr val="FF0000"/>
                </a:solidFill>
              </a:rPr>
              <a:t>محل قرارگیري </a:t>
            </a:r>
            <a:r>
              <a:rPr lang="fa-IR" b="1" dirty="0">
                <a:solidFill>
                  <a:srgbClr val="FF0000"/>
                </a:solidFill>
              </a:rPr>
              <a:t>هودها در آزمایشگاه باید در محلی با رفت و آمد اندك و دور از جریانهاي شدید هوا باشد</a:t>
            </a:r>
            <a:r>
              <a:rPr lang="fa-IR" dirty="0"/>
              <a:t>.</a:t>
            </a:r>
          </a:p>
          <a:p>
            <a:pPr algn="r" rtl="1"/>
            <a:r>
              <a:rPr lang="fa-IR" dirty="0" smtClean="0"/>
              <a:t>اطراف </a:t>
            </a:r>
            <a:r>
              <a:rPr lang="fa-IR" dirty="0"/>
              <a:t>و فضاي بالاي هود باید به اندازه </a:t>
            </a:r>
            <a:r>
              <a:rPr lang="fa-IR" dirty="0" smtClean="0">
                <a:solidFill>
                  <a:srgbClr val="C00000"/>
                </a:solidFill>
              </a:rPr>
              <a:t>30</a:t>
            </a:r>
            <a:r>
              <a:rPr lang="fa-IR" dirty="0">
                <a:solidFill>
                  <a:srgbClr val="C00000"/>
                </a:solidFill>
              </a:rPr>
              <a:t> </a:t>
            </a:r>
            <a:r>
              <a:rPr lang="fa-IR" dirty="0" smtClean="0">
                <a:solidFill>
                  <a:srgbClr val="C00000"/>
                </a:solidFill>
              </a:rPr>
              <a:t>-35سانتی </a:t>
            </a:r>
            <a:r>
              <a:rPr lang="fa-IR" dirty="0"/>
              <a:t>متر خالی باشد تا جریان هوا به آسانی انجام گیرد</a:t>
            </a:r>
          </a:p>
          <a:p>
            <a:pPr algn="r" rtl="1"/>
            <a:r>
              <a:rPr lang="fa-IR" dirty="0"/>
              <a:t>- هنگام کار با هود، </a:t>
            </a:r>
            <a:r>
              <a:rPr lang="fa-IR" b="1" dirty="0">
                <a:solidFill>
                  <a:srgbClr val="FF0000"/>
                </a:solidFill>
              </a:rPr>
              <a:t>دستها باید تا آرنج </a:t>
            </a:r>
            <a:r>
              <a:rPr lang="fa-IR" dirty="0"/>
              <a:t>در داخل محفظه قرار بگیرد.</a:t>
            </a:r>
          </a:p>
          <a:p>
            <a:pPr algn="r" rtl="1"/>
            <a:r>
              <a:rPr lang="fa-IR" dirty="0"/>
              <a:t>- باید دستها را به </a:t>
            </a:r>
            <a:r>
              <a:rPr lang="fa-IR" b="1" dirty="0">
                <a:solidFill>
                  <a:srgbClr val="FF0000"/>
                </a:solidFill>
              </a:rPr>
              <a:t>آرامی به داخل </a:t>
            </a:r>
            <a:r>
              <a:rPr lang="fa-IR" dirty="0"/>
              <a:t>محفظه وارد کرده و به آرامی از آن خارج نمود.</a:t>
            </a:r>
          </a:p>
          <a:p>
            <a:pPr algn="r" rtl="1"/>
            <a:r>
              <a:rPr lang="fa-IR" dirty="0"/>
              <a:t>- کار با نمونه باید حدود </a:t>
            </a:r>
            <a:r>
              <a:rPr lang="fa-IR" b="1" dirty="0">
                <a:solidFill>
                  <a:srgbClr val="FF0000"/>
                </a:solidFill>
              </a:rPr>
              <a:t>1 دقیقه بعد از وارد </a:t>
            </a:r>
            <a:r>
              <a:rPr lang="fa-IR" dirty="0"/>
              <a:t>نمودن دستها آغاز شود تا جریان هواي داخل هود به </a:t>
            </a:r>
            <a:r>
              <a:rPr lang="fa-IR" dirty="0" smtClean="0"/>
              <a:t>حالت طبیعی </a:t>
            </a:r>
            <a:r>
              <a:rPr lang="fa-IR" dirty="0"/>
              <a:t>برگردد.</a:t>
            </a:r>
          </a:p>
          <a:p>
            <a:pPr algn="r" rtl="1"/>
            <a:r>
              <a:rPr lang="fa-IR" dirty="0"/>
              <a:t>- وسایل و مواد کار </a:t>
            </a:r>
            <a:r>
              <a:rPr lang="fa-IR" dirty="0" smtClean="0"/>
              <a:t>از </a:t>
            </a:r>
            <a:r>
              <a:rPr lang="fa-IR" dirty="0"/>
              <a:t>قبل زیر محفظه هود قرار داده </a:t>
            </a:r>
            <a:r>
              <a:rPr lang="fa-IR" dirty="0" smtClean="0"/>
              <a:t>شوند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75652" y="620688"/>
            <a:ext cx="1080120" cy="1080120"/>
          </a:xfrm>
          <a:prstGeom prst="rect">
            <a:avLst/>
          </a:prstGeom>
        </p:spPr>
      </p:pic>
    </p:spTree>
    <p:extLst>
      <p:ext uri="{BB962C8B-B14F-4D97-AF65-F5344CB8AC3E}">
        <p14:creationId xmlns:p14="http://schemas.microsoft.com/office/powerpoint/2010/main" val="2619954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3552" y="1700808"/>
            <a:ext cx="8229600" cy="4389120"/>
          </a:xfrm>
        </p:spPr>
        <p:txBody>
          <a:bodyPr>
            <a:noAutofit/>
          </a:bodyPr>
          <a:lstStyle/>
          <a:p>
            <a:pPr algn="r" rtl="1"/>
            <a:r>
              <a:rPr lang="fa-IR" sz="2400" dirty="0"/>
              <a:t>- قبل از وارد کردن وسایل به محفظه هود باید </a:t>
            </a:r>
            <a:r>
              <a:rPr lang="fa-IR" sz="2400" b="1" dirty="0">
                <a:solidFill>
                  <a:srgbClr val="FF0000"/>
                </a:solidFill>
              </a:rPr>
              <a:t>سطح آنها را با الکل 70 % </a:t>
            </a:r>
            <a:r>
              <a:rPr lang="fa-IR" sz="2400" dirty="0">
                <a:solidFill>
                  <a:srgbClr val="FF0000"/>
                </a:solidFill>
              </a:rPr>
              <a:t>ضدعفونی </a:t>
            </a:r>
            <a:r>
              <a:rPr lang="fa-IR" sz="2400" dirty="0"/>
              <a:t>نمود.</a:t>
            </a:r>
          </a:p>
          <a:p>
            <a:pPr algn="r" rtl="1"/>
            <a:r>
              <a:rPr lang="fa-IR" sz="2400" dirty="0"/>
              <a:t>- در صورت کار با </a:t>
            </a:r>
            <a:r>
              <a:rPr lang="fa-IR" sz="2400" dirty="0">
                <a:solidFill>
                  <a:srgbClr val="7030A0"/>
                </a:solidFill>
              </a:rPr>
              <a:t>مایعات آلوده </a:t>
            </a:r>
            <a:r>
              <a:rPr lang="fa-IR" sz="2400" dirty="0"/>
              <a:t>مانند نمونه هاي </a:t>
            </a:r>
            <a:r>
              <a:rPr lang="fa-IR" sz="2400" b="1" dirty="0">
                <a:solidFill>
                  <a:srgbClr val="C00000"/>
                </a:solidFill>
              </a:rPr>
              <a:t>خون</a:t>
            </a:r>
            <a:r>
              <a:rPr lang="fa-IR" sz="2400" dirty="0"/>
              <a:t> بهتر است سطح زیر هود با </a:t>
            </a:r>
            <a:r>
              <a:rPr lang="fa-IR" sz="2400" b="1" dirty="0">
                <a:solidFill>
                  <a:srgbClr val="C00000"/>
                </a:solidFill>
              </a:rPr>
              <a:t>لایه هاي جاذب </a:t>
            </a:r>
            <a:r>
              <a:rPr lang="fa-IR" sz="2400" dirty="0"/>
              <a:t>استریل پوشانده </a:t>
            </a:r>
            <a:r>
              <a:rPr lang="fa-IR" sz="2400" dirty="0"/>
              <a:t>شود تا درصورت پاشیدن نمونه به اطراف، آلودگی سطوح کاهش یابد.</a:t>
            </a:r>
          </a:p>
          <a:p>
            <a:pPr algn="r" rtl="1"/>
            <a:r>
              <a:rPr lang="fa-IR" sz="2400" dirty="0"/>
              <a:t>- بهتر است وسایل، در نقاط دورتر و سمت عقب هود قرار داده شوند تا جریان هوا از شکاف ورودي </a:t>
            </a:r>
            <a:r>
              <a:rPr lang="fa-IR" sz="2400" dirty="0"/>
              <a:t>مختل نشود</a:t>
            </a:r>
            <a:r>
              <a:rPr lang="fa-IR" sz="2400" dirty="0"/>
              <a:t>.</a:t>
            </a:r>
          </a:p>
          <a:p>
            <a:pPr algn="r" rtl="1"/>
            <a:r>
              <a:rPr lang="fa-IR" sz="2400" dirty="0"/>
              <a:t>- یک </a:t>
            </a:r>
            <a:r>
              <a:rPr lang="fa-IR" sz="2400" dirty="0">
                <a:solidFill>
                  <a:srgbClr val="FF0000"/>
                </a:solidFill>
              </a:rPr>
              <a:t>ظرف مخصوص مواد زاید و پسمانهاي بیولوژیک </a:t>
            </a:r>
            <a:r>
              <a:rPr lang="fa-IR" sz="2400" dirty="0"/>
              <a:t>باید داخل محفظه قرار بگیرد تا جهت دور </a:t>
            </a:r>
            <a:r>
              <a:rPr lang="fa-IR" sz="2400" dirty="0"/>
              <a:t>ریختن ضایعات </a:t>
            </a:r>
            <a:r>
              <a:rPr lang="fa-IR" sz="2400" dirty="0"/>
              <a:t>ورود و خروج کمتري به داخل هود انجام شود</a:t>
            </a:r>
            <a:r>
              <a:rPr lang="fa-IR" sz="2400" dirty="0"/>
              <a:t>.</a:t>
            </a:r>
            <a:endParaRPr lang="fa-IR"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4352" y="171948"/>
            <a:ext cx="1080120" cy="1080120"/>
          </a:xfrm>
          <a:prstGeom prst="rect">
            <a:avLst/>
          </a:prstGeom>
        </p:spPr>
      </p:pic>
    </p:spTree>
    <p:extLst>
      <p:ext uri="{BB962C8B-B14F-4D97-AF65-F5344CB8AC3E}">
        <p14:creationId xmlns:p14="http://schemas.microsoft.com/office/powerpoint/2010/main" val="25330461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sz="2800" dirty="0"/>
              <a:t>به طور مرتب </a:t>
            </a:r>
            <a:r>
              <a:rPr lang="fa-IR" sz="2800" dirty="0">
                <a:solidFill>
                  <a:srgbClr val="FF0000"/>
                </a:solidFill>
              </a:rPr>
              <a:t>سطح لامپ </a:t>
            </a:r>
            <a:r>
              <a:rPr lang="en-US" sz="2800" dirty="0">
                <a:solidFill>
                  <a:srgbClr val="FF0000"/>
                </a:solidFill>
              </a:rPr>
              <a:t>UV</a:t>
            </a:r>
            <a:r>
              <a:rPr lang="fa-IR" sz="2800" dirty="0"/>
              <a:t> موجود در هودها با یک </a:t>
            </a:r>
            <a:r>
              <a:rPr lang="fa-IR" sz="2800" dirty="0">
                <a:solidFill>
                  <a:srgbClr val="FF0000"/>
                </a:solidFill>
              </a:rPr>
              <a:t>دستمال تمیز شود </a:t>
            </a:r>
            <a:r>
              <a:rPr lang="fa-IR" sz="2800" dirty="0"/>
              <a:t>تا غبار و ذرات نشسته بر سطح </a:t>
            </a:r>
            <a:r>
              <a:rPr lang="en-US" sz="2800" dirty="0"/>
              <a:t>-</a:t>
            </a:r>
            <a:r>
              <a:rPr lang="fa-IR" sz="2800" dirty="0"/>
              <a:t>لامپ مانع تابش مناسب اشعه نشود.</a:t>
            </a:r>
          </a:p>
          <a:p>
            <a:pPr algn="r" rtl="1"/>
            <a:r>
              <a:rPr lang="en-US" sz="2800" dirty="0"/>
              <a:t>- </a:t>
            </a:r>
            <a:r>
              <a:rPr lang="fa-IR" sz="2800" dirty="0"/>
              <a:t>شدت تابش  </a:t>
            </a:r>
            <a:r>
              <a:rPr lang="en-US" sz="2800" dirty="0"/>
              <a:t>UV</a:t>
            </a:r>
            <a:r>
              <a:rPr lang="fa-IR" sz="2800" dirty="0"/>
              <a:t> باید به طور مرتب کنترل شود. </a:t>
            </a:r>
          </a:p>
          <a:p>
            <a:pPr algn="r" rtl="1"/>
            <a:r>
              <a:rPr lang="fa-IR" sz="2800" dirty="0"/>
              <a:t>- در صورت روشن بودن هود نباید از </a:t>
            </a:r>
            <a:r>
              <a:rPr lang="fa-IR" sz="2800" b="1" dirty="0">
                <a:solidFill>
                  <a:srgbClr val="FF0000"/>
                </a:solidFill>
              </a:rPr>
              <a:t>شعله روشن </a:t>
            </a:r>
            <a:r>
              <a:rPr lang="fa-IR" sz="2800" dirty="0"/>
              <a:t>استفاده کرد زیرا علاوه بر ایجاد اختلال در جریان هوا ممکنست سبب تولید گازهاي خطرناك در حضور برخی مواد شیمیایی شود.</a:t>
            </a:r>
          </a:p>
          <a:p>
            <a:pPr algn="r" rtl="1"/>
            <a:endParaRPr lang="en-US" sz="2800"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0336" y="243956"/>
            <a:ext cx="1152128" cy="1152128"/>
          </a:xfrm>
          <a:prstGeom prst="rect">
            <a:avLst/>
          </a:prstGeom>
        </p:spPr>
      </p:pic>
    </p:spTree>
    <p:extLst>
      <p:ext uri="{BB962C8B-B14F-4D97-AF65-F5344CB8AC3E}">
        <p14:creationId xmlns:p14="http://schemas.microsoft.com/office/powerpoint/2010/main" val="23464991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dirty="0"/>
              <a:t>در پایان یک روز کاري باید </a:t>
            </a:r>
            <a:r>
              <a:rPr lang="fa-IR" dirty="0">
                <a:solidFill>
                  <a:srgbClr val="0070C0"/>
                </a:solidFill>
              </a:rPr>
              <a:t>تمام سطوح هود همچنین پشت و جلوي شیشه را با الکل 70 % یا مایع </a:t>
            </a:r>
            <a:r>
              <a:rPr lang="fa-IR" dirty="0" smtClean="0">
                <a:solidFill>
                  <a:srgbClr val="0070C0"/>
                </a:solidFill>
              </a:rPr>
              <a:t>سفید کننده </a:t>
            </a:r>
            <a:r>
              <a:rPr lang="fa-IR" dirty="0">
                <a:solidFill>
                  <a:srgbClr val="0070C0"/>
                </a:solidFill>
              </a:rPr>
              <a:t>رقیق شده ( 10 %) </a:t>
            </a:r>
            <a:r>
              <a:rPr lang="fa-IR" dirty="0"/>
              <a:t>ضد عفونی </a:t>
            </a:r>
            <a:r>
              <a:rPr lang="fa-IR" dirty="0" smtClean="0"/>
              <a:t>کرد</a:t>
            </a:r>
          </a:p>
          <a:p>
            <a:pPr algn="r" rtl="1"/>
            <a:r>
              <a:rPr lang="fa-IR" dirty="0"/>
              <a:t>لازمست 5 دقیقه بعد از اتمام کار، هود را روشن بگذارید.</a:t>
            </a:r>
          </a:p>
          <a:p>
            <a:pPr algn="r" rtl="1"/>
            <a:r>
              <a:rPr lang="fa-IR" dirty="0"/>
              <a:t>- در صورت </a:t>
            </a:r>
            <a:r>
              <a:rPr lang="fa-IR" b="1" dirty="0">
                <a:solidFill>
                  <a:srgbClr val="FF0000"/>
                </a:solidFill>
              </a:rPr>
              <a:t>آلوده شدن فیلتر</a:t>
            </a:r>
            <a:r>
              <a:rPr lang="fa-IR" dirty="0"/>
              <a:t>، باید آنرا تعویض نمود اما قبل از آن عملیات ضدعفونی کردن توسط </a:t>
            </a:r>
            <a:r>
              <a:rPr lang="fa-IR" dirty="0" smtClean="0"/>
              <a:t>پرسنل مجرب </a:t>
            </a:r>
            <a:r>
              <a:rPr lang="fa-IR" dirty="0"/>
              <a:t>با استفاده از </a:t>
            </a:r>
            <a:r>
              <a:rPr lang="fa-IR" b="1" dirty="0">
                <a:solidFill>
                  <a:srgbClr val="FF0000"/>
                </a:solidFill>
              </a:rPr>
              <a:t>فرمالدهید </a:t>
            </a:r>
            <a:r>
              <a:rPr lang="fa-IR" dirty="0"/>
              <a:t>انجام </a:t>
            </a:r>
            <a:r>
              <a:rPr lang="fa-IR" dirty="0" smtClean="0"/>
              <a:t>گیرد.</a:t>
            </a:r>
          </a:p>
          <a:p>
            <a:pPr algn="r" rtl="1"/>
            <a:r>
              <a:rPr lang="fa-IR" sz="2400" dirty="0">
                <a:cs typeface="B Koodak" pitchFamily="2" charset="-78"/>
              </a:rPr>
              <a:t>برچسب </a:t>
            </a:r>
            <a:r>
              <a:rPr lang="fa-IR" sz="2400" dirty="0">
                <a:cs typeface="B Koodak" pitchFamily="2" charset="-78"/>
              </a:rPr>
              <a:t>بازرسی هود را نگاه کنید. </a:t>
            </a:r>
            <a:endParaRPr lang="en-US" sz="2400" dirty="0">
              <a:cs typeface="B Koodak" pitchFamily="2" charset="-78"/>
            </a:endParaRPr>
          </a:p>
          <a:p>
            <a:pPr algn="justLow" rtl="1">
              <a:lnSpc>
                <a:spcPct val="150000"/>
              </a:lnSpc>
            </a:pPr>
            <a:r>
              <a:rPr lang="fa-IR" sz="2400" dirty="0">
                <a:cs typeface="B Koodak" pitchFamily="2" charset="-78"/>
              </a:rPr>
              <a:t>هود بایستی در 12</a:t>
            </a:r>
            <a:r>
              <a:rPr lang="fa-IR" sz="2400" dirty="0">
                <a:solidFill>
                  <a:srgbClr val="FFC000"/>
                </a:solidFill>
                <a:cs typeface="B Koodak" pitchFamily="2" charset="-78"/>
              </a:rPr>
              <a:t> ماه گذشته </a:t>
            </a:r>
            <a:r>
              <a:rPr lang="fa-IR" sz="2400" dirty="0">
                <a:cs typeface="B Koodak" pitchFamily="2" charset="-78"/>
              </a:rPr>
              <a:t>تست شده باشد و عملکرد هود تأیید شده باشد. ( سالی یک بار بایستی توسط شرکت معتبر تست شود).</a:t>
            </a:r>
            <a:endParaRPr lang="en-US" sz="2400" dirty="0"/>
          </a:p>
          <a:p>
            <a:pPr algn="r" rt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280" y="27932"/>
            <a:ext cx="1296144" cy="1296144"/>
          </a:xfrm>
          <a:prstGeom prst="rect">
            <a:avLst/>
          </a:prstGeom>
        </p:spPr>
      </p:pic>
    </p:spTree>
    <p:extLst>
      <p:ext uri="{BB962C8B-B14F-4D97-AF65-F5344CB8AC3E}">
        <p14:creationId xmlns:p14="http://schemas.microsoft.com/office/powerpoint/2010/main" val="43613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731362"/>
            <a:ext cx="7772400" cy="792162"/>
          </a:xfrm>
        </p:spPr>
        <p:txBody>
          <a:bodyPr>
            <a:normAutofit fontScale="90000"/>
          </a:bodyPr>
          <a:lstStyle/>
          <a:p>
            <a:r>
              <a:rPr lang="fa-IR" b="1" dirty="0" smtClean="0">
                <a:solidFill>
                  <a:srgbClr val="C00000"/>
                </a:solidFill>
              </a:rPr>
              <a:t>انواع موا ضد عفونی کننده</a:t>
            </a:r>
            <a:r>
              <a:rPr lang="fa-IR" dirty="0" smtClean="0"/>
              <a:t>    </a:t>
            </a:r>
            <a:endParaRPr lang="en-US" dirty="0"/>
          </a:p>
        </p:txBody>
      </p:sp>
      <p:sp>
        <p:nvSpPr>
          <p:cNvPr id="3" name="Slide Number Placeholder 2"/>
          <p:cNvSpPr>
            <a:spLocks noGrp="1"/>
          </p:cNvSpPr>
          <p:nvPr>
            <p:ph type="sldNum" sz="quarter" idx="12"/>
          </p:nvPr>
        </p:nvSpPr>
        <p:spPr/>
        <p:txBody>
          <a:bodyPr/>
          <a:lstStyle/>
          <a:p>
            <a:fld id="{3F5F48CB-12C2-4585-8F02-9AA8CC24240B}" type="slidenum">
              <a:rPr lang="en-US" smtClean="0">
                <a:solidFill>
                  <a:srgbClr val="04617B">
                    <a:shade val="90000"/>
                  </a:srgbClr>
                </a:solidFill>
              </a:rPr>
              <a:pPr/>
              <a:t>26</a:t>
            </a:fld>
            <a:endParaRPr lang="en-US">
              <a:solidFill>
                <a:srgbClr val="04617B">
                  <a:shade val="90000"/>
                </a:srgbClr>
              </a:solidFill>
            </a:endParaRPr>
          </a:p>
        </p:txBody>
      </p:sp>
      <p:sp>
        <p:nvSpPr>
          <p:cNvPr id="4" name="Content Placeholder 3"/>
          <p:cNvSpPr>
            <a:spLocks noGrp="1"/>
          </p:cNvSpPr>
          <p:nvPr>
            <p:ph sz="quarter" idx="1"/>
          </p:nvPr>
        </p:nvSpPr>
        <p:spPr/>
        <p:txBody>
          <a:bodyPr>
            <a:normAutofit fontScale="25000" lnSpcReduction="20000"/>
          </a:bodyPr>
          <a:lstStyle/>
          <a:p>
            <a:r>
              <a:rPr lang="en-US" sz="9600" b="1" dirty="0">
                <a:solidFill>
                  <a:srgbClr val="FF0000"/>
                </a:solidFill>
                <a:latin typeface="Arial" panose="020B0604020202020204" pitchFamily="34" charset="0"/>
                <a:cs typeface="Arial" panose="020B0604020202020204" pitchFamily="34" charset="0"/>
              </a:rPr>
              <a:t>High </a:t>
            </a:r>
            <a:r>
              <a:rPr lang="en-US" sz="9600" b="1" dirty="0">
                <a:solidFill>
                  <a:srgbClr val="FF0000"/>
                </a:solidFill>
                <a:latin typeface="Arial" panose="020B0604020202020204" pitchFamily="34" charset="0"/>
                <a:cs typeface="Arial" panose="020B0604020202020204" pitchFamily="34" charset="0"/>
              </a:rPr>
              <a:t>Level, Intermediate Level, Low </a:t>
            </a:r>
            <a:r>
              <a:rPr lang="en-US" sz="9600" b="1" dirty="0">
                <a:solidFill>
                  <a:srgbClr val="FF0000"/>
                </a:solidFill>
                <a:latin typeface="Arial" panose="020B0604020202020204" pitchFamily="34" charset="0"/>
                <a:cs typeface="Arial" panose="020B0604020202020204" pitchFamily="34" charset="0"/>
              </a:rPr>
              <a:t>Level</a:t>
            </a:r>
          </a:p>
          <a:p>
            <a:pPr marL="0" indent="0">
              <a:buNone/>
            </a:pPr>
            <a:r>
              <a:rPr lang="en-US" sz="5500" dirty="0">
                <a:latin typeface="Arial" panose="020B0604020202020204" pitchFamily="34" charset="0"/>
                <a:cs typeface="Arial" panose="020B0604020202020204" pitchFamily="34" charset="0"/>
              </a:rPr>
              <a:t> </a:t>
            </a:r>
          </a:p>
          <a:p>
            <a:pPr marL="0" indent="0">
              <a:buNone/>
            </a:pPr>
            <a:r>
              <a:rPr lang="en-US" sz="9600" b="1" dirty="0">
                <a:latin typeface="Arial" panose="020B0604020202020204" pitchFamily="34" charset="0"/>
                <a:cs typeface="Arial" panose="020B0604020202020204" pitchFamily="34" charset="0"/>
              </a:rPr>
              <a:t>High Level</a:t>
            </a:r>
          </a:p>
          <a:p>
            <a:r>
              <a:rPr lang="en-US" sz="6400" dirty="0">
                <a:latin typeface="Arial" panose="020B0604020202020204" pitchFamily="34" charset="0"/>
                <a:cs typeface="Arial" panose="020B0604020202020204" pitchFamily="34" charset="0"/>
              </a:rPr>
              <a:t>Hydrogen Peroxide</a:t>
            </a:r>
          </a:p>
          <a:p>
            <a:r>
              <a:rPr lang="en-US" sz="6400" dirty="0">
                <a:latin typeface="Arial" panose="020B0604020202020204" pitchFamily="34" charset="0"/>
                <a:cs typeface="Arial" panose="020B0604020202020204" pitchFamily="34" charset="0"/>
              </a:rPr>
              <a:t>Per acetic acid</a:t>
            </a:r>
          </a:p>
          <a:p>
            <a:r>
              <a:rPr lang="en-US" sz="6400" dirty="0">
                <a:latin typeface="Arial" panose="020B0604020202020204" pitchFamily="34" charset="0"/>
                <a:cs typeface="Arial" panose="020B0604020202020204" pitchFamily="34" charset="0"/>
              </a:rPr>
              <a:t>Glutaraldehide</a:t>
            </a:r>
            <a:r>
              <a:rPr lang="fa-IR" sz="800" dirty="0">
                <a:solidFill>
                  <a:srgbClr val="FF0000"/>
                </a:solidFill>
              </a:rPr>
              <a:t>سايدكس</a:t>
            </a:r>
            <a:endParaRPr lang="en-US" sz="9600" dirty="0">
              <a:latin typeface="Arial" panose="020B0604020202020204" pitchFamily="34" charset="0"/>
              <a:cs typeface="Arial" panose="020B0604020202020204" pitchFamily="34" charset="0"/>
            </a:endParaRPr>
          </a:p>
          <a:p>
            <a:pPr marL="0" indent="0">
              <a:buNone/>
            </a:pPr>
            <a:r>
              <a:rPr lang="en-US" sz="9600" b="1" dirty="0">
                <a:latin typeface="Arial" panose="020B0604020202020204" pitchFamily="34" charset="0"/>
                <a:cs typeface="Arial" panose="020B0604020202020204" pitchFamily="34" charset="0"/>
              </a:rPr>
              <a:t> </a:t>
            </a:r>
            <a:r>
              <a:rPr lang="fa-IR" sz="9600" b="1" dirty="0">
                <a:solidFill>
                  <a:srgbClr val="0070C0"/>
                </a:solidFill>
                <a:cs typeface="B Nazanin" pitchFamily="2" charset="-78"/>
              </a:rPr>
              <a:t>فرمالین ،سایدکس،پرسیدین ،سانوسیل، پراناسید و......</a:t>
            </a:r>
            <a:endParaRPr lang="en-US" sz="9600" b="1" dirty="0">
              <a:solidFill>
                <a:srgbClr val="0070C0"/>
              </a:solidFill>
              <a:cs typeface="B Nazanin" pitchFamily="2" charset="-78"/>
            </a:endParaRPr>
          </a:p>
          <a:p>
            <a:pPr marL="0" indent="0">
              <a:buNone/>
            </a:pPr>
            <a:endParaRPr lang="en-US" sz="5500" dirty="0">
              <a:latin typeface="Arial" panose="020B0604020202020204" pitchFamily="34" charset="0"/>
              <a:cs typeface="Arial" panose="020B0604020202020204" pitchFamily="34" charset="0"/>
            </a:endParaRPr>
          </a:p>
          <a:p>
            <a:r>
              <a:rPr lang="en-US" sz="5500" b="1" dirty="0">
                <a:solidFill>
                  <a:srgbClr val="7030A0"/>
                </a:solidFill>
                <a:latin typeface="Arial" panose="020B0604020202020204" pitchFamily="34" charset="0"/>
                <a:cs typeface="Arial" panose="020B0604020202020204" pitchFamily="34" charset="0"/>
              </a:rPr>
              <a:t>Hydrogen Peroxide</a:t>
            </a:r>
            <a:endParaRPr lang="en-US" sz="5500" dirty="0">
              <a:solidFill>
                <a:srgbClr val="7030A0"/>
              </a:solidFill>
              <a:latin typeface="Arial" panose="020B0604020202020204" pitchFamily="34" charset="0"/>
              <a:cs typeface="Arial" panose="020B0604020202020204" pitchFamily="34" charset="0"/>
            </a:endParaRPr>
          </a:p>
          <a:p>
            <a:r>
              <a:rPr lang="en-US" sz="7200" dirty="0">
                <a:latin typeface="Arial" panose="020B0604020202020204" pitchFamily="34" charset="0"/>
                <a:cs typeface="Arial" panose="020B0604020202020204" pitchFamily="34" charset="0"/>
              </a:rPr>
              <a:t>Antibacterial</a:t>
            </a:r>
          </a:p>
          <a:p>
            <a:r>
              <a:rPr lang="en-US" sz="7200" dirty="0">
                <a:latin typeface="Arial" panose="020B0604020202020204" pitchFamily="34" charset="0"/>
                <a:cs typeface="Arial" panose="020B0604020202020204" pitchFamily="34" charset="0"/>
              </a:rPr>
              <a:t>Antifungal</a:t>
            </a:r>
          </a:p>
          <a:p>
            <a:r>
              <a:rPr lang="en-US" sz="7200" dirty="0">
                <a:latin typeface="Arial" panose="020B0604020202020204" pitchFamily="34" charset="0"/>
                <a:cs typeface="Arial" panose="020B0604020202020204" pitchFamily="34" charset="0"/>
              </a:rPr>
              <a:t>Anti-yeast</a:t>
            </a:r>
          </a:p>
          <a:p>
            <a:r>
              <a:rPr lang="en-US" sz="7200" dirty="0">
                <a:latin typeface="Arial" panose="020B0604020202020204" pitchFamily="34" charset="0"/>
                <a:cs typeface="Arial" panose="020B0604020202020204" pitchFamily="34" charset="0"/>
              </a:rPr>
              <a:t>Antiviral</a:t>
            </a:r>
          </a:p>
          <a:p>
            <a:r>
              <a:rPr lang="en-US" sz="7200" dirty="0">
                <a:latin typeface="Arial" panose="020B0604020202020204" pitchFamily="34" charset="0"/>
                <a:cs typeface="Arial" panose="020B0604020202020204" pitchFamily="34" charset="0"/>
              </a:rPr>
              <a:t>Anti-spore</a:t>
            </a:r>
          </a:p>
          <a:p>
            <a:r>
              <a:rPr lang="en-US" sz="7200" dirty="0">
                <a:latin typeface="Arial" panose="020B0604020202020204" pitchFamily="34" charset="0"/>
                <a:cs typeface="Arial" panose="020B0604020202020204" pitchFamily="34" charset="0"/>
              </a:rPr>
              <a:t>Gram negative are more susceptible</a:t>
            </a:r>
          </a:p>
          <a:p>
            <a:r>
              <a:rPr lang="en-US" sz="7200" dirty="0">
                <a:latin typeface="Arial" panose="020B0604020202020204" pitchFamily="34" charset="0"/>
                <a:cs typeface="Arial" panose="020B0604020202020204" pitchFamily="34" charset="0"/>
              </a:rPr>
              <a:t>H2O2 %3 is more </a:t>
            </a:r>
            <a:r>
              <a:rPr lang="en-US" sz="7200" dirty="0">
                <a:latin typeface="Arial" panose="020B0604020202020204" pitchFamily="34" charset="0"/>
                <a:cs typeface="Arial" panose="020B0604020202020204" pitchFamily="34" charset="0"/>
              </a:rPr>
              <a:t>effective</a:t>
            </a:r>
            <a:endParaRPr lang="fa-IR" sz="7200" dirty="0">
              <a:latin typeface="Arial" panose="020B0604020202020204" pitchFamily="34" charset="0"/>
              <a:cs typeface="Arial" panose="020B0604020202020204" pitchFamily="34" charset="0"/>
            </a:endParaRPr>
          </a:p>
          <a:p>
            <a:endParaRPr lang="en-US" sz="7200" dirty="0">
              <a:latin typeface="Arial" panose="020B0604020202020204" pitchFamily="34" charset="0"/>
              <a:cs typeface="Arial" panose="020B0604020202020204" pitchFamily="34" charset="0"/>
            </a:endParaRPr>
          </a:p>
          <a:p>
            <a:pPr marL="0" indent="0">
              <a:buNone/>
            </a:pPr>
            <a:endParaRPr lang="en-US" sz="7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4272" y="1972148"/>
            <a:ext cx="1152128" cy="1152128"/>
          </a:xfrm>
          <a:prstGeom prst="rect">
            <a:avLst/>
          </a:prstGeom>
        </p:spPr>
      </p:pic>
    </p:spTree>
    <p:extLst>
      <p:ext uri="{BB962C8B-B14F-4D97-AF65-F5344CB8AC3E}">
        <p14:creationId xmlns:p14="http://schemas.microsoft.com/office/powerpoint/2010/main" val="5266742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5F48CB-12C2-4585-8F02-9AA8CC24240B}" type="slidenum">
              <a:rPr lang="en-US" smtClean="0">
                <a:solidFill>
                  <a:srgbClr val="04617B">
                    <a:shade val="90000"/>
                  </a:srgbClr>
                </a:solidFill>
              </a:rPr>
              <a:pPr/>
              <a:t>27</a:t>
            </a:fld>
            <a:endParaRPr lang="en-US">
              <a:solidFill>
                <a:srgbClr val="04617B">
                  <a:shade val="90000"/>
                </a:srgbClr>
              </a:solidFill>
            </a:endParaRPr>
          </a:p>
        </p:txBody>
      </p:sp>
      <p:sp>
        <p:nvSpPr>
          <p:cNvPr id="4" name="Content Placeholder 3"/>
          <p:cNvSpPr>
            <a:spLocks noGrp="1"/>
          </p:cNvSpPr>
          <p:nvPr>
            <p:ph sz="quarter" idx="1"/>
          </p:nvPr>
        </p:nvSpPr>
        <p:spPr>
          <a:xfrm>
            <a:off x="1828800" y="1447800"/>
            <a:ext cx="8839200" cy="4572000"/>
          </a:xfrm>
        </p:spPr>
        <p:txBody>
          <a:bodyPr>
            <a:normAutofit/>
          </a:bodyPr>
          <a:lstStyle/>
          <a:p>
            <a:r>
              <a:rPr lang="en-US" b="1" dirty="0" smtClean="0">
                <a:solidFill>
                  <a:srgbClr val="FF0000"/>
                </a:solidFill>
                <a:latin typeface="Arial" panose="020B0604020202020204" pitchFamily="34" charset="0"/>
                <a:cs typeface="Arial" panose="020B0604020202020204" pitchFamily="34" charset="0"/>
              </a:rPr>
              <a:t>Intermediate Level</a:t>
            </a:r>
          </a:p>
          <a:p>
            <a:pPr marL="0" indent="0">
              <a:buNone/>
            </a:pPr>
            <a:endParaRPr lang="en-US" b="1" dirty="0">
              <a:solidFill>
                <a:srgbClr val="FF0000"/>
              </a:solidFill>
              <a:latin typeface="Arial" panose="020B0604020202020204" pitchFamily="34" charset="0"/>
              <a:cs typeface="Arial" panose="020B0604020202020204" pitchFamily="34" charset="0"/>
            </a:endParaRPr>
          </a:p>
          <a:p>
            <a:r>
              <a:rPr lang="en-US" dirty="0" err="1"/>
              <a:t>Cl</a:t>
            </a:r>
            <a:r>
              <a:rPr lang="en-US" dirty="0"/>
              <a:t> and </a:t>
            </a:r>
            <a:r>
              <a:rPr lang="en-US" dirty="0" err="1"/>
              <a:t>Cl</a:t>
            </a:r>
            <a:r>
              <a:rPr lang="en-US" dirty="0"/>
              <a:t> compounds</a:t>
            </a:r>
          </a:p>
          <a:p>
            <a:r>
              <a:rPr lang="en-US" dirty="0"/>
              <a:t>Iodine and compounds</a:t>
            </a:r>
          </a:p>
          <a:p>
            <a:r>
              <a:rPr lang="en-US" dirty="0" err="1"/>
              <a:t>Alcholes</a:t>
            </a:r>
            <a:r>
              <a:rPr lang="en-US" dirty="0"/>
              <a:t> (70%) but don’t effect on HAV and non-envelop viruses</a:t>
            </a:r>
          </a:p>
          <a:p>
            <a:pPr algn="r" rtl="1"/>
            <a:r>
              <a:rPr lang="en-US" dirty="0"/>
              <a:t> </a:t>
            </a:r>
            <a:r>
              <a:rPr lang="fa-IR" dirty="0">
                <a:ea typeface="Majalla UI"/>
              </a:rPr>
              <a:t>دكونكس سولارسپت، يونيسپتا</a:t>
            </a:r>
            <a:r>
              <a:rPr lang="fa-IR" dirty="0" smtClean="0">
                <a:ea typeface="Majalla UI"/>
              </a:rPr>
              <a:t>،</a:t>
            </a:r>
            <a:r>
              <a:rPr lang="fa-IR" dirty="0">
                <a:ea typeface="Majalla UI"/>
              </a:rPr>
              <a:t> دكوسپت،</a:t>
            </a:r>
            <a:r>
              <a:rPr lang="fa-IR" dirty="0" smtClean="0">
                <a:ea typeface="Majalla UI"/>
              </a:rPr>
              <a:t> </a:t>
            </a:r>
            <a:r>
              <a:rPr lang="fa-IR" dirty="0">
                <a:ea typeface="Majalla UI"/>
              </a:rPr>
              <a:t>بيگ اسپري</a:t>
            </a:r>
            <a:r>
              <a:rPr lang="fa-IR" dirty="0" smtClean="0">
                <a:ea typeface="Majalla UI"/>
              </a:rPr>
              <a:t>،</a:t>
            </a:r>
            <a:r>
              <a:rPr lang="fa-IR" dirty="0">
                <a:ea typeface="Majalla UI"/>
              </a:rPr>
              <a:t> ايناماكس</a:t>
            </a:r>
            <a:r>
              <a:rPr lang="fa-IR" dirty="0" smtClean="0">
                <a:ea typeface="Majalla UI"/>
              </a:rPr>
              <a:t> </a:t>
            </a:r>
            <a:r>
              <a:rPr lang="fa-IR" dirty="0">
                <a:ea typeface="Majalla UI"/>
              </a:rPr>
              <a:t>و غيره</a:t>
            </a:r>
          </a:p>
          <a:p>
            <a:pPr marL="0" indent="0">
              <a:buNone/>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6280" y="1108052"/>
            <a:ext cx="1080120" cy="1080120"/>
          </a:xfrm>
          <a:prstGeom prst="rect">
            <a:avLst/>
          </a:prstGeom>
        </p:spPr>
      </p:pic>
    </p:spTree>
    <p:extLst>
      <p:ext uri="{BB962C8B-B14F-4D97-AF65-F5344CB8AC3E}">
        <p14:creationId xmlns:p14="http://schemas.microsoft.com/office/powerpoint/2010/main" val="26296926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b="1" dirty="0">
                <a:solidFill>
                  <a:srgbClr val="FF0000"/>
                </a:solidFill>
                <a:latin typeface="Arial" panose="020B0604020202020204" pitchFamily="34" charset="0"/>
                <a:cs typeface="Arial" panose="020B0604020202020204" pitchFamily="34" charset="0"/>
              </a:rPr>
              <a:t>Low Level</a:t>
            </a:r>
          </a:p>
          <a:p>
            <a:r>
              <a:rPr lang="en-US" dirty="0"/>
              <a:t>Phenol and compounds</a:t>
            </a:r>
          </a:p>
          <a:p>
            <a:r>
              <a:rPr lang="en-US" dirty="0" err="1"/>
              <a:t>Quats</a:t>
            </a:r>
            <a:r>
              <a:rPr lang="en-US" dirty="0"/>
              <a:t> ammonium</a:t>
            </a:r>
          </a:p>
          <a:p>
            <a:r>
              <a:rPr lang="en-US" dirty="0" err="1"/>
              <a:t>Cholorhexidine</a:t>
            </a:r>
            <a:r>
              <a:rPr lang="en-US" dirty="0"/>
              <a:t> ,</a:t>
            </a:r>
            <a:r>
              <a:rPr lang="en-US" dirty="0">
                <a:solidFill>
                  <a:srgbClr val="FF0000"/>
                </a:solidFill>
              </a:rPr>
              <a:t>Antiseptic</a:t>
            </a:r>
            <a:r>
              <a:rPr lang="en-US" dirty="0"/>
              <a:t> (Bacteriostatic &amp; bactericide) on G+ &amp; G-</a:t>
            </a:r>
            <a:endParaRPr lang="fa-IR" dirty="0"/>
          </a:p>
          <a:p>
            <a:pPr algn="ctr" rtl="1">
              <a:buFontTx/>
              <a:buNone/>
            </a:pPr>
            <a:r>
              <a:rPr lang="fa-IR" dirty="0">
                <a:solidFill>
                  <a:srgbClr val="0070C0"/>
                </a:solidFill>
                <a:ea typeface="Majalla UI"/>
              </a:rPr>
              <a:t>مانند:ساولن</a:t>
            </a:r>
          </a:p>
          <a:p>
            <a:pPr algn="ctr" rtl="1">
              <a:buFontTx/>
              <a:buNone/>
            </a:pPr>
            <a:r>
              <a:rPr lang="fa-IR" dirty="0">
                <a:solidFill>
                  <a:srgbClr val="0070C0"/>
                </a:solidFill>
                <a:ea typeface="Majalla UI"/>
              </a:rPr>
              <a:t>ميكروتن، </a:t>
            </a:r>
          </a:p>
          <a:p>
            <a:pPr algn="ctr" rtl="1">
              <a:buFontTx/>
              <a:buNone/>
            </a:pPr>
            <a:r>
              <a:rPr lang="fa-IR" dirty="0">
                <a:solidFill>
                  <a:srgbClr val="0070C0"/>
                </a:solidFill>
                <a:ea typeface="Majalla UI"/>
              </a:rPr>
              <a:t>هايژن</a:t>
            </a:r>
          </a:p>
          <a:p>
            <a:pPr algn="ctr" rtl="1">
              <a:buFontTx/>
              <a:buNone/>
            </a:pPr>
            <a:r>
              <a:rPr lang="fa-IR" dirty="0">
                <a:solidFill>
                  <a:srgbClr val="0070C0"/>
                </a:solidFill>
                <a:ea typeface="Majalla UI"/>
              </a:rPr>
              <a:t>دكونكس 50</a:t>
            </a:r>
            <a:r>
              <a:rPr lang="en-US" dirty="0">
                <a:solidFill>
                  <a:srgbClr val="0070C0"/>
                </a:solidFill>
              </a:rPr>
              <a:t>AF</a:t>
            </a:r>
            <a:endParaRPr lang="fa-IR" dirty="0">
              <a:solidFill>
                <a:srgbClr val="0070C0"/>
              </a:solidFill>
              <a:ea typeface="Majalla UI"/>
            </a:endParaRPr>
          </a:p>
          <a:p>
            <a:pPr algn="ctr" rtl="1">
              <a:buFontTx/>
              <a:buNone/>
            </a:pPr>
            <a:r>
              <a:rPr lang="fa-IR" dirty="0">
                <a:solidFill>
                  <a:srgbClr val="0070C0"/>
                </a:solidFill>
                <a:ea typeface="Majalla UI"/>
              </a:rPr>
              <a:t>دكونكس 53 پلاس</a:t>
            </a:r>
            <a:endParaRPr lang="en-US" dirty="0">
              <a:solidFill>
                <a:srgbClr val="0070C0"/>
              </a:solidFill>
            </a:endParaRP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2264" y="1540100"/>
            <a:ext cx="1224136" cy="1224136"/>
          </a:xfrm>
          <a:prstGeom prst="rect">
            <a:avLst/>
          </a:prstGeom>
        </p:spPr>
      </p:pic>
    </p:spTree>
    <p:extLst>
      <p:ext uri="{BB962C8B-B14F-4D97-AF65-F5344CB8AC3E}">
        <p14:creationId xmlns:p14="http://schemas.microsoft.com/office/powerpoint/2010/main" val="3552450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3200" dirty="0">
                <a:solidFill>
                  <a:srgbClr val="7030A0"/>
                </a:solidFill>
              </a:rPr>
              <a:t>Low levels:</a:t>
            </a:r>
          </a:p>
          <a:p>
            <a:r>
              <a:rPr lang="en-US" dirty="0" smtClean="0"/>
              <a:t>Vegetative bacteria</a:t>
            </a:r>
          </a:p>
          <a:p>
            <a:r>
              <a:rPr lang="en-US" dirty="0" smtClean="0"/>
              <a:t>Envelop virus (HIV, Influenza,….)</a:t>
            </a:r>
          </a:p>
          <a:p>
            <a:r>
              <a:rPr lang="en-US" dirty="0" smtClean="0"/>
              <a:t>Fungi</a:t>
            </a:r>
          </a:p>
          <a:p>
            <a:r>
              <a:rPr lang="en-US" dirty="0" smtClean="0"/>
              <a:t>Ex: </a:t>
            </a:r>
            <a:r>
              <a:rPr lang="fa-IR" dirty="0" smtClean="0"/>
              <a:t>ترکیبات چهار گانه آمونیوم ، برخی یدوفورها و برخی فنلیکها </a:t>
            </a:r>
            <a:endParaRPr lang="en-US" dirty="0"/>
          </a:p>
        </p:txBody>
      </p:sp>
    </p:spTree>
    <p:extLst>
      <p:ext uri="{BB962C8B-B14F-4D97-AF65-F5344CB8AC3E}">
        <p14:creationId xmlns:p14="http://schemas.microsoft.com/office/powerpoint/2010/main" val="2806464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stretch>
            <a:fillRect/>
          </a:stretch>
        </p:blipFill>
        <p:spPr>
          <a:xfrm>
            <a:off x="1797252" y="404665"/>
            <a:ext cx="8691236" cy="591993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95600" y="171948"/>
            <a:ext cx="1224136" cy="1224136"/>
          </a:xfrm>
          <a:prstGeom prst="rect">
            <a:avLst/>
          </a:prstGeom>
        </p:spPr>
      </p:pic>
    </p:spTree>
    <p:extLst>
      <p:ext uri="{BB962C8B-B14F-4D97-AF65-F5344CB8AC3E}">
        <p14:creationId xmlns:p14="http://schemas.microsoft.com/office/powerpoint/2010/main" val="404825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1624" y="188640"/>
            <a:ext cx="8229600" cy="1143000"/>
          </a:xfrm>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81200" y="2420888"/>
            <a:ext cx="8229600" cy="2423368"/>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8248" y="1180060"/>
            <a:ext cx="1152128" cy="1152128"/>
          </a:xfrm>
          <a:prstGeom prst="rect">
            <a:avLst/>
          </a:prstGeom>
        </p:spPr>
      </p:pic>
    </p:spTree>
    <p:extLst>
      <p:ext uri="{BB962C8B-B14F-4D97-AF65-F5344CB8AC3E}">
        <p14:creationId xmlns:p14="http://schemas.microsoft.com/office/powerpoint/2010/main" val="27841740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5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608" y="764704"/>
            <a:ext cx="7024744" cy="1143000"/>
          </a:xfrm>
        </p:spPr>
        <p:txBody>
          <a:bodyPr>
            <a:noAutofit/>
          </a:bodyPr>
          <a:lstStyle/>
          <a:p>
            <a:pPr algn="ctr"/>
            <a:r>
              <a:rPr lang="fa-IR" sz="4000" b="1" dirty="0">
                <a:solidFill>
                  <a:schemeClr val="accent2">
                    <a:lumMod val="75000"/>
                  </a:schemeClr>
                </a:solidFill>
                <a:cs typeface="2  Titr" pitchFamily="2" charset="-78"/>
              </a:rPr>
              <a:t>احتياطات استاندارد جهت پيشگيري از مواجهه شغلي </a:t>
            </a:r>
            <a:r>
              <a:rPr lang="en-US" sz="4000" b="1" dirty="0">
                <a:solidFill>
                  <a:schemeClr val="accent2">
                    <a:lumMod val="75000"/>
                  </a:schemeClr>
                </a:solidFill>
                <a:latin typeface="Times New Roman" pitchFamily="18" charset="0"/>
                <a:cs typeface="Times New Roman" pitchFamily="18" charset="0"/>
              </a:rPr>
              <a:t>HIV – HBV – </a:t>
            </a:r>
            <a:r>
              <a:rPr lang="en-US" sz="4000" b="1" dirty="0">
                <a:solidFill>
                  <a:schemeClr val="accent2">
                    <a:lumMod val="75000"/>
                  </a:schemeClr>
                </a:solidFill>
                <a:latin typeface="Times New Roman" pitchFamily="18" charset="0"/>
                <a:cs typeface="Times New Roman" pitchFamily="18" charset="0"/>
              </a:rPr>
              <a:t>HCV</a:t>
            </a:r>
            <a:endParaRPr lang="fa-IR" sz="4000" dirty="0">
              <a:solidFill>
                <a:schemeClr val="accent2">
                  <a:lumMod val="75000"/>
                </a:schemeClr>
              </a:solidFill>
              <a:latin typeface="Times New Roman" pitchFamily="18" charset="0"/>
              <a:cs typeface="Times New Roman" pitchFamily="18" charset="0"/>
            </a:endParaRPr>
          </a:p>
        </p:txBody>
      </p:sp>
      <p:sp>
        <p:nvSpPr>
          <p:cNvPr id="3" name="Content Placeholder 2"/>
          <p:cNvSpPr>
            <a:spLocks noGrp="1"/>
          </p:cNvSpPr>
          <p:nvPr>
            <p:ph idx="1"/>
          </p:nvPr>
        </p:nvSpPr>
        <p:spPr>
          <a:xfrm>
            <a:off x="2207569" y="1988840"/>
            <a:ext cx="7560839" cy="4464496"/>
          </a:xfrm>
        </p:spPr>
        <p:txBody>
          <a:bodyPr>
            <a:normAutofit/>
          </a:bodyPr>
          <a:lstStyle/>
          <a:p>
            <a:pPr marL="525780" indent="-457200" algn="just" rtl="1">
              <a:buFont typeface="+mj-lt"/>
              <a:buAutoNum type="arabicPeriod"/>
            </a:pPr>
            <a:r>
              <a:rPr lang="fa-IR" b="1" dirty="0">
                <a:latin typeface="Arial" panose="020B0604020202020204" pitchFamily="34" charset="0"/>
                <a:cs typeface="Arial" panose="020B0604020202020204" pitchFamily="34" charset="0"/>
              </a:rPr>
              <a:t>دستها را به دفعات و به طور كامل قبل و بعد از </a:t>
            </a:r>
            <a:r>
              <a:rPr lang="fa-IR" b="1" dirty="0" smtClean="0">
                <a:latin typeface="Arial" panose="020B0604020202020204" pitchFamily="34" charset="0"/>
                <a:cs typeface="Arial" panose="020B0604020202020204" pitchFamily="34" charset="0"/>
              </a:rPr>
              <a:t>کار با </a:t>
            </a:r>
            <a:r>
              <a:rPr lang="fa-IR" b="1" dirty="0">
                <a:latin typeface="Arial" panose="020B0604020202020204" pitchFamily="34" charset="0"/>
                <a:cs typeface="Arial" panose="020B0604020202020204" pitchFamily="34" charset="0"/>
              </a:rPr>
              <a:t>آب و صابون بشوئيد.</a:t>
            </a:r>
            <a:endParaRPr lang="en-US" dirty="0">
              <a:latin typeface="Arial" panose="020B0604020202020204" pitchFamily="34" charset="0"/>
              <a:cs typeface="Arial" panose="020B0604020202020204" pitchFamily="34" charset="0"/>
            </a:endParaRPr>
          </a:p>
          <a:p>
            <a:pPr marL="525780" indent="-457200" algn="just" rtl="1">
              <a:buFont typeface="+mj-lt"/>
              <a:buAutoNum type="arabicPeriod"/>
            </a:pPr>
            <a:r>
              <a:rPr lang="fa-IR" b="1" dirty="0">
                <a:latin typeface="Arial" panose="020B0604020202020204" pitchFamily="34" charset="0"/>
                <a:cs typeface="Arial" panose="020B0604020202020204" pitchFamily="34" charset="0"/>
              </a:rPr>
              <a:t>از وسايل حفاظت فردي مناسب </a:t>
            </a:r>
            <a:r>
              <a:rPr lang="fa-IR" b="1" dirty="0" smtClean="0">
                <a:latin typeface="Arial" panose="020B0604020202020204" pitchFamily="34" charset="0"/>
                <a:cs typeface="Arial" panose="020B0604020202020204" pitchFamily="34" charset="0"/>
              </a:rPr>
              <a:t>استفاده </a:t>
            </a:r>
            <a:r>
              <a:rPr lang="fa-IR" b="1" dirty="0">
                <a:latin typeface="Arial" panose="020B0604020202020204" pitchFamily="34" charset="0"/>
                <a:cs typeface="Arial" panose="020B0604020202020204" pitchFamily="34" charset="0"/>
              </a:rPr>
              <a:t>نمائيد.(استفاده از دستكش – گان – چكمه – عينك محافظ و </a:t>
            </a:r>
            <a:r>
              <a:rPr lang="fa-IR" b="1" dirty="0" smtClean="0">
                <a:latin typeface="Arial" panose="020B0604020202020204" pitchFamily="34" charset="0"/>
                <a:cs typeface="Arial" panose="020B0604020202020204" pitchFamily="34" charset="0"/>
              </a:rPr>
              <a:t>ماسک </a:t>
            </a:r>
            <a:r>
              <a:rPr lang="fa-IR" b="1" dirty="0">
                <a:latin typeface="Arial" panose="020B0604020202020204" pitchFamily="34" charset="0"/>
                <a:cs typeface="Arial" panose="020B0604020202020204" pitchFamily="34" charset="0"/>
              </a:rPr>
              <a:t>براي مواردي كه خطر پاشيدن خون و ترشحات وجود دارد.</a:t>
            </a:r>
            <a:endParaRPr lang="en-US" dirty="0">
              <a:latin typeface="Arial" panose="020B0604020202020204" pitchFamily="34" charset="0"/>
              <a:cs typeface="Arial" panose="020B0604020202020204" pitchFamily="34" charset="0"/>
            </a:endParaRPr>
          </a:p>
          <a:p>
            <a:pPr marL="525780" indent="-457200" algn="just" rtl="1">
              <a:buFont typeface="+mj-lt"/>
              <a:buAutoNum type="arabicPeriod"/>
            </a:pPr>
            <a:r>
              <a:rPr lang="fa-IR" b="1" dirty="0" smtClean="0">
                <a:solidFill>
                  <a:srgbClr val="C00000"/>
                </a:solidFill>
                <a:latin typeface="Arial" panose="020B0604020202020204" pitchFamily="34" charset="0"/>
                <a:cs typeface="Arial" panose="020B0604020202020204" pitchFamily="34" charset="0"/>
              </a:rPr>
              <a:t>همه </a:t>
            </a:r>
            <a:r>
              <a:rPr lang="fa-IR" b="1" dirty="0">
                <a:solidFill>
                  <a:srgbClr val="C00000"/>
                </a:solidFill>
                <a:latin typeface="Arial" panose="020B0604020202020204" pitchFamily="34" charset="0"/>
                <a:cs typeface="Arial" panose="020B0604020202020204" pitchFamily="34" charset="0"/>
              </a:rPr>
              <a:t>كاركنان مراقبت بهداشتي بر عليه </a:t>
            </a:r>
            <a:r>
              <a:rPr lang="en-US" b="1" dirty="0">
                <a:solidFill>
                  <a:srgbClr val="C00000"/>
                </a:solidFill>
                <a:latin typeface="Arial" panose="020B0604020202020204" pitchFamily="34" charset="0"/>
                <a:cs typeface="Arial" panose="020B0604020202020204" pitchFamily="34" charset="0"/>
              </a:rPr>
              <a:t>HBV</a:t>
            </a:r>
            <a:r>
              <a:rPr lang="fa-IR" b="1" dirty="0">
                <a:solidFill>
                  <a:srgbClr val="C00000"/>
                </a:solidFill>
                <a:latin typeface="Arial" panose="020B0604020202020204" pitchFamily="34" charset="0"/>
                <a:cs typeface="Arial" panose="020B0604020202020204" pitchFamily="34" charset="0"/>
              </a:rPr>
              <a:t> واكسينه شوند و آزمايش پاسخ به واكسن </a:t>
            </a:r>
            <a:r>
              <a:rPr lang="en-US" b="1" dirty="0">
                <a:solidFill>
                  <a:srgbClr val="C00000"/>
                </a:solidFill>
                <a:latin typeface="Arial" panose="020B0604020202020204" pitchFamily="34" charset="0"/>
                <a:cs typeface="Arial" panose="020B0604020202020204" pitchFamily="34" charset="0"/>
              </a:rPr>
              <a:t>HBV</a:t>
            </a:r>
            <a:r>
              <a:rPr lang="fa-IR" b="1" dirty="0">
                <a:solidFill>
                  <a:srgbClr val="C00000"/>
                </a:solidFill>
                <a:latin typeface="Arial" panose="020B0604020202020204" pitchFamily="34" charset="0"/>
                <a:cs typeface="Arial" panose="020B0604020202020204" pitchFamily="34" charset="0"/>
              </a:rPr>
              <a:t> را  </a:t>
            </a:r>
            <a:r>
              <a:rPr lang="fa-IR" b="1" dirty="0" smtClean="0">
                <a:solidFill>
                  <a:srgbClr val="C00000"/>
                </a:solidFill>
                <a:latin typeface="Arial" panose="020B0604020202020204" pitchFamily="34" charset="0"/>
                <a:cs typeface="Arial" panose="020B0604020202020204" pitchFamily="34" charset="0"/>
              </a:rPr>
              <a:t>سه  </a:t>
            </a:r>
            <a:r>
              <a:rPr lang="fa-IR" b="1" dirty="0">
                <a:solidFill>
                  <a:srgbClr val="C00000"/>
                </a:solidFill>
                <a:latin typeface="Arial" panose="020B0604020202020204" pitchFamily="34" charset="0"/>
                <a:cs typeface="Arial" panose="020B0604020202020204" pitchFamily="34" charset="0"/>
              </a:rPr>
              <a:t>ماه بعد از تكميل دوره انجام دهند</a:t>
            </a:r>
            <a:r>
              <a:rPr lang="fa-IR" b="1" dirty="0" smtClean="0">
                <a:solidFill>
                  <a:srgbClr val="C00000"/>
                </a:solidFill>
                <a:latin typeface="Arial" panose="020B0604020202020204" pitchFamily="34" charset="0"/>
                <a:cs typeface="Arial" panose="020B0604020202020204" pitchFamily="34" charset="0"/>
              </a:rPr>
              <a:t>.</a:t>
            </a:r>
            <a:endParaRPr lang="en-US" dirty="0">
              <a:solidFill>
                <a:srgbClr val="C00000"/>
              </a:solidFill>
              <a:latin typeface="Arial" panose="020B0604020202020204" pitchFamily="34" charset="0"/>
              <a:cs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59896" y="4852468"/>
            <a:ext cx="1224136" cy="1224136"/>
          </a:xfrm>
          <a:prstGeom prst="rect">
            <a:avLst/>
          </a:prstGeom>
        </p:spPr>
      </p:pic>
    </p:spTree>
    <p:extLst>
      <p:ext uri="{BB962C8B-B14F-4D97-AF65-F5344CB8AC3E}">
        <p14:creationId xmlns:p14="http://schemas.microsoft.com/office/powerpoint/2010/main" val="2142207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82978"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0" y="1124744"/>
            <a:ext cx="8229600" cy="1143000"/>
          </a:xfrm>
        </p:spPr>
        <p:txBody>
          <a:bodyPr>
            <a:noAutofit/>
          </a:bodyPr>
          <a:lstStyle/>
          <a:p>
            <a:pPr algn="r" rtl="1"/>
            <a:r>
              <a:rPr lang="fa-IR" sz="4400" dirty="0"/>
              <a:t/>
            </a:r>
            <a:br>
              <a:rPr lang="fa-IR" sz="4400" dirty="0"/>
            </a:br>
            <a:r>
              <a:rPr lang="fa-IR" altLang="en-US" sz="2800" b="1" dirty="0">
                <a:cs typeface="B Nazanin" panose="00000400000000000000" pitchFamily="2" charset="-78"/>
              </a:rPr>
              <a:t>-اطمینان از میزان تیتر آنتی بادی(تیتر بیش از10</a:t>
            </a:r>
            <a:r>
              <a:rPr lang="en-US" altLang="en-US" sz="2800" b="1" dirty="0">
                <a:cs typeface="B Nazanin" panose="00000400000000000000" pitchFamily="2" charset="-78"/>
              </a:rPr>
              <a:t>U/</a:t>
            </a:r>
            <a:r>
              <a:rPr lang="en-US" altLang="en-US" sz="2800" b="1" dirty="0" err="1">
                <a:cs typeface="B Nazanin" panose="00000400000000000000" pitchFamily="2" charset="-78"/>
              </a:rPr>
              <a:t>mI</a:t>
            </a:r>
            <a:r>
              <a:rPr lang="fa-IR" altLang="en-US" sz="2800" b="1" dirty="0">
                <a:cs typeface="B Nazanin" panose="00000400000000000000" pitchFamily="2" charset="-78"/>
              </a:rPr>
              <a:t> )  نیاز به واکسن ندارد.  </a:t>
            </a:r>
            <a:r>
              <a:rPr lang="en-US" altLang="en-US" sz="2800" b="1" dirty="0">
                <a:cs typeface="B Nazanin" panose="00000400000000000000" pitchFamily="2" charset="-78"/>
              </a:rPr>
              <a:t/>
            </a:r>
            <a:br>
              <a:rPr lang="en-US" altLang="en-US" sz="2800" b="1" dirty="0">
                <a:cs typeface="B Nazanin" panose="00000400000000000000" pitchFamily="2" charset="-78"/>
              </a:rPr>
            </a:br>
            <a:endParaRPr lang="en-US" sz="2800" dirty="0"/>
          </a:p>
        </p:txBody>
      </p:sp>
      <p:sp>
        <p:nvSpPr>
          <p:cNvPr id="3" name="Content Placeholder 2"/>
          <p:cNvSpPr>
            <a:spLocks noGrp="1"/>
          </p:cNvSpPr>
          <p:nvPr>
            <p:ph idx="1"/>
          </p:nvPr>
        </p:nvSpPr>
        <p:spPr/>
        <p:txBody>
          <a:bodyPr>
            <a:normAutofit/>
          </a:bodyPr>
          <a:lstStyle/>
          <a:p>
            <a:pPr algn="r" rtl="1"/>
            <a:r>
              <a:rPr lang="fa-IR" sz="2800" b="1" dirty="0">
                <a:solidFill>
                  <a:srgbClr val="002060"/>
                </a:solidFill>
              </a:rPr>
              <a:t>تزریق واکسن در سه نوبت  0  ،  1  ،  6</a:t>
            </a:r>
            <a:br>
              <a:rPr lang="fa-IR" sz="2800" b="1" dirty="0">
                <a:solidFill>
                  <a:srgbClr val="002060"/>
                </a:solidFill>
              </a:rPr>
            </a:br>
            <a:r>
              <a:rPr lang="fa-IR" sz="2800" dirty="0"/>
              <a:t>توصیه می شود که </a:t>
            </a:r>
            <a:r>
              <a:rPr lang="fa-IR" sz="2800" dirty="0">
                <a:solidFill>
                  <a:srgbClr val="C00000"/>
                </a:solidFill>
              </a:rPr>
              <a:t>میزان آنتی بادی تا سه ماه </a:t>
            </a:r>
            <a:r>
              <a:rPr lang="fa-IR" sz="2800" dirty="0"/>
              <a:t>بعد از کامل شدن نوبت های تزریق واکسن اندازه گیری شود</a:t>
            </a:r>
            <a:br>
              <a:rPr lang="fa-IR" sz="2800" dirty="0"/>
            </a:br>
            <a:r>
              <a:rPr lang="fa-IR" sz="2800" dirty="0"/>
              <a:t>تزریق  واکسن  بطور کامل تا 95 درصد موارد ایجاد آنتی بادی می </a:t>
            </a:r>
            <a:r>
              <a:rPr lang="fa-IR" sz="2800" dirty="0"/>
              <a:t>کند</a:t>
            </a:r>
          </a:p>
          <a:p>
            <a:pPr algn="r" rtl="1"/>
            <a:r>
              <a:rPr lang="fa-IR" sz="2800" dirty="0">
                <a:solidFill>
                  <a:srgbClr val="FF0000"/>
                </a:solidFill>
                <a:cs typeface="B Yagut" pitchFamily="2" charset="-78"/>
              </a:rPr>
              <a:t>ويروس </a:t>
            </a:r>
            <a:r>
              <a:rPr lang="fa-IR" sz="2800" dirty="0">
                <a:solidFill>
                  <a:srgbClr val="C00000"/>
                </a:solidFill>
                <a:cs typeface="B Yagut" pitchFamily="2" charset="-78"/>
              </a:rPr>
              <a:t>هپاتيت ب</a:t>
            </a:r>
            <a:r>
              <a:rPr lang="fa-IR" sz="2800" dirty="0">
                <a:solidFill>
                  <a:srgbClr val="FF0000"/>
                </a:solidFill>
                <a:cs typeface="B Yagut" pitchFamily="2" charset="-78"/>
              </a:rPr>
              <a:t> در خون درخشکی و دماي اتاق به مدت </a:t>
            </a:r>
            <a:r>
              <a:rPr lang="fa-IR" sz="2800" dirty="0">
                <a:solidFill>
                  <a:srgbClr val="C00000"/>
                </a:solidFill>
                <a:cs typeface="B Yagut" pitchFamily="2" charset="-78"/>
              </a:rPr>
              <a:t>يكهفته</a:t>
            </a:r>
            <a:r>
              <a:rPr lang="fa-IR" sz="2800" dirty="0">
                <a:solidFill>
                  <a:srgbClr val="FF0000"/>
                </a:solidFill>
                <a:cs typeface="B Yagut" pitchFamily="2" charset="-78"/>
              </a:rPr>
              <a:t> و ويروس  </a:t>
            </a:r>
            <a:r>
              <a:rPr lang="en-US" sz="2800" dirty="0">
                <a:solidFill>
                  <a:srgbClr val="FF0000"/>
                </a:solidFill>
                <a:cs typeface="B Yagut" pitchFamily="2" charset="-78"/>
              </a:rPr>
              <a:t>HIV</a:t>
            </a:r>
            <a:r>
              <a:rPr lang="fa-IR" sz="2800" dirty="0">
                <a:solidFill>
                  <a:srgbClr val="FF0000"/>
                </a:solidFill>
                <a:cs typeface="B Yagut" pitchFamily="2" charset="-78"/>
              </a:rPr>
              <a:t> تا چند ساعت باقي مي ماند و خطر انتقال بيماري وجود دارد.</a:t>
            </a:r>
            <a:endParaRPr lang="en-US" sz="2800" dirty="0">
              <a:solidFill>
                <a:srgbClr val="FF0000"/>
              </a:solidFill>
              <a:cs typeface="B Yagut" pitchFamily="2" charset="-78"/>
            </a:endParaRPr>
          </a:p>
          <a:p>
            <a:pPr marL="0" indent="0" algn="r" rtl="1">
              <a:buNone/>
            </a:pPr>
            <a:r>
              <a:rPr lang="fa-IR" sz="2800" dirty="0"/>
              <a:t/>
            </a:r>
            <a:br>
              <a:rPr lang="fa-IR" sz="2800" dirty="0"/>
            </a:b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15880" y="5140500"/>
            <a:ext cx="1296144" cy="1296144"/>
          </a:xfrm>
          <a:prstGeom prst="rect">
            <a:avLst/>
          </a:prstGeom>
        </p:spPr>
      </p:pic>
    </p:spTree>
    <p:extLst>
      <p:ext uri="{BB962C8B-B14F-4D97-AF65-F5344CB8AC3E}">
        <p14:creationId xmlns:p14="http://schemas.microsoft.com/office/powerpoint/2010/main" val="71360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1704" y="704088"/>
            <a:ext cx="6779096" cy="852704"/>
          </a:xfrm>
        </p:spPr>
        <p:txBody>
          <a:bodyPr/>
          <a:lstStyle/>
          <a:p>
            <a:r>
              <a:rPr lang="fa-IR" b="1" dirty="0">
                <a:latin typeface="Arial" panose="020B0604020202020204" pitchFamily="34" charset="0"/>
                <a:cs typeface="Arial" panose="020B0604020202020204" pitchFamily="34" charset="0"/>
              </a:rPr>
              <a:t>وسايل تيز و برنده</a:t>
            </a:r>
            <a:endParaRPr lang="en-US" dirty="0"/>
          </a:p>
        </p:txBody>
      </p:sp>
      <p:sp>
        <p:nvSpPr>
          <p:cNvPr id="3" name="Content Placeholder 2"/>
          <p:cNvSpPr>
            <a:spLocks noGrp="1"/>
          </p:cNvSpPr>
          <p:nvPr>
            <p:ph idx="1"/>
          </p:nvPr>
        </p:nvSpPr>
        <p:spPr/>
        <p:txBody>
          <a:bodyPr/>
          <a:lstStyle/>
          <a:p>
            <a:pPr marL="525780" indent="-457200" algn="just" rtl="1">
              <a:buFont typeface="+mj-lt"/>
              <a:buAutoNum type="arabicPeriod"/>
            </a:pPr>
            <a:r>
              <a:rPr lang="fa-IR" b="1" dirty="0">
                <a:latin typeface="Arial" panose="020B0604020202020204" pitchFamily="34" charset="0"/>
                <a:cs typeface="Arial" panose="020B0604020202020204" pitchFamily="34" charset="0"/>
              </a:rPr>
              <a:t>در هنگام كار كردن با وسايل تيز و برنده به موارد ذيل توجه كنيد:</a:t>
            </a:r>
            <a:endParaRPr lang="en-US" dirty="0">
              <a:latin typeface="Arial" panose="020B0604020202020204" pitchFamily="34" charset="0"/>
              <a:cs typeface="Arial" panose="020B0604020202020204" pitchFamily="34" charset="0"/>
            </a:endParaRPr>
          </a:p>
          <a:p>
            <a:pPr lvl="0" algn="just" rtl="1">
              <a:buFont typeface="Wingdings" pitchFamily="2" charset="2"/>
              <a:buChar char="v"/>
            </a:pPr>
            <a:r>
              <a:rPr lang="fa-IR" b="1" dirty="0">
                <a:latin typeface="Arial" panose="020B0604020202020204" pitchFamily="34" charset="0"/>
                <a:cs typeface="Arial" panose="020B0604020202020204" pitchFamily="34" charset="0"/>
              </a:rPr>
              <a:t>فراهم كردن فضاي امن با دسترسي راحت به ظرف مخصوص </a:t>
            </a:r>
            <a:r>
              <a:rPr lang="en-US" b="1" dirty="0">
                <a:latin typeface="Arial" panose="020B0604020202020204" pitchFamily="34" charset="0"/>
                <a:cs typeface="Arial" panose="020B0604020202020204" pitchFamily="34" charset="0"/>
              </a:rPr>
              <a:t>Safety Box</a:t>
            </a:r>
          </a:p>
          <a:p>
            <a:pPr lvl="0" algn="just" rtl="1">
              <a:buFont typeface="Wingdings" pitchFamily="2" charset="2"/>
              <a:buChar char="v"/>
            </a:pPr>
            <a:r>
              <a:rPr lang="fa-IR" b="1" dirty="0">
                <a:latin typeface="Arial" panose="020B0604020202020204" pitchFamily="34" charset="0"/>
                <a:cs typeface="Arial" panose="020B0604020202020204" pitchFamily="34" charset="0"/>
              </a:rPr>
              <a:t>دور انداختن وسايل نوك تيز و برنده در </a:t>
            </a:r>
            <a:r>
              <a:rPr lang="en-US" b="1" dirty="0">
                <a:latin typeface="Arial" panose="020B0604020202020204" pitchFamily="34" charset="0"/>
                <a:cs typeface="Arial" panose="020B0604020202020204" pitchFamily="34" charset="0"/>
              </a:rPr>
              <a:t>Safety Box </a:t>
            </a:r>
          </a:p>
          <a:p>
            <a:pPr lvl="0" algn="just" rtl="1">
              <a:buFont typeface="Wingdings" pitchFamily="2" charset="2"/>
              <a:buChar char="v"/>
            </a:pPr>
            <a:r>
              <a:rPr lang="fa-IR" b="1" dirty="0">
                <a:latin typeface="Arial" panose="020B0604020202020204" pitchFamily="34" charset="0"/>
                <a:cs typeface="Arial" panose="020B0604020202020204" pitchFamily="34" charset="0"/>
              </a:rPr>
              <a:t>عدم سرپوش گذاري مجدد سوزنها</a:t>
            </a:r>
            <a:endParaRPr lang="en-US" dirty="0">
              <a:latin typeface="Arial" panose="020B0604020202020204" pitchFamily="34" charset="0"/>
              <a:cs typeface="Arial" panose="020B0604020202020204" pitchFamily="34" charset="0"/>
            </a:endParaRPr>
          </a:p>
          <a:p>
            <a:pPr lvl="0" algn="just" rtl="1">
              <a:buFont typeface="Wingdings" pitchFamily="2" charset="2"/>
              <a:buChar char="v"/>
            </a:pPr>
            <a:r>
              <a:rPr lang="fa-IR" b="1" dirty="0">
                <a:latin typeface="Arial" panose="020B0604020202020204" pitchFamily="34" charset="0"/>
                <a:cs typeface="Arial" panose="020B0604020202020204" pitchFamily="34" charset="0"/>
              </a:rPr>
              <a:t>استفاده از وسايل </a:t>
            </a:r>
            <a:r>
              <a:rPr lang="fa-IR" b="1" dirty="0" smtClean="0">
                <a:latin typeface="Arial" panose="020B0604020202020204" pitchFamily="34" charset="0"/>
                <a:cs typeface="Arial" panose="020B0604020202020204" pitchFamily="34" charset="0"/>
              </a:rPr>
              <a:t>ايمني</a:t>
            </a:r>
          </a:p>
          <a:p>
            <a:pPr lvl="0" algn="just" rtl="1">
              <a:buFont typeface="Wingdings" pitchFamily="2" charset="2"/>
              <a:buChar char="v"/>
            </a:pPr>
            <a:endParaRPr lang="fa-IR" b="1" dirty="0">
              <a:latin typeface="Arial" panose="020B0604020202020204" pitchFamily="34" charset="0"/>
              <a:cs typeface="Arial" panose="020B0604020202020204" pitchFamily="34" charset="0"/>
            </a:endParaRPr>
          </a:p>
          <a:p>
            <a:pPr algn="r" rtl="1"/>
            <a:endParaRPr lang="fa-IR" dirty="0"/>
          </a:p>
          <a:p>
            <a:pPr lvl="0" algn="just" rtl="1">
              <a:buFont typeface="Wingdings" pitchFamily="2" charset="2"/>
              <a:buChar char="v"/>
            </a:pPr>
            <a:endParaRPr lang="en-US" dirty="0">
              <a:latin typeface="Arial" panose="020B0604020202020204" pitchFamily="34" charset="0"/>
              <a:cs typeface="Arial" panose="020B0604020202020204" pitchFamily="34" charset="0"/>
            </a:endParaRP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3712" y="4902696"/>
            <a:ext cx="1152128" cy="1152128"/>
          </a:xfrm>
          <a:prstGeom prst="rect">
            <a:avLst/>
          </a:prstGeom>
        </p:spPr>
      </p:pic>
    </p:spTree>
    <p:extLst>
      <p:ext uri="{BB962C8B-B14F-4D97-AF65-F5344CB8AC3E}">
        <p14:creationId xmlns:p14="http://schemas.microsoft.com/office/powerpoint/2010/main" val="114940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1774826" y="-243651"/>
            <a:ext cx="8569325" cy="6986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180975"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Low">
              <a:lnSpc>
                <a:spcPct val="200000"/>
              </a:lnSpc>
              <a:spcBef>
                <a:spcPct val="0"/>
              </a:spcBef>
              <a:buFontTx/>
              <a:buNone/>
            </a:pPr>
            <a:r>
              <a:rPr lang="fa-IR" altLang="en-US" b="1" dirty="0">
                <a:solidFill>
                  <a:srgbClr val="000066"/>
                </a:solidFill>
                <a:latin typeface="Tahoma" panose="020B0604030504040204" pitchFamily="34" charset="0"/>
                <a:cs typeface="B Nazanin" panose="00000400000000000000" pitchFamily="2" charset="-78"/>
              </a:rPr>
              <a:t>در مواجهه با این نوع حوادث موارد زیر اعمال گردد: </a:t>
            </a:r>
            <a:endParaRPr lang="en-US" altLang="en-US" b="1" dirty="0">
              <a:solidFill>
                <a:srgbClr val="000066"/>
              </a:solidFill>
              <a:latin typeface="Tahoma" panose="020B0604030504040204" pitchFamily="34" charset="0"/>
              <a:cs typeface="B Nazanin" panose="00000400000000000000" pitchFamily="2" charset="-78"/>
            </a:endParaRPr>
          </a:p>
          <a:p>
            <a:pPr algn="justLow">
              <a:lnSpc>
                <a:spcPct val="200000"/>
              </a:lnSpc>
              <a:spcBef>
                <a:spcPct val="0"/>
              </a:spcBef>
              <a:buFontTx/>
              <a:buNone/>
            </a:pPr>
            <a:r>
              <a:rPr lang="fa-IR" altLang="en-US" sz="2400" b="1" dirty="0">
                <a:solidFill>
                  <a:prstClr val="black"/>
                </a:solidFill>
                <a:latin typeface="Tahoma" panose="020B0604030504040204" pitchFamily="34" charset="0"/>
                <a:cs typeface="B Nazanin" panose="00000400000000000000" pitchFamily="2" charset="-78"/>
              </a:rPr>
              <a:t>1-حفظ خونسردی و آرامش 2- انجام اقدامات و کمک های اولیه بطور مثال (فشار ملایم بر روی موضع آسیب دیده برای خونروی و سپس شستشوی محل با آب و صابون ولرم یا ضدعفونی کننده ها مانند الکل و بتادین)، 3- اطلاع به مسئول ایمنی یا سوپروایزر بالینی شیفتی که درآن حادثه رخ داده است 4- تکیمل اولیه فرم حادثه پرسنلی و گرفتن 10-5 سی سی نمونه خون فرد منشاء آلودگی بیماران منبع تماس) و 10-5 سی سی نیز از فرد مورد تماس و  ارسال نمونه ها به همراه فرم حادثه به آزمایشگاه بیمارستان جهت بررسی خطر زائی بیمارهای</a:t>
            </a:r>
            <a:r>
              <a:rPr lang="en-US" altLang="en-US" sz="2400" b="1" dirty="0">
                <a:solidFill>
                  <a:prstClr val="black"/>
                </a:solidFill>
                <a:latin typeface="Tahoma" panose="020B0604030504040204" pitchFamily="34" charset="0"/>
                <a:cs typeface="B Nazanin" panose="00000400000000000000" pitchFamily="2" charset="-78"/>
              </a:rPr>
              <a:t>HBV-HCV-HIV </a:t>
            </a:r>
            <a:r>
              <a:rPr lang="fa-IR" altLang="en-US" sz="2400" b="1" dirty="0">
                <a:solidFill>
                  <a:prstClr val="black"/>
                </a:solidFill>
                <a:latin typeface="Tahoma" panose="020B0604030504040204" pitchFamily="34" charset="0"/>
                <a:cs typeface="B Nazanin" panose="00000400000000000000" pitchFamily="2" charset="-78"/>
              </a:rPr>
              <a:t>  منشاء آلودگی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71864" y="5519228"/>
            <a:ext cx="1152128" cy="1152128"/>
          </a:xfrm>
          <a:prstGeom prst="rect">
            <a:avLst/>
          </a:prstGeom>
        </p:spPr>
      </p:pic>
    </p:spTree>
    <p:extLst>
      <p:ext uri="{BB962C8B-B14F-4D97-AF65-F5344CB8AC3E}">
        <p14:creationId xmlns:p14="http://schemas.microsoft.com/office/powerpoint/2010/main" val="3579250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981200" y="274638"/>
            <a:ext cx="8229600" cy="850900"/>
          </a:xfrm>
        </p:spPr>
        <p:txBody>
          <a:bodyPr>
            <a:normAutofit fontScale="90000"/>
          </a:bodyPr>
          <a:lstStyle/>
          <a:p>
            <a:pPr eaLnBrk="1" hangingPunct="1"/>
            <a:r>
              <a:rPr lang="fa-IR" altLang="en-US" sz="4000">
                <a:cs typeface="B Titr" panose="00000700000000000000" pitchFamily="2" charset="-78"/>
              </a:rPr>
              <a:t/>
            </a:r>
            <a:br>
              <a:rPr lang="fa-IR" altLang="en-US" sz="4000">
                <a:cs typeface="B Titr" panose="00000700000000000000" pitchFamily="2" charset="-78"/>
              </a:rPr>
            </a:br>
            <a:endParaRPr lang="en-US" altLang="en-US" sz="4000">
              <a:cs typeface="B Titr" panose="00000700000000000000" pitchFamily="2" charset="-78"/>
            </a:endParaRPr>
          </a:p>
        </p:txBody>
      </p:sp>
      <p:sp>
        <p:nvSpPr>
          <p:cNvPr id="35843" name="Rectangle 3"/>
          <p:cNvSpPr>
            <a:spLocks noGrp="1" noChangeArrowheads="1"/>
          </p:cNvSpPr>
          <p:nvPr>
            <p:ph type="body" idx="1"/>
          </p:nvPr>
        </p:nvSpPr>
        <p:spPr>
          <a:xfrm>
            <a:off x="1774825" y="1412875"/>
            <a:ext cx="8642350" cy="5111750"/>
          </a:xfrm>
        </p:spPr>
        <p:txBody>
          <a:bodyPr>
            <a:normAutofit/>
          </a:bodyPr>
          <a:lstStyle/>
          <a:p>
            <a:pPr algn="r" rtl="1" eaLnBrk="1" hangingPunct="1">
              <a:lnSpc>
                <a:spcPct val="90000"/>
              </a:lnSpc>
            </a:pPr>
            <a:r>
              <a:rPr lang="fa-IR" altLang="en-US" sz="2400" b="1" dirty="0">
                <a:cs typeface="B Nazanin" panose="00000400000000000000" pitchFamily="2" charset="-78"/>
              </a:rPr>
              <a:t>الف:1- شستشوي زخم با صابون و آب ولرم</a:t>
            </a:r>
          </a:p>
          <a:p>
            <a:pPr algn="r" rtl="1" eaLnBrk="1" hangingPunct="1">
              <a:lnSpc>
                <a:spcPct val="90000"/>
              </a:lnSpc>
            </a:pPr>
            <a:r>
              <a:rPr lang="fa-IR" altLang="en-US" sz="2400" b="1" dirty="0">
                <a:cs typeface="B Nazanin" panose="00000400000000000000" pitchFamily="2" charset="-78"/>
              </a:rPr>
              <a:t>2- كمك و خونروي از محل اوليه زخم (موضع تماس)</a:t>
            </a:r>
          </a:p>
          <a:p>
            <a:pPr algn="r" rtl="1" eaLnBrk="1" hangingPunct="1">
              <a:lnSpc>
                <a:spcPct val="90000"/>
              </a:lnSpc>
            </a:pPr>
            <a:r>
              <a:rPr lang="fa-IR" altLang="en-US" sz="2400" b="1" dirty="0">
                <a:cs typeface="B Nazanin" panose="00000400000000000000" pitchFamily="2" charset="-78"/>
              </a:rPr>
              <a:t>3- خودداري از مالش موضعي چشم</a:t>
            </a:r>
          </a:p>
          <a:p>
            <a:pPr algn="r" rtl="1" eaLnBrk="1" hangingPunct="1">
              <a:lnSpc>
                <a:spcPct val="90000"/>
              </a:lnSpc>
            </a:pPr>
            <a:r>
              <a:rPr lang="fa-IR" altLang="en-US" sz="2400" b="1" dirty="0">
                <a:cs typeface="B Nazanin" panose="00000400000000000000" pitchFamily="2" charset="-78"/>
              </a:rPr>
              <a:t>4- شستشوي چشم ها و غشاء مخاطي با مقادير زياد آب در صورت آلودگي</a:t>
            </a:r>
          </a:p>
          <a:p>
            <a:pPr algn="r" rtl="1" eaLnBrk="1" hangingPunct="1">
              <a:lnSpc>
                <a:spcPct val="90000"/>
              </a:lnSpc>
            </a:pPr>
            <a:endParaRPr lang="fa-IR" altLang="en-US" sz="2400" b="1" dirty="0">
              <a:cs typeface="B Nazanin" panose="00000400000000000000" pitchFamily="2" charset="-78"/>
            </a:endParaRPr>
          </a:p>
          <a:p>
            <a:pPr algn="r" rtl="1" eaLnBrk="1" hangingPunct="1">
              <a:lnSpc>
                <a:spcPct val="90000"/>
              </a:lnSpc>
            </a:pPr>
            <a:r>
              <a:rPr lang="fa-IR" altLang="en-US" sz="2400" b="1" dirty="0">
                <a:cs typeface="B Nazanin" panose="00000400000000000000" pitchFamily="2" charset="-78"/>
              </a:rPr>
              <a:t>ب: گزارش فوري سانحه به سوپروايزر باليني</a:t>
            </a:r>
          </a:p>
          <a:p>
            <a:pPr algn="r" rtl="1" eaLnBrk="1" hangingPunct="1">
              <a:lnSpc>
                <a:spcPct val="90000"/>
              </a:lnSpc>
            </a:pPr>
            <a:endParaRPr lang="fa-IR" altLang="en-US" sz="2400" b="1" dirty="0">
              <a:cs typeface="B Nazanin" panose="00000400000000000000" pitchFamily="2" charset="-78"/>
            </a:endParaRPr>
          </a:p>
          <a:p>
            <a:pPr algn="r" rtl="1" eaLnBrk="1" hangingPunct="1">
              <a:lnSpc>
                <a:spcPct val="90000"/>
              </a:lnSpc>
            </a:pPr>
            <a:r>
              <a:rPr lang="fa-IR" altLang="en-US" sz="2400" b="1" dirty="0">
                <a:cs typeface="B Nazanin" panose="00000400000000000000" pitchFamily="2" charset="-78"/>
              </a:rPr>
              <a:t>ج: ثبت رسمي مورد گزارش شده در گزارشات حين كار توسط سوپروايزر و پرونده بهداشتي كاركنان و مدير مسئول مركز و طرح در كميته كنترل بيمارستاني و پيگيري از طريق مراجع قانوني</a:t>
            </a:r>
          </a:p>
          <a:p>
            <a:pPr algn="r" rtl="1" eaLnBrk="1" hangingPunct="1">
              <a:lnSpc>
                <a:spcPct val="90000"/>
              </a:lnSpc>
            </a:pPr>
            <a:endParaRPr lang="fa-IR" altLang="en-US" sz="2400" b="1" dirty="0">
              <a:cs typeface="B Nazanin" panose="00000400000000000000" pitchFamily="2" charset="-78"/>
            </a:endParaRPr>
          </a:p>
          <a:p>
            <a:pPr algn="r" rtl="1" eaLnBrk="1" hangingPunct="1">
              <a:lnSpc>
                <a:spcPct val="90000"/>
              </a:lnSpc>
            </a:pPr>
            <a:r>
              <a:rPr lang="fa-IR" altLang="en-US" sz="2400" b="1" dirty="0">
                <a:cs typeface="B Nazanin" panose="00000400000000000000" pitchFamily="2" charset="-78"/>
              </a:rPr>
              <a:t>د: تشكيل پرونده و پيگيري مورد</a:t>
            </a:r>
          </a:p>
          <a:p>
            <a:pPr algn="justLow" eaLnBrk="1" hangingPunct="1">
              <a:lnSpc>
                <a:spcPct val="90000"/>
              </a:lnSpc>
              <a:buFontTx/>
              <a:buNone/>
            </a:pPr>
            <a:r>
              <a:rPr lang="fa-IR" altLang="en-US" sz="2400" b="1" dirty="0">
                <a:cs typeface="B Nazanin" panose="00000400000000000000" pitchFamily="2" charset="-78"/>
              </a:rPr>
              <a:t> </a:t>
            </a:r>
            <a:endParaRPr lang="en-US" altLang="en-US" sz="2400" b="1" dirty="0">
              <a:cs typeface="B Nazanin" panose="00000400000000000000" pitchFamily="2" charset="-78"/>
            </a:endParaRPr>
          </a:p>
          <a:p>
            <a:pPr eaLnBrk="1" hangingPunct="1">
              <a:lnSpc>
                <a:spcPct val="90000"/>
              </a:lnSpc>
            </a:pPr>
            <a:endParaRPr lang="en-US" altLang="en-US" sz="2400" b="1" dirty="0">
              <a:cs typeface="B Nazanin" panose="00000400000000000000" pitchFamily="2" charset="-78"/>
            </a:endParaRPr>
          </a:p>
        </p:txBody>
      </p:sp>
      <p:sp>
        <p:nvSpPr>
          <p:cNvPr id="35844" name="AutoShape 4"/>
          <p:cNvSpPr>
            <a:spLocks noChangeArrowheads="1"/>
          </p:cNvSpPr>
          <p:nvPr/>
        </p:nvSpPr>
        <p:spPr bwMode="auto">
          <a:xfrm>
            <a:off x="2782888" y="260350"/>
            <a:ext cx="6265862" cy="908050"/>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a-IR" altLang="en-US" sz="4800">
                <a:solidFill>
                  <a:prstClr val="white"/>
                </a:solidFill>
                <a:cs typeface="B Titr" panose="00000700000000000000" pitchFamily="2" charset="-78"/>
              </a:rPr>
              <a:t>کمکهاي اوليه فوري</a:t>
            </a:r>
            <a:endParaRPr lang="en-US" altLang="en-US" sz="4800">
              <a:solidFill>
                <a:prstClr val="white"/>
              </a:solidFill>
              <a:cs typeface="B Titr" panose="000007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71664" y="4974704"/>
            <a:ext cx="1224136" cy="1224136"/>
          </a:xfrm>
          <a:prstGeom prst="rect">
            <a:avLst/>
          </a:prstGeom>
        </p:spPr>
      </p:pic>
    </p:spTree>
    <p:extLst>
      <p:ext uri="{BB962C8B-B14F-4D97-AF65-F5344CB8AC3E}">
        <p14:creationId xmlns:p14="http://schemas.microsoft.com/office/powerpoint/2010/main" val="652749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981200" y="274639"/>
            <a:ext cx="8229600" cy="777875"/>
          </a:xfrm>
        </p:spPr>
        <p:txBody>
          <a:bodyPr>
            <a:normAutofit fontScale="90000"/>
          </a:bodyPr>
          <a:lstStyle/>
          <a:p>
            <a:pPr eaLnBrk="1" hangingPunct="1"/>
            <a:r>
              <a:rPr lang="fa-IR" altLang="en-US" sz="4000">
                <a:cs typeface="B Titr" panose="00000700000000000000" pitchFamily="2" charset="-78"/>
              </a:rPr>
              <a:t/>
            </a:r>
            <a:br>
              <a:rPr lang="fa-IR" altLang="en-US" sz="4000">
                <a:cs typeface="B Titr" panose="00000700000000000000" pitchFamily="2" charset="-78"/>
              </a:rPr>
            </a:br>
            <a:endParaRPr lang="en-US" altLang="en-US" sz="4000">
              <a:cs typeface="B Titr" panose="00000700000000000000" pitchFamily="2" charset="-78"/>
            </a:endParaRPr>
          </a:p>
        </p:txBody>
      </p:sp>
      <p:sp>
        <p:nvSpPr>
          <p:cNvPr id="36867" name="Rectangle 3"/>
          <p:cNvSpPr>
            <a:spLocks noGrp="1" noChangeArrowheads="1"/>
          </p:cNvSpPr>
          <p:nvPr>
            <p:ph type="body" idx="1"/>
          </p:nvPr>
        </p:nvSpPr>
        <p:spPr>
          <a:xfrm>
            <a:off x="1828800" y="1268414"/>
            <a:ext cx="8464550" cy="5589587"/>
          </a:xfrm>
        </p:spPr>
        <p:txBody>
          <a:bodyPr/>
          <a:lstStyle/>
          <a:p>
            <a:pPr algn="r" rtl="1" eaLnBrk="1" hangingPunct="1">
              <a:lnSpc>
                <a:spcPct val="90000"/>
              </a:lnSpc>
            </a:pPr>
            <a:r>
              <a:rPr lang="fa-IR" altLang="en-US" sz="2800" b="1" dirty="0">
                <a:cs typeface="B Nazanin" panose="00000400000000000000" pitchFamily="2" charset="-78"/>
              </a:rPr>
              <a:t>ه: بررسي ميزان خطر بيماريزايي ناشي از تماس در كاركنان در صورتي كه آلودگي منبع تماس (بيمار – مددجو) با عفونت </a:t>
            </a:r>
            <a:r>
              <a:rPr lang="en-US" altLang="en-US" sz="2800" b="1" dirty="0">
                <a:cs typeface="B Nazanin" panose="00000400000000000000" pitchFamily="2" charset="-78"/>
              </a:rPr>
              <a:t>HIV</a:t>
            </a:r>
            <a:r>
              <a:rPr lang="fa-IR" altLang="en-US" sz="2800" b="1" dirty="0">
                <a:cs typeface="B Nazanin" panose="00000400000000000000" pitchFamily="2" charset="-78"/>
              </a:rPr>
              <a:t> محرز باشد، الزامي است . فرد مزبور مورد تماس در حداقل زمان ممكن ترجيحاً در </a:t>
            </a:r>
            <a:r>
              <a:rPr lang="fa-IR" altLang="en-US" sz="2800" b="1" dirty="0">
                <a:solidFill>
                  <a:srgbClr val="FF0000"/>
                </a:solidFill>
                <a:cs typeface="B Nazanin" panose="00000400000000000000" pitchFamily="2" charset="-78"/>
              </a:rPr>
              <a:t>عرض ساعت اول </a:t>
            </a:r>
            <a:r>
              <a:rPr lang="fa-IR" altLang="en-US" sz="2800" b="1" dirty="0">
                <a:cs typeface="B Nazanin" panose="00000400000000000000" pitchFamily="2" charset="-78"/>
              </a:rPr>
              <a:t>تحت مراقبتهاي درماني زیر نظر پزشك متخصص عفوني قرار گيرد.</a:t>
            </a:r>
          </a:p>
          <a:p>
            <a:pPr algn="r" rtl="1" eaLnBrk="1" hangingPunct="1">
              <a:lnSpc>
                <a:spcPct val="90000"/>
              </a:lnSpc>
            </a:pPr>
            <a:endParaRPr lang="fa-IR" altLang="en-US" sz="2800" b="1" dirty="0">
              <a:cs typeface="B Nazanin" panose="00000400000000000000" pitchFamily="2" charset="-78"/>
            </a:endParaRPr>
          </a:p>
          <a:p>
            <a:pPr algn="r" rtl="1" eaLnBrk="1" hangingPunct="1">
              <a:lnSpc>
                <a:spcPct val="90000"/>
              </a:lnSpc>
            </a:pPr>
            <a:r>
              <a:rPr lang="fa-IR" altLang="en-US" sz="2800" b="1" dirty="0">
                <a:cs typeface="B Nazanin" panose="00000400000000000000" pitchFamily="2" charset="-78"/>
              </a:rPr>
              <a:t>و: در صورتي كه منبع آلوده به عنوان مورد شناخته شده </a:t>
            </a:r>
            <a:r>
              <a:rPr lang="en-US" altLang="en-US" sz="2800" b="1" dirty="0">
                <a:cs typeface="B Nazanin" panose="00000400000000000000" pitchFamily="2" charset="-78"/>
              </a:rPr>
              <a:t>HBV/HIV</a:t>
            </a:r>
            <a:r>
              <a:rPr lang="fa-IR" altLang="en-US" sz="2800" b="1" dirty="0">
                <a:cs typeface="B Nazanin" panose="00000400000000000000" pitchFamily="2" charset="-78"/>
              </a:rPr>
              <a:t>  باشد، </a:t>
            </a:r>
            <a:r>
              <a:rPr lang="en-US" altLang="en-US" sz="2800" b="1" dirty="0">
                <a:cs typeface="B Nazanin" panose="00000400000000000000" pitchFamily="2" charset="-78"/>
              </a:rPr>
              <a:t>CC</a:t>
            </a:r>
            <a:r>
              <a:rPr lang="fa-IR" altLang="en-US" sz="2800" b="1" dirty="0">
                <a:cs typeface="B Nazanin" panose="00000400000000000000" pitchFamily="2" charset="-78"/>
              </a:rPr>
              <a:t> 10-5 خون از فرد مورد تماس گرفته و به منظور پي گيري آتي ذخيره مي شود.</a:t>
            </a:r>
          </a:p>
          <a:p>
            <a:pPr algn="r" rtl="1" eaLnBrk="1" hangingPunct="1">
              <a:lnSpc>
                <a:spcPct val="90000"/>
              </a:lnSpc>
            </a:pPr>
            <a:endParaRPr lang="fa-IR" altLang="en-US" sz="2800" b="1" dirty="0">
              <a:cs typeface="B Nazanin" panose="00000400000000000000" pitchFamily="2" charset="-78"/>
            </a:endParaRPr>
          </a:p>
          <a:p>
            <a:pPr algn="r" rtl="1" eaLnBrk="1" hangingPunct="1">
              <a:lnSpc>
                <a:spcPct val="90000"/>
              </a:lnSpc>
            </a:pPr>
            <a:r>
              <a:rPr lang="fa-IR" altLang="en-US" sz="2800" b="1" dirty="0">
                <a:cs typeface="B Nazanin" panose="00000400000000000000" pitchFamily="2" charset="-78"/>
              </a:rPr>
              <a:t>ز: پس از تماس جهت تعيين عفونت منبع، 10-5 ميلي ليتر خون از منبع تماس جهت بررسي هپاتيت </a:t>
            </a:r>
            <a:r>
              <a:rPr lang="en-US" altLang="en-US" sz="2800" b="1" dirty="0">
                <a:cs typeface="B Nazanin" panose="00000400000000000000" pitchFamily="2" charset="-78"/>
              </a:rPr>
              <a:t>C/B</a:t>
            </a:r>
            <a:r>
              <a:rPr lang="fa-IR" altLang="en-US" sz="2800" b="1" dirty="0">
                <a:cs typeface="B Nazanin" panose="00000400000000000000" pitchFamily="2" charset="-78"/>
              </a:rPr>
              <a:t> و </a:t>
            </a:r>
            <a:r>
              <a:rPr lang="en-US" altLang="en-US" sz="2800" b="1" dirty="0">
                <a:cs typeface="B Nazanin" panose="00000400000000000000" pitchFamily="2" charset="-78"/>
              </a:rPr>
              <a:t>HIV</a:t>
            </a:r>
            <a:r>
              <a:rPr lang="fa-IR" altLang="en-US" sz="2800" b="1" dirty="0">
                <a:cs typeface="B Nazanin" panose="00000400000000000000" pitchFamily="2" charset="-78"/>
              </a:rPr>
              <a:t> اخذ و مورد آزمايش قرار مي گيرد.</a:t>
            </a:r>
          </a:p>
          <a:p>
            <a:pPr eaLnBrk="1" hangingPunct="1">
              <a:lnSpc>
                <a:spcPct val="90000"/>
              </a:lnSpc>
            </a:pPr>
            <a:endParaRPr lang="en-US" altLang="en-US" sz="2800" dirty="0"/>
          </a:p>
        </p:txBody>
      </p:sp>
      <p:sp>
        <p:nvSpPr>
          <p:cNvPr id="36868" name="AutoShape 4"/>
          <p:cNvSpPr>
            <a:spLocks noChangeArrowheads="1"/>
          </p:cNvSpPr>
          <p:nvPr/>
        </p:nvSpPr>
        <p:spPr bwMode="auto">
          <a:xfrm>
            <a:off x="3071813" y="188913"/>
            <a:ext cx="6265862" cy="908050"/>
          </a:xfrm>
          <a:prstGeom prst="roundRect">
            <a:avLst>
              <a:gd name="adj" fmla="val 16667"/>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rtl="1">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lgn="r" rtl="1">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lgn="r" rtl="1">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lgn="r" rtl="1">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lgn="r" rtl="1">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fa-IR" altLang="en-US" sz="4800">
                <a:solidFill>
                  <a:prstClr val="white"/>
                </a:solidFill>
                <a:cs typeface="B Titr" panose="00000700000000000000" pitchFamily="2" charset="-78"/>
              </a:rPr>
              <a:t>کمکهاي اوليه فوري</a:t>
            </a:r>
            <a:endParaRPr lang="en-US" altLang="en-US" sz="4800">
              <a:solidFill>
                <a:prstClr val="white"/>
              </a:solidFill>
              <a:cs typeface="B Titr" panose="00000700000000000000" pitchFamily="2" charset="-78"/>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98779" y="2630282"/>
            <a:ext cx="1432925" cy="1432925"/>
          </a:xfrm>
          <a:prstGeom prst="rect">
            <a:avLst/>
          </a:prstGeom>
        </p:spPr>
      </p:pic>
    </p:spTree>
    <p:extLst>
      <p:ext uri="{BB962C8B-B14F-4D97-AF65-F5344CB8AC3E}">
        <p14:creationId xmlns:p14="http://schemas.microsoft.com/office/powerpoint/2010/main" val="26683072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91544" y="733825"/>
            <a:ext cx="7920880" cy="4995917"/>
          </a:xfrm>
        </p:spPr>
        <p:txBody>
          <a:bodyPr>
            <a:normAutofit/>
          </a:bodyPr>
          <a:lstStyle/>
          <a:p>
            <a:pPr marL="68580" indent="0" algn="just" rtl="1">
              <a:buNone/>
            </a:pPr>
            <a:r>
              <a:rPr lang="fa-IR" b="1" dirty="0">
                <a:solidFill>
                  <a:schemeClr val="accent2">
                    <a:lumMod val="75000"/>
                  </a:schemeClr>
                </a:solidFill>
                <a:cs typeface="B Yagut" pitchFamily="2" charset="-78"/>
              </a:rPr>
              <a:t>4- ارزيابي منبع مواجهه : </a:t>
            </a:r>
            <a:endParaRPr lang="fa-IR" b="1" dirty="0" smtClean="0">
              <a:solidFill>
                <a:schemeClr val="accent2">
                  <a:lumMod val="75000"/>
                </a:schemeClr>
              </a:solidFill>
              <a:cs typeface="B Yagut" pitchFamily="2" charset="-78"/>
            </a:endParaRPr>
          </a:p>
          <a:p>
            <a:pPr marL="68580" indent="0" algn="just" rtl="1">
              <a:buNone/>
            </a:pPr>
            <a:endParaRPr lang="en-US" dirty="0">
              <a:solidFill>
                <a:schemeClr val="accent2">
                  <a:lumMod val="75000"/>
                </a:schemeClr>
              </a:solidFill>
              <a:cs typeface="B Yagut" pitchFamily="2" charset="-78"/>
            </a:endParaRPr>
          </a:p>
          <a:p>
            <a:pPr marL="68580" indent="0" algn="just" rtl="1">
              <a:buNone/>
            </a:pPr>
            <a:r>
              <a:rPr lang="fa-IR" b="1" dirty="0">
                <a:cs typeface="B Yagut" pitchFamily="2" charset="-78"/>
              </a:rPr>
              <a:t>بيمار از نظر </a:t>
            </a:r>
            <a:r>
              <a:rPr lang="en-US" b="1" dirty="0">
                <a:solidFill>
                  <a:srgbClr val="C00000"/>
                </a:solidFill>
                <a:latin typeface="Times New Roman" pitchFamily="18" charset="0"/>
                <a:cs typeface="Times New Roman" pitchFamily="18" charset="0"/>
              </a:rPr>
              <a:t>HIV </a:t>
            </a:r>
            <a:r>
              <a:rPr lang="en-US" b="1" dirty="0" err="1">
                <a:solidFill>
                  <a:srgbClr val="C00000"/>
                </a:solidFill>
                <a:latin typeface="Times New Roman" pitchFamily="18" charset="0"/>
                <a:cs typeface="Times New Roman" pitchFamily="18" charset="0"/>
              </a:rPr>
              <a:t>Ab</a:t>
            </a:r>
            <a:r>
              <a:rPr lang="en-US" b="1" dirty="0">
                <a:solidFill>
                  <a:srgbClr val="C00000"/>
                </a:solidFill>
                <a:latin typeface="Times New Roman" pitchFamily="18" charset="0"/>
                <a:cs typeface="Times New Roman" pitchFamily="18" charset="0"/>
              </a:rPr>
              <a:t> , HCV </a:t>
            </a:r>
            <a:r>
              <a:rPr lang="en-US" b="1" dirty="0" err="1">
                <a:solidFill>
                  <a:srgbClr val="C00000"/>
                </a:solidFill>
                <a:latin typeface="Times New Roman" pitchFamily="18" charset="0"/>
                <a:cs typeface="Times New Roman" pitchFamily="18" charset="0"/>
              </a:rPr>
              <a:t>Ab</a:t>
            </a:r>
            <a:r>
              <a:rPr lang="en-US" b="1" dirty="0">
                <a:solidFill>
                  <a:srgbClr val="C00000"/>
                </a:solidFill>
                <a:latin typeface="Times New Roman" pitchFamily="18" charset="0"/>
                <a:cs typeface="Times New Roman" pitchFamily="18" charset="0"/>
              </a:rPr>
              <a:t> , HBS Ag</a:t>
            </a:r>
            <a:r>
              <a:rPr lang="fa-IR" b="1" dirty="0">
                <a:solidFill>
                  <a:srgbClr val="C00000"/>
                </a:solidFill>
                <a:latin typeface="Times New Roman" pitchFamily="18" charset="0"/>
                <a:cs typeface="Times New Roman" pitchFamily="18" charset="0"/>
              </a:rPr>
              <a:t> </a:t>
            </a:r>
            <a:r>
              <a:rPr lang="fa-IR" b="1" dirty="0">
                <a:cs typeface="B Yagut" pitchFamily="2" charset="-78"/>
              </a:rPr>
              <a:t>بررسي شود در صورتي كه نتايج اين آزمايشات در سوابق بيمار موجود نيست براي اطلاع از وضعيت منبه هر چه سريعتر اقدام </a:t>
            </a:r>
            <a:r>
              <a:rPr lang="fa-IR" b="1" dirty="0" smtClean="0">
                <a:cs typeface="B Yagut" pitchFamily="2" charset="-78"/>
              </a:rPr>
              <a:t>شود.</a:t>
            </a:r>
          </a:p>
          <a:p>
            <a:pPr marL="68580" indent="0" algn="just" rtl="1">
              <a:buNone/>
            </a:pPr>
            <a:endParaRPr lang="en-US" dirty="0">
              <a:cs typeface="B Yagut" pitchFamily="2" charset="-78"/>
            </a:endParaRPr>
          </a:p>
          <a:p>
            <a:pPr marL="68580" indent="0" algn="just" rtl="1">
              <a:buNone/>
            </a:pPr>
            <a:r>
              <a:rPr lang="fa-IR" b="1" dirty="0" smtClean="0">
                <a:solidFill>
                  <a:schemeClr val="accent2">
                    <a:lumMod val="75000"/>
                  </a:schemeClr>
                </a:solidFill>
                <a:cs typeface="B Yagut" pitchFamily="2" charset="-78"/>
              </a:rPr>
              <a:t>5- </a:t>
            </a:r>
            <a:r>
              <a:rPr lang="fa-IR" b="1" dirty="0">
                <a:solidFill>
                  <a:schemeClr val="accent2">
                    <a:lumMod val="75000"/>
                  </a:schemeClr>
                </a:solidFill>
                <a:cs typeface="B Yagut" pitchFamily="2" charset="-78"/>
              </a:rPr>
              <a:t>مديريت عفونتها : </a:t>
            </a:r>
            <a:endParaRPr lang="en-US" dirty="0">
              <a:solidFill>
                <a:schemeClr val="accent2">
                  <a:lumMod val="75000"/>
                </a:schemeClr>
              </a:solidFill>
              <a:cs typeface="B Yagut" pitchFamily="2" charset="-78"/>
            </a:endParaRPr>
          </a:p>
          <a:p>
            <a:pPr marL="68580" indent="0" algn="just" rtl="1">
              <a:buNone/>
            </a:pPr>
            <a:r>
              <a:rPr lang="fa-IR" b="1" dirty="0">
                <a:cs typeface="B Yagut" pitchFamily="2" charset="-78"/>
              </a:rPr>
              <a:t>مواجهه با </a:t>
            </a:r>
            <a:r>
              <a:rPr lang="en-US" b="1" dirty="0">
                <a:solidFill>
                  <a:srgbClr val="C00000"/>
                </a:solidFill>
                <a:latin typeface="Times New Roman" pitchFamily="18" charset="0"/>
                <a:cs typeface="Times New Roman" pitchFamily="18" charset="0"/>
              </a:rPr>
              <a:t>HBV</a:t>
            </a:r>
            <a:r>
              <a:rPr lang="fa-IR" b="1" dirty="0">
                <a:cs typeface="B Yagut" pitchFamily="2" charset="-78"/>
              </a:rPr>
              <a:t> : بايد طي </a:t>
            </a:r>
            <a:r>
              <a:rPr lang="fa-IR" b="1" dirty="0">
                <a:solidFill>
                  <a:srgbClr val="C00000"/>
                </a:solidFill>
                <a:cs typeface="B Yagut" pitchFamily="2" charset="-78"/>
              </a:rPr>
              <a:t>24 ساعت اول و حداكثر ظرف 7 </a:t>
            </a:r>
            <a:r>
              <a:rPr lang="fa-IR" b="1" dirty="0">
                <a:cs typeface="B Yagut" pitchFamily="2" charset="-78"/>
              </a:rPr>
              <a:t>روز شروع شود.</a:t>
            </a:r>
            <a:endParaRPr lang="en-US" dirty="0">
              <a:cs typeface="B Yagut" pitchFamily="2" charset="-78"/>
            </a:endParaRPr>
          </a:p>
          <a:p>
            <a:endParaRPr lang="fa-IR"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27648" y="5733256"/>
            <a:ext cx="1113656" cy="1113656"/>
          </a:xfrm>
          <a:prstGeom prst="rect">
            <a:avLst/>
          </a:prstGeom>
        </p:spPr>
      </p:pic>
    </p:spTree>
    <p:extLst>
      <p:ext uri="{BB962C8B-B14F-4D97-AF65-F5344CB8AC3E}">
        <p14:creationId xmlns:p14="http://schemas.microsoft.com/office/powerpoint/2010/main" val="1883354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4" end="4"/>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33018" fill="hold"/>
                                        <p:tgtEl>
                                          <p:spTgt spid="2"/>
                                        </p:tgtEl>
                                      </p:cBhvr>
                                    </p:cmd>
                                  </p:childTnLst>
                                </p:cTn>
                              </p:par>
                            </p:childTnLst>
                          </p:cTn>
                        </p:par>
                      </p:childTnLst>
                    </p:cTn>
                  </p:par>
                </p:childTnLst>
              </p:cTn>
              <p:nextCondLst>
                <p:cond evt="onClick" delay="0">
                  <p:tgtEl>
                    <p:spTgt spid="2"/>
                  </p:tgtEl>
                </p:cond>
              </p:nextCondLst>
            </p:seq>
            <p:audio>
              <p:cMediaNode vol="80000">
                <p:cTn id="34"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ChangeArrowheads="1"/>
          </p:cNvSpPr>
          <p:nvPr/>
        </p:nvSpPr>
        <p:spPr bwMode="auto">
          <a:xfrm>
            <a:off x="2209801" y="198747"/>
            <a:ext cx="7313613" cy="1676400"/>
          </a:xfrm>
          <a:prstGeom prst="rect">
            <a:avLst/>
          </a:prstGeom>
          <a:solidFill>
            <a:srgbClr val="132E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rtl="0" eaLnBrk="0" fontAlgn="base" hangingPunct="0">
              <a:spcBef>
                <a:spcPct val="0"/>
              </a:spcBef>
              <a:spcAft>
                <a:spcPct val="0"/>
              </a:spcAft>
              <a:buClrTx/>
              <a:buSzTx/>
              <a:buFontTx/>
              <a:buNone/>
            </a:pPr>
            <a:r>
              <a:rPr lang="fa-IR" sz="3600" b="1" dirty="0">
                <a:solidFill>
                  <a:srgbClr val="FFFF00"/>
                </a:solidFill>
                <a:latin typeface="Cambria" panose="02040503050406030204" pitchFamily="18" charset="0"/>
              </a:rPr>
              <a:t>مدیریت پسماند</a:t>
            </a:r>
            <a:r>
              <a:rPr lang="en-US" sz="3600" b="1" dirty="0">
                <a:solidFill>
                  <a:srgbClr val="B13F9A"/>
                </a:solidFill>
                <a:latin typeface="Cambria" panose="02040503050406030204" pitchFamily="18" charset="0"/>
              </a:rPr>
              <a:t/>
            </a:r>
            <a:br>
              <a:rPr lang="en-US" sz="3600" b="1" dirty="0">
                <a:solidFill>
                  <a:srgbClr val="B13F9A"/>
                </a:solidFill>
                <a:latin typeface="Cambria" panose="02040503050406030204" pitchFamily="18" charset="0"/>
              </a:rPr>
            </a:br>
            <a:endParaRPr lang="en-US" b="1" dirty="0">
              <a:solidFill>
                <a:srgbClr val="FF3300"/>
              </a:solidFill>
              <a:latin typeface="Cambria" panose="02040503050406030204" pitchFamily="18" charset="0"/>
            </a:endParaRPr>
          </a:p>
        </p:txBody>
      </p:sp>
      <p:pic>
        <p:nvPicPr>
          <p:cNvPr id="25605" name="Picture 5" descr="garb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664" y="2928938"/>
            <a:ext cx="4370387"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SAA photo"/>
          <p:cNvPicPr>
            <a:picLocks noChangeAspect="1" noChangeArrowheads="1"/>
          </p:cNvPicPr>
          <p:nvPr/>
        </p:nvPicPr>
        <p:blipFill>
          <a:blip r:embed="rId5">
            <a:extLst>
              <a:ext uri="{28A0092B-C50C-407E-A947-70E740481C1C}">
                <a14:useLocalDpi xmlns:a14="http://schemas.microsoft.com/office/drawing/2010/main" val="0"/>
              </a:ext>
            </a:extLst>
          </a:blip>
          <a:srcRect t="22273"/>
          <a:stretch>
            <a:fillRect/>
          </a:stretch>
        </p:blipFill>
        <p:spPr bwMode="auto">
          <a:xfrm>
            <a:off x="6705601" y="4626769"/>
            <a:ext cx="2676525" cy="1811338"/>
          </a:xfrm>
          <a:prstGeom prst="rect">
            <a:avLst/>
          </a:prstGeom>
          <a:noFill/>
          <a:ln w="444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7" name="Picture 7" descr="Level 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1" y="2368308"/>
            <a:ext cx="2644775" cy="1765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6086"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rtl="0">
              <a:spcBef>
                <a:spcPct val="0"/>
              </a:spcBef>
              <a:buClrTx/>
              <a:buSzTx/>
              <a:buFontTx/>
              <a:buNone/>
            </a:pPr>
            <a:fld id="{501A25A9-E36A-4A99-8A60-1010BA31F4A5}" type="slidenum">
              <a:rPr lang="ar-SA" sz="1200">
                <a:solidFill>
                  <a:prstClr val="black"/>
                </a:solidFill>
                <a:latin typeface="Arial Black" panose="020B0A04020102020204" pitchFamily="34" charset="0"/>
              </a:rPr>
              <a:pPr rtl="0">
                <a:spcBef>
                  <a:spcPct val="0"/>
                </a:spcBef>
                <a:buClrTx/>
                <a:buSzTx/>
                <a:buFontTx/>
                <a:buNone/>
              </a:pPr>
              <a:t>38</a:t>
            </a:fld>
            <a:endParaRPr lang="en-US" sz="1200">
              <a:solidFill>
                <a:prstClr val="black"/>
              </a:solidFill>
              <a:latin typeface="Arial Black" panose="020B0A040201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11624" y="5650125"/>
            <a:ext cx="936104" cy="936104"/>
          </a:xfrm>
          <a:prstGeom prst="rect">
            <a:avLst/>
          </a:prstGeom>
        </p:spPr>
      </p:pic>
    </p:spTree>
    <p:extLst>
      <p:ext uri="{BB962C8B-B14F-4D97-AF65-F5344CB8AC3E}">
        <p14:creationId xmlns:p14="http://schemas.microsoft.com/office/powerpoint/2010/main" val="233078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additive="base">
                                        <p:cTn id="7" dur="500" fill="hold"/>
                                        <p:tgtEl>
                                          <p:spTgt spid="25604"/>
                                        </p:tgtEl>
                                        <p:attrNameLst>
                                          <p:attrName>ppt_x</p:attrName>
                                        </p:attrNameLst>
                                      </p:cBhvr>
                                      <p:tavLst>
                                        <p:tav tm="0">
                                          <p:val>
                                            <p:strVal val="0-#ppt_w/2"/>
                                          </p:val>
                                        </p:tav>
                                        <p:tav tm="100000">
                                          <p:val>
                                            <p:strVal val="#ppt_x"/>
                                          </p:val>
                                        </p:tav>
                                      </p:tavLst>
                                    </p:anim>
                                    <p:anim calcmode="lin" valueType="num">
                                      <p:cBhvr additive="base">
                                        <p:cTn id="8" dur="500" fill="hold"/>
                                        <p:tgtEl>
                                          <p:spTgt spid="2560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4" presetClass="entr" presetSubtype="16" fill="hold" nodeType="afterEffect">
                                  <p:stCondLst>
                                    <p:cond delay="1000"/>
                                  </p:stCondLst>
                                  <p:childTnLst>
                                    <p:set>
                                      <p:cBhvr>
                                        <p:cTn id="11" dur="1" fill="hold">
                                          <p:stCondLst>
                                            <p:cond delay="0"/>
                                          </p:stCondLst>
                                        </p:cTn>
                                        <p:tgtEl>
                                          <p:spTgt spid="25605"/>
                                        </p:tgtEl>
                                        <p:attrNameLst>
                                          <p:attrName>style.visibility</p:attrName>
                                        </p:attrNameLst>
                                      </p:cBhvr>
                                      <p:to>
                                        <p:strVal val="visible"/>
                                      </p:to>
                                    </p:set>
                                    <p:animEffect transition="in" filter="box(in)">
                                      <p:cBhvr>
                                        <p:cTn id="12" dur="500"/>
                                        <p:tgtEl>
                                          <p:spTgt spid="25605"/>
                                        </p:tgtEl>
                                      </p:cBhvr>
                                    </p:animEffect>
                                  </p:childTnLst>
                                </p:cTn>
                              </p:par>
                            </p:childTnLst>
                          </p:cTn>
                        </p:par>
                        <p:par>
                          <p:cTn id="13" fill="hold" nodeType="afterGroup">
                            <p:stCondLst>
                              <p:cond delay="2000"/>
                            </p:stCondLst>
                            <p:childTnLst>
                              <p:par>
                                <p:cTn id="14" presetID="4" presetClass="entr" presetSubtype="16" fill="hold" nodeType="afterEffect">
                                  <p:stCondLst>
                                    <p:cond delay="2000"/>
                                  </p:stCondLst>
                                  <p:childTnLst>
                                    <p:set>
                                      <p:cBhvr>
                                        <p:cTn id="15" dur="1" fill="hold">
                                          <p:stCondLst>
                                            <p:cond delay="0"/>
                                          </p:stCondLst>
                                        </p:cTn>
                                        <p:tgtEl>
                                          <p:spTgt spid="25606"/>
                                        </p:tgtEl>
                                        <p:attrNameLst>
                                          <p:attrName>style.visibility</p:attrName>
                                        </p:attrNameLst>
                                      </p:cBhvr>
                                      <p:to>
                                        <p:strVal val="visible"/>
                                      </p:to>
                                    </p:set>
                                    <p:animEffect transition="in" filter="box(in)">
                                      <p:cBhvr>
                                        <p:cTn id="16" dur="500"/>
                                        <p:tgtEl>
                                          <p:spTgt spid="25606"/>
                                        </p:tgtEl>
                                      </p:cBhvr>
                                    </p:animEffect>
                                  </p:childTnLst>
                                </p:cTn>
                              </p:par>
                            </p:childTnLst>
                          </p:cTn>
                        </p:par>
                        <p:par>
                          <p:cTn id="17" fill="hold" nodeType="afterGroup">
                            <p:stCondLst>
                              <p:cond delay="4500"/>
                            </p:stCondLst>
                            <p:childTnLst>
                              <p:par>
                                <p:cTn id="18" presetID="4" presetClass="entr" presetSubtype="16" fill="hold" nodeType="afterEffect">
                                  <p:stCondLst>
                                    <p:cond delay="3000"/>
                                  </p:stCondLst>
                                  <p:childTnLst>
                                    <p:set>
                                      <p:cBhvr>
                                        <p:cTn id="19" dur="1" fill="hold">
                                          <p:stCondLst>
                                            <p:cond delay="0"/>
                                          </p:stCondLst>
                                        </p:cTn>
                                        <p:tgtEl>
                                          <p:spTgt spid="25607"/>
                                        </p:tgtEl>
                                        <p:attrNameLst>
                                          <p:attrName>style.visibility</p:attrName>
                                        </p:attrNameLst>
                                      </p:cBhvr>
                                      <p:to>
                                        <p:strVal val="visible"/>
                                      </p:to>
                                    </p:set>
                                    <p:animEffect transition="in" filter="box(in)">
                                      <p:cBhvr>
                                        <p:cTn id="20"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37"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2560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895600"/>
            <a:ext cx="7315200" cy="3810000"/>
          </a:xfrm>
        </p:spPr>
        <p:txBody>
          <a:bodyPr>
            <a:normAutofit/>
          </a:bodyPr>
          <a:lstStyle/>
          <a:p>
            <a:pPr>
              <a:defRPr/>
            </a:pPr>
            <a:r>
              <a:rPr lang="fa-IR" sz="2700" b="0" dirty="0">
                <a:solidFill>
                  <a:srgbClr val="C00000"/>
                </a:solidFill>
                <a:latin typeface="Arial" panose="020B0604020202020204" pitchFamily="34" charset="0"/>
                <a:cs typeface="Arial" panose="020B0604020202020204" pitchFamily="34" charset="0"/>
              </a:rPr>
              <a:t>پسماند</a:t>
            </a:r>
            <a:r>
              <a:rPr lang="fa-IR" sz="2700" b="0" dirty="0">
                <a:solidFill>
                  <a:srgbClr val="C00000"/>
                </a:solidFill>
                <a:latin typeface="Arial" panose="020B0604020202020204" pitchFamily="34" charset="0"/>
                <a:cs typeface="Arial" panose="020B0604020202020204" pitchFamily="34" charset="0"/>
              </a:rPr>
              <a:t>:</a:t>
            </a:r>
            <a:r>
              <a:rPr lang="fa-IR" sz="2700" b="0" dirty="0">
                <a:solidFill>
                  <a:schemeClr val="tx1"/>
                </a:solidFill>
                <a:latin typeface="Arial" panose="020B0604020202020204" pitchFamily="34" charset="0"/>
                <a:cs typeface="Arial" panose="020B0604020202020204" pitchFamily="34" charset="0"/>
              </a:rPr>
              <a:t> به مواد جامد، مايع و گاز ( غير از فاضلاب ) گفته مي شود كه بطور مستقيم يا غير مستقيم حاصل از فعاليت انسان بوده و از نظر توليد كننده </a:t>
            </a:r>
            <a:r>
              <a:rPr lang="fa-IR" sz="2700" b="0" dirty="0">
                <a:solidFill>
                  <a:srgbClr val="FF0000"/>
                </a:solidFill>
                <a:latin typeface="Arial" panose="020B0604020202020204" pitchFamily="34" charset="0"/>
                <a:cs typeface="Arial" panose="020B0604020202020204" pitchFamily="34" charset="0"/>
              </a:rPr>
              <a:t>زائد</a:t>
            </a:r>
            <a:r>
              <a:rPr lang="fa-IR" sz="2700" b="0" dirty="0">
                <a:solidFill>
                  <a:schemeClr val="tx1"/>
                </a:solidFill>
                <a:latin typeface="Arial" panose="020B0604020202020204" pitchFamily="34" charset="0"/>
                <a:cs typeface="Arial" panose="020B0604020202020204" pitchFamily="34" charset="0"/>
              </a:rPr>
              <a:t> تلقي مي شود. </a:t>
            </a:r>
            <a:br>
              <a:rPr lang="fa-IR" sz="2700" b="0" dirty="0">
                <a:solidFill>
                  <a:schemeClr val="tx1"/>
                </a:solidFill>
                <a:latin typeface="Arial" panose="020B0604020202020204" pitchFamily="34" charset="0"/>
                <a:cs typeface="Arial" panose="020B0604020202020204" pitchFamily="34" charset="0"/>
              </a:rPr>
            </a:br>
            <a:r>
              <a:rPr lang="fa-IR" sz="2700" dirty="0">
                <a:solidFill>
                  <a:schemeClr val="tx2">
                    <a:satMod val="130000"/>
                  </a:schemeClr>
                </a:solidFill>
                <a:latin typeface="Arial" panose="020B0604020202020204" pitchFamily="34" charset="0"/>
                <a:cs typeface="Arial" panose="020B0604020202020204" pitchFamily="34" charset="0"/>
              </a:rPr>
              <a:t/>
            </a:r>
            <a:br>
              <a:rPr lang="fa-IR" sz="2700" dirty="0">
                <a:solidFill>
                  <a:schemeClr val="tx2">
                    <a:satMod val="130000"/>
                  </a:schemeClr>
                </a:solidFill>
                <a:latin typeface="Arial" panose="020B0604020202020204" pitchFamily="34" charset="0"/>
                <a:cs typeface="Arial" panose="020B0604020202020204" pitchFamily="34" charset="0"/>
              </a:rPr>
            </a:br>
            <a:r>
              <a:rPr lang="fa-IR" sz="2800" dirty="0">
                <a:solidFill>
                  <a:schemeClr val="tx2">
                    <a:satMod val="130000"/>
                  </a:schemeClr>
                </a:solidFill>
              </a:rPr>
              <a:t/>
            </a:r>
            <a:br>
              <a:rPr lang="fa-IR" sz="2800" dirty="0">
                <a:solidFill>
                  <a:schemeClr val="tx2">
                    <a:satMod val="130000"/>
                  </a:schemeClr>
                </a:solidFill>
              </a:rPr>
            </a:br>
            <a:r>
              <a:rPr lang="fa-IR" sz="2800" dirty="0">
                <a:solidFill>
                  <a:schemeClr val="tx2">
                    <a:satMod val="130000"/>
                  </a:schemeClr>
                </a:solidFill>
              </a:rPr>
              <a:t/>
            </a:r>
            <a:br>
              <a:rPr lang="fa-IR" sz="2800" dirty="0">
                <a:solidFill>
                  <a:schemeClr val="tx2">
                    <a:satMod val="130000"/>
                  </a:schemeClr>
                </a:solidFill>
              </a:rPr>
            </a:br>
            <a:endParaRPr lang="fa-IR" sz="2800" dirty="0">
              <a:solidFill>
                <a:schemeClr val="tx2">
                  <a:satMod val="130000"/>
                </a:schemeClr>
              </a:solidFill>
            </a:endParaRPr>
          </a:p>
        </p:txBody>
      </p:sp>
      <p:sp>
        <p:nvSpPr>
          <p:cNvPr id="3" name="Text Placeholder 2"/>
          <p:cNvSpPr>
            <a:spLocks noGrp="1"/>
          </p:cNvSpPr>
          <p:nvPr>
            <p:ph type="body" idx="1"/>
          </p:nvPr>
        </p:nvSpPr>
        <p:spPr>
          <a:xfrm>
            <a:off x="2494757" y="914400"/>
            <a:ext cx="5830887" cy="571500"/>
          </a:xfrm>
        </p:spPr>
        <p:txBody>
          <a:bodyPr>
            <a:normAutofit fontScale="77500" lnSpcReduction="20000"/>
          </a:bodyPr>
          <a:lstStyle/>
          <a:p>
            <a:pPr>
              <a:defRPr/>
            </a:pPr>
            <a:r>
              <a:rPr lang="fa-IR" sz="4800" dirty="0">
                <a:solidFill>
                  <a:schemeClr val="tx1">
                    <a:lumMod val="95000"/>
                    <a:lumOff val="5000"/>
                  </a:schemeClr>
                </a:solidFill>
              </a:rPr>
              <a:t> </a:t>
            </a:r>
            <a:r>
              <a:rPr lang="fa-IR" sz="4800" b="1" dirty="0">
                <a:solidFill>
                  <a:srgbClr val="FF0000"/>
                </a:solidFill>
                <a:cs typeface="B Nazanin" pitchFamily="2" charset="-78"/>
              </a:rPr>
              <a:t>پسماند چیست؟</a:t>
            </a:r>
            <a:endParaRPr lang="en-US" sz="4800" b="1" dirty="0">
              <a:solidFill>
                <a:srgbClr val="FF0000"/>
              </a:solidFill>
              <a:cs typeface="B Nazanin"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47728" y="4542656"/>
            <a:ext cx="1224136" cy="1224136"/>
          </a:xfrm>
          <a:prstGeom prst="rect">
            <a:avLst/>
          </a:prstGeom>
        </p:spPr>
      </p:pic>
    </p:spTree>
    <p:extLst>
      <p:ext uri="{BB962C8B-B14F-4D97-AF65-F5344CB8AC3E}">
        <p14:creationId xmlns:p14="http://schemas.microsoft.com/office/powerpoint/2010/main" val="1602694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fa-IR" dirty="0"/>
              <a:t>تعیین اینکه چه نوع میکروارگانیسمی باید در کدام سطح از ایمنی آزمایشگاهی قرار گیرد به </a:t>
            </a:r>
            <a:r>
              <a:rPr lang="fa-IR" b="1" dirty="0">
                <a:solidFill>
                  <a:srgbClr val="C00000"/>
                </a:solidFill>
              </a:rPr>
              <a:t>خصوصیات </a:t>
            </a:r>
            <a:r>
              <a:rPr lang="fa-IR" b="1" dirty="0" smtClean="0">
                <a:solidFill>
                  <a:srgbClr val="C00000"/>
                </a:solidFill>
              </a:rPr>
              <a:t>آن</a:t>
            </a:r>
            <a:r>
              <a:rPr lang="en-US" b="1" dirty="0" smtClean="0">
                <a:solidFill>
                  <a:srgbClr val="C00000"/>
                </a:solidFill>
              </a:rPr>
              <a:t> </a:t>
            </a:r>
            <a:r>
              <a:rPr lang="fa-IR" b="1" dirty="0" smtClean="0">
                <a:solidFill>
                  <a:srgbClr val="C00000"/>
                </a:solidFill>
              </a:rPr>
              <a:t>میکروارگانیسم </a:t>
            </a:r>
            <a:r>
              <a:rPr lang="fa-IR" dirty="0"/>
              <a:t>بستگی دارد:</a:t>
            </a:r>
          </a:p>
          <a:p>
            <a:pPr algn="r" rtl="1"/>
            <a:r>
              <a:rPr lang="fa-IR" dirty="0"/>
              <a:t>- نوع بیماري مرتبط با ارگانیسم و شدت بیماري</a:t>
            </a:r>
          </a:p>
          <a:p>
            <a:pPr algn="r" rtl="1"/>
            <a:r>
              <a:rPr lang="fa-IR" dirty="0"/>
              <a:t>- راه انتقال به میزبان</a:t>
            </a:r>
          </a:p>
          <a:p>
            <a:pPr algn="r" rtl="1"/>
            <a:r>
              <a:rPr lang="fa-IR" dirty="0"/>
              <a:t>- تعداد میزبانهاي عامل پاتوژن</a:t>
            </a:r>
          </a:p>
          <a:p>
            <a:pPr algn="r" rtl="1"/>
            <a:r>
              <a:rPr lang="fa-IR" dirty="0"/>
              <a:t>- وجود راههاي پیشگیري از آلودگی مانند پروفیلاکسی از طریق واکسن یا تزریق آنتی </a:t>
            </a:r>
            <a:r>
              <a:rPr lang="fa-IR" dirty="0" smtClean="0"/>
              <a:t>سرم</a:t>
            </a:r>
          </a:p>
          <a:p>
            <a:pPr algn="r" rtl="1"/>
            <a:r>
              <a:rPr lang="fa-IR" dirty="0" smtClean="0"/>
              <a:t>- </a:t>
            </a:r>
            <a:r>
              <a:rPr lang="fa-IR" dirty="0"/>
              <a:t>وجود راههاي درمانی مناسب در صورت ابتلا: استفاده از عوامل ضد میکروبی، ضد ویروسی و سایر</a:t>
            </a:r>
            <a:r>
              <a:rPr lang="en-US" dirty="0"/>
              <a:t> </a:t>
            </a:r>
            <a:r>
              <a:rPr lang="fa-IR" dirty="0"/>
              <a:t>داروهاي شیمیایی</a:t>
            </a:r>
          </a:p>
          <a:p>
            <a:pPr algn="r" rt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27648" y="2764236"/>
            <a:ext cx="1152128" cy="1152128"/>
          </a:xfrm>
          <a:prstGeom prst="rect">
            <a:avLst/>
          </a:prstGeom>
        </p:spPr>
      </p:pic>
    </p:spTree>
    <p:extLst>
      <p:ext uri="{BB962C8B-B14F-4D97-AF65-F5344CB8AC3E}">
        <p14:creationId xmlns:p14="http://schemas.microsoft.com/office/powerpoint/2010/main" val="4066495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609600"/>
            <a:ext cx="7848600" cy="4550736"/>
          </a:xfrm>
        </p:spPr>
        <p:txBody>
          <a:bodyPr>
            <a:normAutofit/>
          </a:bodyPr>
          <a:lstStyle/>
          <a:p>
            <a:pPr algn="just">
              <a:buClr>
                <a:schemeClr val="bg1"/>
              </a:buClr>
              <a:buFont typeface="Wingdings" pitchFamily="2" charset="2"/>
              <a:buChar char="v"/>
              <a:defRPr/>
            </a:pPr>
            <a:endParaRPr lang="en-US" sz="2800" b="1" dirty="0">
              <a:cs typeface="B Nazanin" pitchFamily="2" charset="-78"/>
            </a:endParaRPr>
          </a:p>
          <a:p>
            <a:r>
              <a:rPr lang="ar-SA" sz="2400" b="1" dirty="0">
                <a:latin typeface="Arial" panose="020B0604020202020204" pitchFamily="34" charset="0"/>
                <a:cs typeface="Arial" panose="020B0604020202020204" pitchFamily="34" charset="0"/>
              </a:rPr>
              <a:t>امروز یکی از </a:t>
            </a:r>
            <a:r>
              <a:rPr lang="ar-SA" sz="2400" b="1" dirty="0">
                <a:solidFill>
                  <a:srgbClr val="FF0000"/>
                </a:solidFill>
                <a:latin typeface="Arial" panose="020B0604020202020204" pitchFamily="34" charset="0"/>
                <a:cs typeface="Arial" panose="020B0604020202020204" pitchFamily="34" charset="0"/>
              </a:rPr>
              <a:t>معضلات بهداشتی و زیست</a:t>
            </a:r>
            <a:r>
              <a:rPr lang="fa-IR" sz="2400" b="1" dirty="0">
                <a:solidFill>
                  <a:srgbClr val="FF0000"/>
                </a:solidFill>
                <a:latin typeface="Arial" panose="020B0604020202020204" pitchFamily="34" charset="0"/>
                <a:cs typeface="Arial" panose="020B0604020202020204" pitchFamily="34" charset="0"/>
              </a:rPr>
              <a:t> </a:t>
            </a:r>
            <a:r>
              <a:rPr lang="ar-SA" sz="2400" b="1" dirty="0">
                <a:solidFill>
                  <a:srgbClr val="FF0000"/>
                </a:solidFill>
                <a:latin typeface="Arial" panose="020B0604020202020204" pitchFamily="34" charset="0"/>
                <a:cs typeface="Arial" panose="020B0604020202020204" pitchFamily="34" charset="0"/>
              </a:rPr>
              <a:t>‌محیطی</a:t>
            </a:r>
            <a:r>
              <a:rPr lang="ar-SA" sz="2400" b="1" dirty="0">
                <a:latin typeface="Arial" panose="020B0604020202020204" pitchFamily="34" charset="0"/>
                <a:cs typeface="Arial" panose="020B0604020202020204" pitchFamily="34" charset="0"/>
              </a:rPr>
              <a:t> کشور </a:t>
            </a:r>
            <a:r>
              <a:rPr lang="fa-IR" sz="2400" b="1" dirty="0">
                <a:solidFill>
                  <a:srgbClr val="FF0000"/>
                </a:solidFill>
                <a:latin typeface="Arial" panose="020B0604020202020204" pitchFamily="34" charset="0"/>
                <a:cs typeface="Arial" panose="020B0604020202020204" pitchFamily="34" charset="0"/>
              </a:rPr>
              <a:t>دفع صحیح </a:t>
            </a:r>
            <a:r>
              <a:rPr lang="ar-SA" sz="2400" b="1" dirty="0">
                <a:solidFill>
                  <a:srgbClr val="FF0000"/>
                </a:solidFill>
                <a:latin typeface="Arial" panose="020B0604020202020204" pitchFamily="34" charset="0"/>
                <a:cs typeface="Arial" panose="020B0604020202020204" pitchFamily="34" charset="0"/>
              </a:rPr>
              <a:t>پسماندها </a:t>
            </a:r>
            <a:r>
              <a:rPr lang="ar-SA" sz="2400" b="1" dirty="0">
                <a:latin typeface="Arial" panose="020B0604020202020204" pitchFamily="34" charset="0"/>
                <a:cs typeface="Arial" panose="020B0604020202020204" pitchFamily="34" charset="0"/>
              </a:rPr>
              <a:t>است که به علت دارا بودن </a:t>
            </a:r>
            <a:r>
              <a:rPr lang="ar-SA" sz="2400" b="1" dirty="0">
                <a:solidFill>
                  <a:schemeClr val="accent1"/>
                </a:solidFill>
                <a:latin typeface="Arial" panose="020B0604020202020204" pitchFamily="34" charset="0"/>
                <a:cs typeface="Arial" panose="020B0604020202020204" pitchFamily="34" charset="0"/>
              </a:rPr>
              <a:t>عوامل خطرناک٬ سمی و بیماری‌زا </a:t>
            </a:r>
            <a:r>
              <a:rPr lang="ar-SA" sz="2400" b="1" dirty="0">
                <a:latin typeface="Arial" panose="020B0604020202020204" pitchFamily="34" charset="0"/>
                <a:cs typeface="Arial" panose="020B0604020202020204" pitchFamily="34" charset="0"/>
              </a:rPr>
              <a:t>از جمله زائدات پاتولوژیک٬ عفونی٬ داروئی٬ شیمیایی و رادیواکتیو از حساسیت خاصی برخوردار است</a:t>
            </a:r>
            <a:endParaRPr lang="fa-IR" sz="2400" b="1" dirty="0">
              <a:latin typeface="Arial" panose="020B0604020202020204" pitchFamily="34" charset="0"/>
              <a:cs typeface="Arial" panose="020B0604020202020204" pitchFamily="34" charset="0"/>
            </a:endParaRPr>
          </a:p>
          <a:p>
            <a:endParaRPr lang="fa-IR" sz="2400" b="1" dirty="0">
              <a:latin typeface="Arial" panose="020B0604020202020204" pitchFamily="34" charset="0"/>
              <a:cs typeface="Arial" panose="020B0604020202020204" pitchFamily="34" charset="0"/>
            </a:endParaRPr>
          </a:p>
          <a:p>
            <a:endParaRPr lang="fa-IR" sz="2400" b="1" dirty="0">
              <a:latin typeface="Arial" panose="020B0604020202020204" pitchFamily="34" charset="0"/>
              <a:cs typeface="Arial" panose="020B0604020202020204" pitchFamily="34" charset="0"/>
            </a:endParaRPr>
          </a:p>
          <a:p>
            <a:r>
              <a:rPr lang="ar-SA" sz="2400" b="1" dirty="0">
                <a:latin typeface="Arial" panose="020B0604020202020204" pitchFamily="34" charset="0"/>
                <a:cs typeface="Arial" panose="020B0604020202020204" pitchFamily="34" charset="0"/>
              </a:rPr>
              <a:t>عدم کنترل و بی‌توجهی نسبت به </a:t>
            </a:r>
            <a:r>
              <a:rPr lang="ar-SA" sz="2400" b="1" dirty="0">
                <a:solidFill>
                  <a:srgbClr val="FF0000"/>
                </a:solidFill>
                <a:latin typeface="Arial" panose="020B0604020202020204" pitchFamily="34" charset="0"/>
                <a:cs typeface="Arial" panose="020B0604020202020204" pitchFamily="34" charset="0"/>
              </a:rPr>
              <a:t>مدیریت صحیح پسماندها </a:t>
            </a:r>
            <a:r>
              <a:rPr lang="ar-SA" sz="2400" b="1" dirty="0">
                <a:latin typeface="Arial" panose="020B0604020202020204" pitchFamily="34" charset="0"/>
                <a:cs typeface="Arial" panose="020B0604020202020204" pitchFamily="34" charset="0"/>
              </a:rPr>
              <a:t>علاوه بر تهدید جدی برای سلامت جامعه و محیط زیست، باعث اتلاف هزینه‌های زیاد نیز می‌شود.</a:t>
            </a:r>
            <a:endParaRPr lang="fa-IR" sz="2400" b="1" dirty="0">
              <a:latin typeface="Arial" panose="020B0604020202020204" pitchFamily="34" charset="0"/>
              <a:cs typeface="Arial" panose="020B0604020202020204" pitchFamily="34" charset="0"/>
            </a:endParaRPr>
          </a:p>
          <a:p>
            <a:endParaRPr lang="fa-IR" dirty="0"/>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40</a:t>
            </a:fld>
            <a:endParaRPr lang="en-US">
              <a:solidFill>
                <a:srgbClr val="B13F9A"/>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23792" y="4303813"/>
            <a:ext cx="1440160" cy="1440160"/>
          </a:xfrm>
          <a:prstGeom prst="rect">
            <a:avLst/>
          </a:prstGeom>
        </p:spPr>
      </p:pic>
    </p:spTree>
    <p:extLst>
      <p:ext uri="{BB962C8B-B14F-4D97-AF65-F5344CB8AC3E}">
        <p14:creationId xmlns:p14="http://schemas.microsoft.com/office/powerpoint/2010/main" val="2841255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752600" y="990600"/>
            <a:ext cx="7848600" cy="4648200"/>
          </a:xfrm>
        </p:spPr>
        <p:txBody>
          <a:bodyPr>
            <a:normAutofit lnSpcReduction="10000"/>
          </a:bodyPr>
          <a:lstStyle/>
          <a:p>
            <a:pPr marL="342900" lvl="1" indent="-342900" algn="just">
              <a:buClr>
                <a:schemeClr val="bg1"/>
              </a:buClr>
              <a:buFont typeface="Wingdings" pitchFamily="2" charset="2"/>
              <a:buChar char="v"/>
              <a:defRPr/>
            </a:pPr>
            <a:r>
              <a:rPr lang="ar-SA" sz="2600" b="1" dirty="0">
                <a:solidFill>
                  <a:schemeClr val="tx1"/>
                </a:solidFill>
                <a:latin typeface="Arial" panose="020B0604020202020204" pitchFamily="34" charset="0"/>
                <a:cs typeface="Arial" panose="020B0604020202020204" pitchFamily="34" charset="0"/>
              </a:rPr>
              <a:t>25 -10 درصد پسماندهای مراکز </a:t>
            </a:r>
            <a:r>
              <a:rPr lang="fa-IR" sz="2600" b="1" dirty="0">
                <a:solidFill>
                  <a:schemeClr val="tx1"/>
                </a:solidFill>
                <a:latin typeface="Arial" panose="020B0604020202020204" pitchFamily="34" charset="0"/>
                <a:cs typeface="Arial" panose="020B0604020202020204" pitchFamily="34" charset="0"/>
              </a:rPr>
              <a:t>بهداشتی</a:t>
            </a:r>
            <a:r>
              <a:rPr lang="ar-SA" sz="2600" b="1" dirty="0">
                <a:solidFill>
                  <a:schemeClr val="tx1"/>
                </a:solidFill>
                <a:latin typeface="Arial" panose="020B0604020202020204" pitchFamily="34" charset="0"/>
                <a:cs typeface="Arial" panose="020B0604020202020204" pitchFamily="34" charset="0"/>
              </a:rPr>
              <a:t>  را </a:t>
            </a:r>
            <a:r>
              <a:rPr lang="ar-SA" sz="2600" b="1" dirty="0">
                <a:solidFill>
                  <a:srgbClr val="FF0000"/>
                </a:solidFill>
                <a:latin typeface="Arial" panose="020B0604020202020204" pitchFamily="34" charset="0"/>
                <a:cs typeface="Arial" panose="020B0604020202020204" pitchFamily="34" charset="0"/>
              </a:rPr>
              <a:t>پسماندهای خاص </a:t>
            </a:r>
            <a:r>
              <a:rPr lang="ar-SA" sz="2600" b="1" dirty="0">
                <a:solidFill>
                  <a:schemeClr val="tx1"/>
                </a:solidFill>
                <a:latin typeface="Arial" panose="020B0604020202020204" pitchFamily="34" charset="0"/>
                <a:cs typeface="Arial" panose="020B0604020202020204" pitchFamily="34" charset="0"/>
              </a:rPr>
              <a:t>تشکیل می دهند که در  قانون مدیریت پسماندها و دستورالعمل های آن تحت عنوان "</a:t>
            </a:r>
            <a:r>
              <a:rPr lang="ar-SA" sz="2600" b="1" dirty="0">
                <a:solidFill>
                  <a:srgbClr val="FF0000"/>
                </a:solidFill>
                <a:latin typeface="Arial" panose="020B0604020202020204" pitchFamily="34" charset="0"/>
                <a:cs typeface="Arial" panose="020B0604020202020204" pitchFamily="34" charset="0"/>
              </a:rPr>
              <a:t>پسماندهای پزشکی ویژه</a:t>
            </a:r>
            <a:r>
              <a:rPr lang="ar-SA" sz="2600" b="1" dirty="0">
                <a:solidFill>
                  <a:schemeClr val="tx1"/>
                </a:solidFill>
                <a:latin typeface="Arial" panose="020B0604020202020204" pitchFamily="34" charset="0"/>
                <a:cs typeface="Arial" panose="020B0604020202020204" pitchFamily="34" charset="0"/>
              </a:rPr>
              <a:t>" ذكر شده اند و </a:t>
            </a:r>
            <a:r>
              <a:rPr lang="fa-IR" sz="2600" b="1" dirty="0">
                <a:solidFill>
                  <a:schemeClr val="tx1"/>
                </a:solidFill>
                <a:latin typeface="Arial" panose="020B0604020202020204" pitchFamily="34" charset="0"/>
                <a:cs typeface="Arial" panose="020B0604020202020204" pitchFamily="34" charset="0"/>
              </a:rPr>
              <a:t>لازم است </a:t>
            </a:r>
            <a:r>
              <a:rPr lang="ar-SA" sz="2600" b="1" dirty="0">
                <a:solidFill>
                  <a:schemeClr val="tx2"/>
                </a:solidFill>
                <a:latin typeface="Arial" panose="020B0604020202020204" pitchFamily="34" charset="0"/>
                <a:cs typeface="Arial" panose="020B0604020202020204" pitchFamily="34" charset="0"/>
              </a:rPr>
              <a:t>مدیریت خاص </a:t>
            </a:r>
            <a:r>
              <a:rPr lang="ar-SA" sz="2600" b="1" dirty="0">
                <a:solidFill>
                  <a:schemeClr val="tx1"/>
                </a:solidFill>
                <a:latin typeface="Arial" panose="020B0604020202020204" pitchFamily="34" charset="0"/>
                <a:cs typeface="Arial" panose="020B0604020202020204" pitchFamily="34" charset="0"/>
              </a:rPr>
              <a:t>در مورد </a:t>
            </a:r>
            <a:r>
              <a:rPr lang="fa-IR" sz="2600" b="1" dirty="0">
                <a:solidFill>
                  <a:schemeClr val="tx1"/>
                </a:solidFill>
                <a:latin typeface="Arial" panose="020B0604020202020204" pitchFamily="34" charset="0"/>
                <a:cs typeface="Arial" panose="020B0604020202020204" pitchFamily="34" charset="0"/>
              </a:rPr>
              <a:t>آنها </a:t>
            </a:r>
            <a:r>
              <a:rPr lang="ar-SA" sz="2600" b="1" dirty="0">
                <a:solidFill>
                  <a:schemeClr val="tx1"/>
                </a:solidFill>
                <a:latin typeface="Arial" panose="020B0604020202020204" pitchFamily="34" charset="0"/>
                <a:cs typeface="Arial" panose="020B0604020202020204" pitchFamily="34" charset="0"/>
              </a:rPr>
              <a:t>اعمال گردد </a:t>
            </a:r>
            <a:r>
              <a:rPr lang="fa-IR" sz="2600" b="1" dirty="0">
                <a:solidFill>
                  <a:schemeClr val="tx1"/>
                </a:solidFill>
                <a:latin typeface="Arial" panose="020B0604020202020204" pitchFamily="34" charset="0"/>
                <a:cs typeface="Arial" panose="020B0604020202020204" pitchFamily="34" charset="0"/>
              </a:rPr>
              <a:t>.</a:t>
            </a:r>
          </a:p>
          <a:p>
            <a:pPr marL="342900" lvl="1" indent="-342900" algn="just">
              <a:buClr>
                <a:schemeClr val="bg1"/>
              </a:buClr>
              <a:buFont typeface="Wingdings" pitchFamily="2" charset="2"/>
              <a:buChar char="v"/>
              <a:defRPr/>
            </a:pPr>
            <a:endParaRPr lang="fa-IR" sz="2600" b="1" dirty="0">
              <a:solidFill>
                <a:schemeClr val="tx1"/>
              </a:solidFill>
              <a:latin typeface="Arial" panose="020B0604020202020204" pitchFamily="34" charset="0"/>
              <a:cs typeface="Arial" panose="020B0604020202020204" pitchFamily="34" charset="0"/>
            </a:endParaRPr>
          </a:p>
          <a:p>
            <a:pPr marL="342900" lvl="1" indent="-342900" algn="just">
              <a:buClr>
                <a:schemeClr val="bg1"/>
              </a:buClr>
              <a:buFont typeface="Wingdings" pitchFamily="2" charset="2"/>
              <a:buChar char="v"/>
              <a:defRPr/>
            </a:pPr>
            <a:r>
              <a:rPr lang="fa-IR" sz="2600" b="1" dirty="0">
                <a:solidFill>
                  <a:srgbClr val="FF0000"/>
                </a:solidFill>
                <a:latin typeface="Arial" panose="020B0604020202020204" pitchFamily="34" charset="0"/>
                <a:cs typeface="Arial" panose="020B0604020202020204" pitchFamily="34" charset="0"/>
              </a:rPr>
              <a:t>پسماندهاي ويژه </a:t>
            </a:r>
            <a:r>
              <a:rPr lang="fa-IR" sz="2600" b="1" dirty="0">
                <a:solidFill>
                  <a:schemeClr val="tx1"/>
                </a:solidFill>
                <a:latin typeface="Arial" panose="020B0604020202020204" pitchFamily="34" charset="0"/>
                <a:cs typeface="Arial" panose="020B0604020202020204" pitchFamily="34" charset="0"/>
              </a:rPr>
              <a:t>:به كليه پسماندهايي گفته مي شود كه به دليل بالا بودن حداقل يكي از خواص خطرناك از قبيل </a:t>
            </a:r>
            <a:r>
              <a:rPr lang="fa-IR" sz="2600" b="1" dirty="0">
                <a:solidFill>
                  <a:schemeClr val="accent2"/>
                </a:solidFill>
                <a:latin typeface="Arial" panose="020B0604020202020204" pitchFamily="34" charset="0"/>
                <a:cs typeface="Arial" panose="020B0604020202020204" pitchFamily="34" charset="0"/>
              </a:rPr>
              <a:t>سميت ، بيماري زاي ، قابليت انفجار يا اشتعال ، خورندگي و مشابه آن به مراقبت ويژه نياز داشته باشد و آن دسته از پسماندها عادي ، صنعتي ، كشاورزي كه نياز به مديريت خاص دارند ، جزء پسماندهاي ويژه محسوب مي شوند. </a:t>
            </a:r>
            <a:br>
              <a:rPr lang="fa-IR" sz="2600" b="1" dirty="0">
                <a:solidFill>
                  <a:schemeClr val="accent2"/>
                </a:solidFill>
                <a:latin typeface="Arial" panose="020B0604020202020204" pitchFamily="34" charset="0"/>
                <a:cs typeface="Arial" panose="020B0604020202020204" pitchFamily="34" charset="0"/>
              </a:rPr>
            </a:br>
            <a:endParaRPr lang="fa-IR" sz="2600" b="1" dirty="0">
              <a:solidFill>
                <a:schemeClr val="accent2"/>
              </a:solidFill>
              <a:latin typeface="Arial" panose="020B0604020202020204" pitchFamily="34" charset="0"/>
              <a:cs typeface="Arial" panose="020B0604020202020204" pitchFamily="34" charset="0"/>
            </a:endParaRPr>
          </a:p>
          <a:p>
            <a:pPr algn="r" rtl="1">
              <a:buClr>
                <a:schemeClr val="bg1"/>
              </a:buClr>
              <a:buFont typeface="Wingdings" pitchFamily="2" charset="2"/>
              <a:buChar char="v"/>
              <a:defRPr/>
            </a:pPr>
            <a:endParaRPr lang="en-US" sz="3600" dirty="0">
              <a:cs typeface="B Homa" pitchFamily="2" charset="-78"/>
            </a:endParaRPr>
          </a:p>
        </p:txBody>
      </p:sp>
      <p:sp>
        <p:nvSpPr>
          <p:cNvPr id="6151" name="Slide Number Placeholder 6"/>
          <p:cNvSpPr>
            <a:spLocks noGrp="1"/>
          </p:cNvSpPr>
          <p:nvPr>
            <p:ph type="sldNum" sz="quarter" idx="12"/>
          </p:nvPr>
        </p:nvSpPr>
        <p:spPr>
          <a:noFill/>
        </p:spPr>
        <p:txBody>
          <a:bodyPr/>
          <a:lstStyle/>
          <a:p>
            <a:fld id="{F3161C9A-0D44-41EB-9CD6-5DD17DE39D1F}" type="slidenum">
              <a:rPr lang="en-US" smtClean="0">
                <a:solidFill>
                  <a:srgbClr val="B13F9A"/>
                </a:solidFill>
              </a:rPr>
              <a:pPr/>
              <a:t>41</a:t>
            </a:fld>
            <a:endParaRPr lang="en-US" smtClean="0">
              <a:solidFill>
                <a:srgbClr val="B13F9A"/>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76900" y="4814328"/>
            <a:ext cx="1283196" cy="1283196"/>
          </a:xfrm>
          <a:prstGeom prst="rect">
            <a:avLst/>
          </a:prstGeom>
        </p:spPr>
      </p:pic>
    </p:spTree>
    <p:extLst>
      <p:ext uri="{BB962C8B-B14F-4D97-AF65-F5344CB8AC3E}">
        <p14:creationId xmlns:p14="http://schemas.microsoft.com/office/powerpoint/2010/main" val="134892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1981200" y="1676400"/>
            <a:ext cx="7696200" cy="4876800"/>
          </a:xfrm>
        </p:spPr>
        <p:txBody>
          <a:bodyPr>
            <a:normAutofit/>
          </a:bodyPr>
          <a:lstStyle/>
          <a:p>
            <a:pPr algn="just" rtl="1">
              <a:lnSpc>
                <a:spcPct val="150000"/>
              </a:lnSpc>
            </a:pPr>
            <a:r>
              <a:rPr lang="ar-SA" sz="2400" b="1" dirty="0">
                <a:latin typeface="Arial" panose="020B0604020202020204" pitchFamily="34" charset="0"/>
                <a:cs typeface="Arial" panose="020B0604020202020204" pitchFamily="34" charset="0"/>
              </a:rPr>
              <a:t>در سال های اخیر در کشور ما توجه ویژه به پسماندهای پزشکی معطوف شده  وپس از تصویب" </a:t>
            </a:r>
            <a:r>
              <a:rPr lang="ar-SA" sz="2400" b="1" dirty="0">
                <a:solidFill>
                  <a:srgbClr val="FF0000"/>
                </a:solidFill>
                <a:latin typeface="Arial" panose="020B0604020202020204" pitchFamily="34" charset="0"/>
                <a:cs typeface="Arial" panose="020B0604020202020204" pitchFamily="34" charset="0"/>
              </a:rPr>
              <a:t>قانون مدیریت پسماندها</a:t>
            </a:r>
            <a:r>
              <a:rPr lang="ar-SA" sz="2400" b="1" dirty="0">
                <a:latin typeface="Arial" panose="020B0604020202020204" pitchFamily="34" charset="0"/>
                <a:cs typeface="Arial" panose="020B0604020202020204" pitchFamily="34" charset="0"/>
              </a:rPr>
              <a:t>" ضوابط خاصی در مورد آنها تدوین شده است.</a:t>
            </a:r>
            <a:endParaRPr lang="fa-IR" sz="2400" b="1" dirty="0">
              <a:latin typeface="Arial" panose="020B0604020202020204" pitchFamily="34" charset="0"/>
              <a:cs typeface="Arial" panose="020B0604020202020204" pitchFamily="34" charset="0"/>
            </a:endParaRPr>
          </a:p>
        </p:txBody>
      </p:sp>
      <p:sp>
        <p:nvSpPr>
          <p:cNvPr id="7175" name="Slide Number Placeholder 6"/>
          <p:cNvSpPr>
            <a:spLocks noGrp="1"/>
          </p:cNvSpPr>
          <p:nvPr>
            <p:ph type="sldNum" sz="quarter" idx="12"/>
          </p:nvPr>
        </p:nvSpPr>
        <p:spPr>
          <a:noFill/>
        </p:spPr>
        <p:txBody>
          <a:bodyPr/>
          <a:lstStyle/>
          <a:p>
            <a:fld id="{22B72079-729F-4866-8210-276A9896459E}" type="slidenum">
              <a:rPr lang="en-US" smtClean="0">
                <a:solidFill>
                  <a:srgbClr val="B13F9A"/>
                </a:solidFill>
              </a:rPr>
              <a:pPr/>
              <a:t>42</a:t>
            </a:fld>
            <a:endParaRPr lang="en-US" smtClean="0">
              <a:solidFill>
                <a:srgbClr val="B13F9A"/>
              </a:solidFill>
            </a:endParaRPr>
          </a:p>
        </p:txBody>
      </p:sp>
      <p:cxnSp>
        <p:nvCxnSpPr>
          <p:cNvPr id="7174" name="Straight Connector 5"/>
          <p:cNvCxnSpPr>
            <a:cxnSpLocks noChangeShapeType="1"/>
          </p:cNvCxnSpPr>
          <p:nvPr/>
        </p:nvCxnSpPr>
        <p:spPr bwMode="auto">
          <a:xfrm rot="10800000">
            <a:off x="3276600" y="1446214"/>
            <a:ext cx="6781800" cy="1587"/>
          </a:xfrm>
          <a:prstGeom prst="line">
            <a:avLst/>
          </a:prstGeom>
          <a:noFill/>
          <a:ln w="171450" cmpd="tri" algn="ctr">
            <a:solidFill>
              <a:schemeClr val="bg1"/>
            </a:solidFill>
            <a:round/>
            <a:headEnd/>
            <a:tailEnd/>
          </a:ln>
        </p:spPr>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31704" y="4398640"/>
            <a:ext cx="1224136" cy="1224136"/>
          </a:xfrm>
          <a:prstGeom prst="rect">
            <a:avLst/>
          </a:prstGeom>
        </p:spPr>
      </p:pic>
    </p:spTree>
    <p:extLst>
      <p:ext uri="{BB962C8B-B14F-4D97-AF65-F5344CB8AC3E}">
        <p14:creationId xmlns:p14="http://schemas.microsoft.com/office/powerpoint/2010/main" val="777837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انواع پسماندهای آزمايشگاهی</a:t>
            </a:r>
            <a:br>
              <a:rPr lang="fa-IR" dirty="0"/>
            </a:br>
            <a:endParaRPr lang="fa-IR" dirty="0"/>
          </a:p>
        </p:txBody>
      </p:sp>
      <p:sp>
        <p:nvSpPr>
          <p:cNvPr id="3" name="Content Placeholder 2"/>
          <p:cNvSpPr>
            <a:spLocks noGrp="1"/>
          </p:cNvSpPr>
          <p:nvPr>
            <p:ph idx="1"/>
          </p:nvPr>
        </p:nvSpPr>
        <p:spPr>
          <a:xfrm>
            <a:off x="1524000" y="1609416"/>
            <a:ext cx="8077200" cy="4846320"/>
          </a:xfrm>
        </p:spPr>
        <p:txBody>
          <a:bodyPr>
            <a:normAutofit fontScale="92500"/>
          </a:bodyPr>
          <a:lstStyle/>
          <a:p>
            <a:r>
              <a:rPr lang="fa-IR" b="1" dirty="0" smtClean="0">
                <a:latin typeface="Arial" panose="020B0604020202020204" pitchFamily="34" charset="0"/>
                <a:cs typeface="Arial" panose="020B0604020202020204" pitchFamily="34" charset="0"/>
              </a:rPr>
              <a:t>۱ </a:t>
            </a:r>
            <a:r>
              <a:rPr lang="fa-IR" b="1" dirty="0">
                <a:latin typeface="Arial" panose="020B0604020202020204" pitchFamily="34" charset="0"/>
                <a:cs typeface="Arial" panose="020B0604020202020204" pitchFamily="34" charset="0"/>
              </a:rPr>
              <a:t>- پسماندهاي عادي وياخانگي </a:t>
            </a:r>
            <a:r>
              <a:rPr lang="fa-IR" dirty="0">
                <a:latin typeface="Arial" panose="020B0604020202020204" pitchFamily="34" charset="0"/>
                <a:cs typeface="Arial" panose="020B0604020202020204" pitchFamily="34" charset="0"/>
              </a:rPr>
              <a:t>: اين پسماندها که حجم زيادي ازپسماندهاي توليدي را در آزمايشگاه تشکيل مي دهند شامل</a:t>
            </a:r>
          </a:p>
          <a:p>
            <a:pPr marL="0" indent="0">
              <a:buNone/>
            </a:pPr>
            <a:r>
              <a:rPr lang="fa-IR" dirty="0">
                <a:solidFill>
                  <a:schemeClr val="tx2"/>
                </a:solidFill>
                <a:latin typeface="Arial" panose="020B0604020202020204" pitchFamily="34" charset="0"/>
                <a:cs typeface="Arial" panose="020B0604020202020204" pitchFamily="34" charset="0"/>
              </a:rPr>
              <a:t>پسماندهاي جامد</a:t>
            </a:r>
            <a:r>
              <a:rPr lang="fa-IR" dirty="0">
                <a:latin typeface="Arial" panose="020B0604020202020204" pitchFamily="34" charset="0"/>
                <a:cs typeface="Arial" panose="020B0604020202020204" pitchFamily="34" charset="0"/>
              </a:rPr>
              <a:t>يا </a:t>
            </a:r>
            <a:r>
              <a:rPr lang="fa-IR" dirty="0">
                <a:solidFill>
                  <a:schemeClr val="tx2"/>
                </a:solidFill>
                <a:latin typeface="Arial" panose="020B0604020202020204" pitchFamily="34" charset="0"/>
                <a:cs typeface="Arial" panose="020B0604020202020204" pitchFamily="34" charset="0"/>
              </a:rPr>
              <a:t>مايع آبدارخانه</a:t>
            </a:r>
            <a:r>
              <a:rPr lang="fa-IR" dirty="0">
                <a:latin typeface="Arial" panose="020B0604020202020204" pitchFamily="34" charset="0"/>
                <a:cs typeface="Arial" panose="020B0604020202020204" pitchFamily="34" charset="0"/>
              </a:rPr>
              <a:t>، </a:t>
            </a:r>
            <a:r>
              <a:rPr lang="fa-IR" dirty="0">
                <a:solidFill>
                  <a:schemeClr val="tx2"/>
                </a:solidFill>
                <a:latin typeface="Arial" panose="020B0604020202020204" pitchFamily="34" charset="0"/>
                <a:cs typeface="Arial" panose="020B0604020202020204" pitchFamily="34" charset="0"/>
              </a:rPr>
              <a:t>بخش هاي غيرفني و اداري </a:t>
            </a:r>
            <a:r>
              <a:rPr lang="fa-IR" dirty="0">
                <a:latin typeface="Arial" panose="020B0604020202020204" pitchFamily="34" charset="0"/>
                <a:cs typeface="Arial" panose="020B0604020202020204" pitchFamily="34" charset="0"/>
              </a:rPr>
              <a:t>مي باشند. </a:t>
            </a:r>
            <a:r>
              <a:rPr lang="fa-IR" dirty="0" smtClean="0">
                <a:latin typeface="Arial" panose="020B0604020202020204" pitchFamily="34" charset="0"/>
                <a:cs typeface="Arial" panose="020B0604020202020204" pitchFamily="34" charset="0"/>
              </a:rPr>
              <a:t>چنانچه پسماندهای آلوده با روش صحيح ، آمايش شوند نيزدر گروه پسماندهای معمولی قرار می گيرند.</a:t>
            </a:r>
            <a:endParaRPr lang="fa-IR" dirty="0">
              <a:latin typeface="Arial" panose="020B0604020202020204" pitchFamily="34" charset="0"/>
              <a:cs typeface="Arial" panose="020B0604020202020204" pitchFamily="34" charset="0"/>
            </a:endParaRPr>
          </a:p>
          <a:p>
            <a:r>
              <a:rPr lang="fa-IR" b="1" dirty="0">
                <a:solidFill>
                  <a:srgbClr val="FF0000"/>
                </a:solidFill>
                <a:latin typeface="Arial" panose="020B0604020202020204" pitchFamily="34" charset="0"/>
                <a:cs typeface="Arial" panose="020B0604020202020204" pitchFamily="34" charset="0"/>
              </a:rPr>
              <a:t>اين گروه از پسماندها بايد در محل توليد ازپسماندهاي عفوني </a:t>
            </a:r>
            <a:r>
              <a:rPr lang="fa-IR" b="1" dirty="0">
                <a:latin typeface="Arial" panose="020B0604020202020204" pitchFamily="34" charset="0"/>
                <a:cs typeface="Arial" panose="020B0604020202020204" pitchFamily="34" charset="0"/>
              </a:rPr>
              <a:t>جداشوند</a:t>
            </a:r>
            <a:r>
              <a:rPr lang="fa-IR" b="1" dirty="0">
                <a:solidFill>
                  <a:srgbClr val="FF0000"/>
                </a:solidFill>
                <a:latin typeface="Arial" panose="020B0604020202020204" pitchFamily="34" charset="0"/>
                <a:cs typeface="Arial" panose="020B0604020202020204" pitchFamily="34" charset="0"/>
              </a:rPr>
              <a:t>، </a:t>
            </a:r>
            <a:endParaRPr lang="en-US" b="1" dirty="0" smtClean="0">
              <a:solidFill>
                <a:srgbClr val="FF0000"/>
              </a:solidFill>
              <a:latin typeface="Arial" panose="020B0604020202020204" pitchFamily="34" charset="0"/>
              <a:cs typeface="Arial" panose="020B0604020202020204" pitchFamily="34" charset="0"/>
            </a:endParaRPr>
          </a:p>
          <a:p>
            <a:r>
              <a:rPr lang="fa-IR" dirty="0" smtClean="0">
                <a:latin typeface="Arial" panose="020B0604020202020204" pitchFamily="34" charset="0"/>
                <a:cs typeface="Arial" panose="020B0604020202020204" pitchFamily="34" charset="0"/>
              </a:rPr>
              <a:t>همچنين </a:t>
            </a:r>
            <a:r>
              <a:rPr lang="fa-IR" dirty="0">
                <a:latin typeface="Arial" panose="020B0604020202020204" pitchFamily="34" charset="0"/>
                <a:cs typeface="Arial" panose="020B0604020202020204" pitchFamily="34" charset="0"/>
              </a:rPr>
              <a:t>اين گونه پسماندها بايد از انواع پسماندهاي </a:t>
            </a:r>
            <a:r>
              <a:rPr lang="fa-IR" b="1" dirty="0">
                <a:solidFill>
                  <a:schemeClr val="accent6">
                    <a:lumMod val="50000"/>
                  </a:schemeClr>
                </a:solidFill>
                <a:latin typeface="Arial" panose="020B0604020202020204" pitchFamily="34" charset="0"/>
                <a:cs typeface="Arial" panose="020B0604020202020204" pitchFamily="34" charset="0"/>
              </a:rPr>
              <a:t>تيزوبرنده، شيميايي، راديواکتيو و</a:t>
            </a:r>
            <a:r>
              <a:rPr lang="fa-IR" dirty="0">
                <a:latin typeface="Arial" panose="020B0604020202020204" pitchFamily="34" charset="0"/>
                <a:cs typeface="Arial" panose="020B0604020202020204" pitchFamily="34" charset="0"/>
              </a:rPr>
              <a:t> نظاير آن درمبداء توليد تفکيک شوند.</a:t>
            </a:r>
          </a:p>
          <a:p>
            <a:r>
              <a:rPr lang="fa-IR" b="1" dirty="0">
                <a:latin typeface="Arial" panose="020B0604020202020204" pitchFamily="34" charset="0"/>
                <a:cs typeface="Arial" panose="020B0604020202020204" pitchFamily="34" charset="0"/>
              </a:rPr>
              <a:t>۲ - پسماندهاي عفوني </a:t>
            </a:r>
            <a:r>
              <a:rPr lang="fa-IR" dirty="0">
                <a:latin typeface="Arial" panose="020B0604020202020204" pitchFamily="34" charset="0"/>
                <a:cs typeface="Arial" panose="020B0604020202020204" pitchFamily="34" charset="0"/>
              </a:rPr>
              <a:t>: حاوي </a:t>
            </a:r>
            <a:r>
              <a:rPr lang="fa-IR" b="1" dirty="0" smtClean="0">
                <a:solidFill>
                  <a:srgbClr val="C00000"/>
                </a:solidFill>
                <a:latin typeface="Arial" panose="020B0604020202020204" pitchFamily="34" charset="0"/>
                <a:cs typeface="Arial" panose="020B0604020202020204" pitchFamily="34" charset="0"/>
              </a:rPr>
              <a:t>باکتري </a:t>
            </a:r>
            <a:r>
              <a:rPr lang="fa-IR" b="1" dirty="0">
                <a:solidFill>
                  <a:srgbClr val="C00000"/>
                </a:solidFill>
                <a:latin typeface="Arial" panose="020B0604020202020204" pitchFamily="34" charset="0"/>
                <a:cs typeface="Arial" panose="020B0604020202020204" pitchFamily="34" charset="0"/>
              </a:rPr>
              <a:t>، ويروس ، قارچ ،انگل </a:t>
            </a:r>
            <a:r>
              <a:rPr lang="fa-IR" dirty="0">
                <a:latin typeface="Arial" panose="020B0604020202020204" pitchFamily="34" charset="0"/>
                <a:cs typeface="Arial" panose="020B0604020202020204" pitchFamily="34" charset="0"/>
              </a:rPr>
              <a:t>وغيره برای ايجاد بيماري می باشند . </a:t>
            </a:r>
            <a:r>
              <a:rPr lang="fa-IR" b="1" dirty="0" smtClean="0">
                <a:solidFill>
                  <a:srgbClr val="7030A0"/>
                </a:solidFill>
                <a:latin typeface="Arial" panose="020B0604020202020204" pitchFamily="34" charset="0"/>
                <a:cs typeface="Arial" panose="020B0604020202020204" pitchFamily="34" charset="0"/>
              </a:rPr>
              <a:t>مانند</a:t>
            </a:r>
            <a:r>
              <a:rPr lang="en-US" b="1" dirty="0" smtClean="0">
                <a:solidFill>
                  <a:srgbClr val="7030A0"/>
                </a:solidFill>
                <a:latin typeface="Arial" panose="020B0604020202020204" pitchFamily="34" charset="0"/>
                <a:cs typeface="Arial" panose="020B0604020202020204" pitchFamily="34" charset="0"/>
              </a:rPr>
              <a:t> </a:t>
            </a:r>
            <a:r>
              <a:rPr lang="fa-IR" b="1" dirty="0" smtClean="0">
                <a:solidFill>
                  <a:srgbClr val="7030A0"/>
                </a:solidFill>
                <a:latin typeface="Arial" panose="020B0604020202020204" pitchFamily="34" charset="0"/>
                <a:cs typeface="Arial" panose="020B0604020202020204" pitchFamily="34" charset="0"/>
              </a:rPr>
              <a:t>سرم </a:t>
            </a:r>
            <a:r>
              <a:rPr lang="fa-IR" b="1" dirty="0">
                <a:solidFill>
                  <a:srgbClr val="7030A0"/>
                </a:solidFill>
                <a:latin typeface="Arial" panose="020B0604020202020204" pitchFamily="34" charset="0"/>
                <a:cs typeface="Arial" panose="020B0604020202020204" pitchFamily="34" charset="0"/>
              </a:rPr>
              <a:t>و </a:t>
            </a:r>
            <a:r>
              <a:rPr lang="fa-IR" b="1" dirty="0" smtClean="0">
                <a:solidFill>
                  <a:srgbClr val="7030A0"/>
                </a:solidFill>
                <a:latin typeface="Arial" panose="020B0604020202020204" pitchFamily="34" charset="0"/>
                <a:cs typeface="Arial" panose="020B0604020202020204" pitchFamily="34" charset="0"/>
              </a:rPr>
              <a:t>سايرمايعات </a:t>
            </a:r>
            <a:r>
              <a:rPr lang="fa-IR" b="1" dirty="0">
                <a:solidFill>
                  <a:srgbClr val="7030A0"/>
                </a:solidFill>
                <a:latin typeface="Arial" panose="020B0604020202020204" pitchFamily="34" charset="0"/>
                <a:cs typeface="Arial" panose="020B0604020202020204" pitchFamily="34" charset="0"/>
              </a:rPr>
              <a:t>آلوده بدن، مدفوع ، کشتهاي ميکروبي، اجسام تيزوبرنده آلوده، سواب آلوده ، حيوانات آزمايشگاهي آلوده </a:t>
            </a:r>
            <a:r>
              <a:rPr lang="fa-IR" b="1" dirty="0" smtClean="0">
                <a:solidFill>
                  <a:srgbClr val="7030A0"/>
                </a:solidFill>
                <a:latin typeface="Arial" panose="020B0604020202020204" pitchFamily="34" charset="0"/>
                <a:cs typeface="Arial" panose="020B0604020202020204" pitchFamily="34" charset="0"/>
              </a:rPr>
              <a:t>درآزمايشگاههاي تحقيقاتي </a:t>
            </a:r>
            <a:r>
              <a:rPr lang="fa-IR" dirty="0" smtClean="0">
                <a:latin typeface="Arial" panose="020B0604020202020204" pitchFamily="34" charset="0"/>
                <a:cs typeface="Arial" panose="020B0604020202020204" pitchFamily="34" charset="0"/>
              </a:rPr>
              <a:t>وغيره</a:t>
            </a: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43</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47528" y="-65856"/>
            <a:ext cx="1152128" cy="1152128"/>
          </a:xfrm>
          <a:prstGeom prst="rect">
            <a:avLst/>
          </a:prstGeom>
        </p:spPr>
      </p:pic>
    </p:spTree>
    <p:extLst>
      <p:ext uri="{BB962C8B-B14F-4D97-AF65-F5344CB8AC3E}">
        <p14:creationId xmlns:p14="http://schemas.microsoft.com/office/powerpoint/2010/main" val="2180918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981200" y="1609416"/>
            <a:ext cx="7467600" cy="4846320"/>
          </a:xfrm>
        </p:spPr>
        <p:txBody>
          <a:bodyPr/>
          <a:lstStyle/>
          <a:p>
            <a:r>
              <a:rPr lang="fa-IR" b="1" dirty="0">
                <a:latin typeface="Arial" panose="020B0604020202020204" pitchFamily="34" charset="0"/>
                <a:cs typeface="Arial" panose="020B0604020202020204" pitchFamily="34" charset="0"/>
              </a:rPr>
              <a:t>۳ - پسماندهاي تيزوبرنده </a:t>
            </a:r>
            <a:r>
              <a:rPr lang="fa-IR" dirty="0">
                <a:latin typeface="Arial" panose="020B0604020202020204" pitchFamily="34" charset="0"/>
                <a:cs typeface="Arial" panose="020B0604020202020204" pitchFamily="34" charset="0"/>
              </a:rPr>
              <a:t>: اين گونه پسماندها مي تواننددر بدن جراحت ايجاد نمايند </a:t>
            </a:r>
            <a:r>
              <a:rPr lang="fa-IR" dirty="0">
                <a:solidFill>
                  <a:schemeClr val="accent6">
                    <a:lumMod val="50000"/>
                  </a:schemeClr>
                </a:solidFill>
                <a:latin typeface="Arial" panose="020B0604020202020204" pitchFamily="34" charset="0"/>
                <a:cs typeface="Arial" panose="020B0604020202020204" pitchFamily="34" charset="0"/>
              </a:rPr>
              <a:t>مانندسرسوزن، لانست ،تيغه اسکالپل، تيغه</a:t>
            </a:r>
          </a:p>
          <a:p>
            <a:pPr marL="0" indent="0">
              <a:buNone/>
            </a:pPr>
            <a:r>
              <a:rPr lang="fa-IR" dirty="0">
                <a:solidFill>
                  <a:schemeClr val="accent6">
                    <a:lumMod val="50000"/>
                  </a:schemeClr>
                </a:solidFill>
                <a:latin typeface="Arial" panose="020B0604020202020204" pitchFamily="34" charset="0"/>
                <a:cs typeface="Arial" panose="020B0604020202020204" pitchFamily="34" charset="0"/>
              </a:rPr>
              <a:t>ميکروتوم، شيشه هاي شکسته، سرسمپلر،لام </a:t>
            </a:r>
            <a:r>
              <a:rPr lang="fa-IR" dirty="0">
                <a:latin typeface="Arial" panose="020B0604020202020204" pitchFamily="34" charset="0"/>
                <a:cs typeface="Arial" panose="020B0604020202020204" pitchFamily="34" charset="0"/>
              </a:rPr>
              <a:t>و غيره که مي توانند</a:t>
            </a:r>
            <a:r>
              <a:rPr lang="fa-IR" b="1" dirty="0">
                <a:solidFill>
                  <a:srgbClr val="7030A0"/>
                </a:solidFill>
                <a:latin typeface="Arial" panose="020B0604020202020204" pitchFamily="34" charset="0"/>
                <a:cs typeface="Arial" panose="020B0604020202020204" pitchFamily="34" charset="0"/>
              </a:rPr>
              <a:t>آلوده</a:t>
            </a:r>
            <a:r>
              <a:rPr lang="fa-IR" b="1" dirty="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ويا</a:t>
            </a:r>
            <a:r>
              <a:rPr lang="fa-IR" b="1" dirty="0">
                <a:solidFill>
                  <a:srgbClr val="7030A0"/>
                </a:solidFill>
                <a:latin typeface="Arial" panose="020B0604020202020204" pitchFamily="34" charset="0"/>
                <a:cs typeface="Arial" panose="020B0604020202020204" pitchFamily="34" charset="0"/>
              </a:rPr>
              <a:t>غيرآلوده</a:t>
            </a:r>
            <a:r>
              <a:rPr lang="fa-IR" b="1" dirty="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باشند</a:t>
            </a:r>
            <a:r>
              <a:rPr lang="fa-IR" dirty="0" smtClean="0">
                <a:latin typeface="Arial" panose="020B0604020202020204" pitchFamily="34" charset="0"/>
                <a:cs typeface="Arial" panose="020B0604020202020204" pitchFamily="34" charset="0"/>
              </a:rPr>
              <a:t>.</a:t>
            </a:r>
          </a:p>
          <a:p>
            <a:pPr marL="0" indent="0">
              <a:buNone/>
            </a:pPr>
            <a:endParaRPr lang="fa-IR" dirty="0">
              <a:latin typeface="Arial" panose="020B0604020202020204" pitchFamily="34" charset="0"/>
              <a:cs typeface="Arial" panose="020B0604020202020204" pitchFamily="34" charset="0"/>
            </a:endParaRPr>
          </a:p>
          <a:p>
            <a:r>
              <a:rPr lang="fa-IR" b="1" dirty="0">
                <a:latin typeface="Arial" panose="020B0604020202020204" pitchFamily="34" charset="0"/>
                <a:cs typeface="Arial" panose="020B0604020202020204" pitchFamily="34" charset="0"/>
              </a:rPr>
              <a:t>پسماندهاي تيزوبرنده آلوده علاوه برخطر فوق خطر انتقال آلودگي را نيز به دنبال دارند.</a:t>
            </a:r>
          </a:p>
          <a:p>
            <a:endParaRPr lang="fa-IR" dirty="0"/>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44</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71664" y="4686672"/>
            <a:ext cx="1224136" cy="1224136"/>
          </a:xfrm>
          <a:prstGeom prst="rect">
            <a:avLst/>
          </a:prstGeom>
        </p:spPr>
      </p:pic>
    </p:spTree>
    <p:extLst>
      <p:ext uri="{BB962C8B-B14F-4D97-AF65-F5344CB8AC3E}">
        <p14:creationId xmlns:p14="http://schemas.microsoft.com/office/powerpoint/2010/main" val="1266638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066800"/>
            <a:ext cx="7924800" cy="5388936"/>
          </a:xfrm>
        </p:spPr>
        <p:txBody>
          <a:bodyPr>
            <a:normAutofit/>
          </a:bodyPr>
          <a:lstStyle/>
          <a:p>
            <a:r>
              <a:rPr lang="fa-IR" b="1" dirty="0" smtClean="0">
                <a:latin typeface="Arial" panose="020B0604020202020204" pitchFamily="34" charset="0"/>
                <a:cs typeface="Arial" panose="020B0604020202020204" pitchFamily="34" charset="0"/>
              </a:rPr>
              <a:t>۴ - پسماندهاي شيميايي : </a:t>
            </a:r>
            <a:r>
              <a:rPr lang="fa-IR" dirty="0" smtClean="0">
                <a:latin typeface="Arial" panose="020B0604020202020204" pitchFamily="34" charset="0"/>
                <a:cs typeface="Arial" panose="020B0604020202020204" pitchFamily="34" charset="0"/>
              </a:rPr>
              <a:t>شامل انواع </a:t>
            </a:r>
            <a:r>
              <a:rPr lang="fa-IR" b="1" dirty="0" smtClean="0">
                <a:solidFill>
                  <a:schemeClr val="tx2"/>
                </a:solidFill>
                <a:latin typeface="Arial" panose="020B0604020202020204" pitchFamily="34" charset="0"/>
                <a:cs typeface="Arial" panose="020B0604020202020204" pitchFamily="34" charset="0"/>
              </a:rPr>
              <a:t>موادومعرفهاي آزمايشگاهي،کيتهاي تشخيصي، موادضدعفوني کننده، مواد خورنده وسوزاننده </a:t>
            </a:r>
            <a:r>
              <a:rPr lang="fa-IR" b="1" dirty="0">
                <a:solidFill>
                  <a:schemeClr val="tx2"/>
                </a:solidFill>
                <a:latin typeface="Arial" panose="020B0604020202020204" pitchFamily="34" charset="0"/>
                <a:cs typeface="Arial" panose="020B0604020202020204" pitchFamily="34" charset="0"/>
              </a:rPr>
              <a:t>، موادآتش زا، سمي ، سرطان زا، واکنش زا، قابل انفجار</a:t>
            </a:r>
            <a:r>
              <a:rPr lang="fa-IR" dirty="0">
                <a:latin typeface="Arial" panose="020B0604020202020204" pitchFamily="34" charset="0"/>
                <a:cs typeface="Arial" panose="020B0604020202020204" pitchFamily="34" charset="0"/>
              </a:rPr>
              <a:t> و غيره مي باشد.</a:t>
            </a:r>
          </a:p>
          <a:p>
            <a:r>
              <a:rPr lang="fa-IR" b="1" dirty="0">
                <a:latin typeface="Arial" panose="020B0604020202020204" pitchFamily="34" charset="0"/>
                <a:cs typeface="Arial" panose="020B0604020202020204" pitchFamily="34" charset="0"/>
              </a:rPr>
              <a:t>۵ - پسماندهاي آسيب شناسي تشريحي </a:t>
            </a:r>
            <a:r>
              <a:rPr lang="fa-IR" dirty="0">
                <a:latin typeface="Arial" panose="020B0604020202020204" pitchFamily="34" charset="0"/>
                <a:cs typeface="Arial" panose="020B0604020202020204" pitchFamily="34" charset="0"/>
              </a:rPr>
              <a:t>: مانند </a:t>
            </a:r>
            <a:r>
              <a:rPr lang="fa-IR" b="1" dirty="0">
                <a:solidFill>
                  <a:schemeClr val="tx2"/>
                </a:solidFill>
                <a:latin typeface="Arial" panose="020B0604020202020204" pitchFamily="34" charset="0"/>
                <a:cs typeface="Arial" panose="020B0604020202020204" pitchFamily="34" charset="0"/>
              </a:rPr>
              <a:t>بافتها، قطعات واجزاي بدن انسان</a:t>
            </a:r>
            <a:r>
              <a:rPr lang="fa-IR" dirty="0">
                <a:latin typeface="Arial" panose="020B0604020202020204" pitchFamily="34" charset="0"/>
                <a:cs typeface="Arial" panose="020B0604020202020204" pitchFamily="34" charset="0"/>
              </a:rPr>
              <a:t> وغيره که جهت آزمايشهاي آسيب شناسي </a:t>
            </a:r>
            <a:r>
              <a:rPr lang="fa-IR" dirty="0" smtClean="0">
                <a:latin typeface="Arial" panose="020B0604020202020204" pitchFamily="34" charset="0"/>
                <a:cs typeface="Arial" panose="020B0604020202020204" pitchFamily="34" charset="0"/>
              </a:rPr>
              <a:t>به آزمايشگاه </a:t>
            </a:r>
            <a:r>
              <a:rPr lang="fa-IR" dirty="0">
                <a:latin typeface="Arial" panose="020B0604020202020204" pitchFamily="34" charset="0"/>
                <a:cs typeface="Arial" panose="020B0604020202020204" pitchFamily="34" charset="0"/>
              </a:rPr>
              <a:t>ارسال مي گردد.</a:t>
            </a:r>
          </a:p>
          <a:p>
            <a:r>
              <a:rPr lang="fa-IR" b="1" dirty="0">
                <a:latin typeface="Arial" panose="020B0604020202020204" pitchFamily="34" charset="0"/>
                <a:cs typeface="Arial" panose="020B0604020202020204" pitchFamily="34" charset="0"/>
              </a:rPr>
              <a:t>۶ - پسماندهاي پرتوزا </a:t>
            </a:r>
            <a:r>
              <a:rPr lang="fa-IR" dirty="0">
                <a:latin typeface="Arial" panose="020B0604020202020204" pitchFamily="34" charset="0"/>
                <a:cs typeface="Arial" panose="020B0604020202020204" pitchFamily="34" charset="0"/>
              </a:rPr>
              <a:t>: شامل پسماندهاي حاوي </a:t>
            </a:r>
            <a:r>
              <a:rPr lang="fa-IR" b="1" dirty="0">
                <a:solidFill>
                  <a:schemeClr val="tx2"/>
                </a:solidFill>
                <a:latin typeface="Arial" panose="020B0604020202020204" pitchFamily="34" charset="0"/>
                <a:cs typeface="Arial" panose="020B0604020202020204" pitchFamily="34" charset="0"/>
              </a:rPr>
              <a:t>موادپرتوزا</a:t>
            </a:r>
            <a:r>
              <a:rPr lang="fa-IR" dirty="0">
                <a:latin typeface="Arial" panose="020B0604020202020204" pitchFamily="34" charset="0"/>
                <a:cs typeface="Arial" panose="020B0604020202020204" pitchFamily="34" charset="0"/>
              </a:rPr>
              <a:t> مي باشد.</a:t>
            </a:r>
          </a:p>
          <a:p>
            <a:r>
              <a:rPr lang="fa-IR" b="1" dirty="0">
                <a:latin typeface="Arial" panose="020B0604020202020204" pitchFamily="34" charset="0"/>
                <a:cs typeface="Arial" panose="020B0604020202020204" pitchFamily="34" charset="0"/>
              </a:rPr>
              <a:t>۷ - پسماندهاي ترکيبي </a:t>
            </a:r>
            <a:r>
              <a:rPr lang="fa-IR" dirty="0">
                <a:latin typeface="Arial" panose="020B0604020202020204" pitchFamily="34" charset="0"/>
                <a:cs typeface="Arial" panose="020B0604020202020204" pitchFamily="34" charset="0"/>
              </a:rPr>
              <a:t>: اين گونه پسماندها مي تواند ترکيبي از </a:t>
            </a:r>
            <a:r>
              <a:rPr lang="fa-IR" b="1" dirty="0">
                <a:solidFill>
                  <a:schemeClr val="tx2"/>
                </a:solidFill>
                <a:latin typeface="Arial" panose="020B0604020202020204" pitchFamily="34" charset="0"/>
                <a:cs typeface="Arial" panose="020B0604020202020204" pitchFamily="34" charset="0"/>
              </a:rPr>
              <a:t>پسماندهاي عفوني، شيميايي وپرتوزا </a:t>
            </a:r>
            <a:r>
              <a:rPr lang="fa-IR" dirty="0" smtClean="0">
                <a:latin typeface="Arial" panose="020B0604020202020204" pitchFamily="34" charset="0"/>
                <a:cs typeface="Arial" panose="020B0604020202020204" pitchFamily="34" charset="0"/>
              </a:rPr>
              <a:t>باشدکه بيشتردر</a:t>
            </a:r>
            <a:r>
              <a:rPr lang="fa-IR" b="1" dirty="0" smtClean="0">
                <a:solidFill>
                  <a:srgbClr val="7030A0"/>
                </a:solidFill>
                <a:latin typeface="Arial" panose="020B0604020202020204" pitchFamily="34" charset="0"/>
                <a:cs typeface="Arial" panose="020B0604020202020204" pitchFamily="34" charset="0"/>
              </a:rPr>
              <a:t>مراکزتحقيقاتي </a:t>
            </a:r>
            <a:r>
              <a:rPr lang="fa-IR" dirty="0">
                <a:latin typeface="Arial" panose="020B0604020202020204" pitchFamily="34" charset="0"/>
                <a:cs typeface="Arial" panose="020B0604020202020204" pitchFamily="34" charset="0"/>
              </a:rPr>
              <a:t>توليد شده و برنامه مديريت آن پيچيده وسخت مي باشد</a:t>
            </a:r>
          </a:p>
          <a:p>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45</a:t>
            </a:fld>
            <a:endParaRPr lang="en-US">
              <a:solidFill>
                <a:srgbClr val="B13F9A"/>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79576" y="202704"/>
            <a:ext cx="864096" cy="864096"/>
          </a:xfrm>
          <a:prstGeom prst="rect">
            <a:avLst/>
          </a:prstGeom>
        </p:spPr>
      </p:pic>
    </p:spTree>
    <p:extLst>
      <p:ext uri="{BB962C8B-B14F-4D97-AF65-F5344CB8AC3E}">
        <p14:creationId xmlns:p14="http://schemas.microsoft.com/office/powerpoint/2010/main" val="3739572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برنامه مديريت پسماند</a:t>
            </a:r>
            <a:br>
              <a:rPr lang="fa-IR" dirty="0"/>
            </a:br>
            <a:endParaRPr lang="fa-IR" dirty="0"/>
          </a:p>
        </p:txBody>
      </p:sp>
      <p:sp>
        <p:nvSpPr>
          <p:cNvPr id="3" name="Content Placeholder 2"/>
          <p:cNvSpPr>
            <a:spLocks noGrp="1"/>
          </p:cNvSpPr>
          <p:nvPr>
            <p:ph idx="1"/>
          </p:nvPr>
        </p:nvSpPr>
        <p:spPr>
          <a:xfrm>
            <a:off x="1600200" y="1295400"/>
            <a:ext cx="8001000" cy="5160336"/>
          </a:xfrm>
        </p:spPr>
        <p:txBody>
          <a:bodyPr>
            <a:normAutofit fontScale="85000" lnSpcReduction="20000"/>
          </a:bodyPr>
          <a:lstStyle/>
          <a:p>
            <a:r>
              <a:rPr lang="fa-IR" b="1" dirty="0" smtClean="0">
                <a:solidFill>
                  <a:srgbClr val="FF0000"/>
                </a:solidFill>
                <a:latin typeface="Arial" panose="020B0604020202020204" pitchFamily="34" charset="0"/>
                <a:cs typeface="Arial" panose="020B0604020202020204" pitchFamily="34" charset="0"/>
              </a:rPr>
              <a:t>مسئول </a:t>
            </a:r>
            <a:r>
              <a:rPr lang="fa-IR" b="1" dirty="0">
                <a:solidFill>
                  <a:srgbClr val="FF0000"/>
                </a:solidFill>
                <a:latin typeface="Arial" panose="020B0604020202020204" pitchFamily="34" charset="0"/>
                <a:cs typeface="Arial" panose="020B0604020202020204" pitchFamily="34" charset="0"/>
              </a:rPr>
              <a:t>ايمنی </a:t>
            </a:r>
            <a:r>
              <a:rPr lang="fa-IR" dirty="0">
                <a:latin typeface="Arial" panose="020B0604020202020204" pitchFamily="34" charset="0"/>
                <a:cs typeface="Arial" panose="020B0604020202020204" pitchFamily="34" charset="0"/>
              </a:rPr>
              <a:t>در آزمايشگاه ، با همکاری </a:t>
            </a:r>
            <a:r>
              <a:rPr lang="fa-IR" b="1" dirty="0">
                <a:solidFill>
                  <a:schemeClr val="tx2"/>
                </a:solidFill>
                <a:latin typeface="Arial" panose="020B0604020202020204" pitchFamily="34" charset="0"/>
                <a:cs typeface="Arial" panose="020B0604020202020204" pitchFamily="34" charset="0"/>
              </a:rPr>
              <a:t>مسئول فنی و ساير کارکنان </a:t>
            </a:r>
            <a:r>
              <a:rPr lang="fa-IR" dirty="0">
                <a:latin typeface="Arial" panose="020B0604020202020204" pitchFamily="34" charset="0"/>
                <a:cs typeface="Arial" panose="020B0604020202020204" pitchFamily="34" charset="0"/>
              </a:rPr>
              <a:t>موظف به طراحی </a:t>
            </a:r>
            <a:r>
              <a:rPr lang="fa-IR" dirty="0">
                <a:solidFill>
                  <a:schemeClr val="tx2"/>
                </a:solidFill>
                <a:latin typeface="Arial" panose="020B0604020202020204" pitchFamily="34" charset="0"/>
                <a:cs typeface="Arial" panose="020B0604020202020204" pitchFamily="34" charset="0"/>
              </a:rPr>
              <a:t>برنامه جامع و کاملی </a:t>
            </a:r>
            <a:r>
              <a:rPr lang="fa-IR" dirty="0">
                <a:latin typeface="Arial" panose="020B0604020202020204" pitchFamily="34" charset="0"/>
                <a:cs typeface="Arial" panose="020B0604020202020204" pitchFamily="34" charset="0"/>
              </a:rPr>
              <a:t>در ارتباط با </a:t>
            </a:r>
            <a:r>
              <a:rPr lang="fa-IR" dirty="0" smtClean="0">
                <a:latin typeface="Arial" panose="020B0604020202020204" pitchFamily="34" charset="0"/>
                <a:cs typeface="Arial" panose="020B0604020202020204" pitchFamily="34" charset="0"/>
              </a:rPr>
              <a:t>مديريت پسماند </a:t>
            </a:r>
            <a:r>
              <a:rPr lang="fa-IR" dirty="0">
                <a:latin typeface="Arial" panose="020B0604020202020204" pitchFamily="34" charset="0"/>
                <a:cs typeface="Arial" panose="020B0604020202020204" pitchFamily="34" charset="0"/>
              </a:rPr>
              <a:t>می باشد که شامل مراحل </a:t>
            </a:r>
            <a:r>
              <a:rPr lang="fa-IR" dirty="0" smtClean="0">
                <a:latin typeface="Arial" panose="020B0604020202020204" pitchFamily="34" charset="0"/>
                <a:cs typeface="Arial" panose="020B0604020202020204" pitchFamily="34" charset="0"/>
              </a:rPr>
              <a:t>:</a:t>
            </a: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تفكيك </a:t>
            </a:r>
            <a:r>
              <a:rPr lang="fa-IR" b="1" dirty="0">
                <a:latin typeface="Arial" panose="020B0604020202020204" pitchFamily="34" charset="0"/>
                <a:cs typeface="Arial" panose="020B0604020202020204" pitchFamily="34" charset="0"/>
              </a:rPr>
              <a:t>(جداسازي ) درمحل توليد، </a:t>
            </a:r>
            <a:endParaRPr lang="fa-IR"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جمع </a:t>
            </a:r>
            <a:r>
              <a:rPr lang="fa-IR" b="1" dirty="0">
                <a:latin typeface="Arial" panose="020B0604020202020204" pitchFamily="34" charset="0"/>
                <a:cs typeface="Arial" panose="020B0604020202020204" pitchFamily="34" charset="0"/>
              </a:rPr>
              <a:t>آوري وبرچسب گذاري، </a:t>
            </a:r>
            <a:endParaRPr lang="fa-IR"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حمل </a:t>
            </a:r>
            <a:r>
              <a:rPr lang="fa-IR" b="1" dirty="0">
                <a:latin typeface="Arial" panose="020B0604020202020204" pitchFamily="34" charset="0"/>
                <a:cs typeface="Arial" panose="020B0604020202020204" pitchFamily="34" charset="0"/>
              </a:rPr>
              <a:t>ونقل تامحل </a:t>
            </a:r>
            <a:r>
              <a:rPr lang="fa-IR" b="1" dirty="0" smtClean="0">
                <a:latin typeface="Arial" panose="020B0604020202020204" pitchFamily="34" charset="0"/>
                <a:cs typeface="Arial" panose="020B0604020202020204" pitchFamily="34" charset="0"/>
              </a:rPr>
              <a:t>بسته </a:t>
            </a:r>
            <a:r>
              <a:rPr lang="fa-IR" b="1" dirty="0">
                <a:latin typeface="Arial" panose="020B0604020202020204" pitchFamily="34" charset="0"/>
                <a:cs typeface="Arial" panose="020B0604020202020204" pitchFamily="34" charset="0"/>
              </a:rPr>
              <a:t>بندي ، </a:t>
            </a:r>
            <a:endParaRPr lang="fa-IR"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ذخيره </a:t>
            </a:r>
            <a:r>
              <a:rPr lang="fa-IR" b="1" dirty="0">
                <a:latin typeface="Arial" panose="020B0604020202020204" pitchFamily="34" charset="0"/>
                <a:cs typeface="Arial" panose="020B0604020202020204" pitchFamily="34" charset="0"/>
              </a:rPr>
              <a:t>( انبارش ) موقت، </a:t>
            </a:r>
            <a:endParaRPr lang="fa-IR"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حمل </a:t>
            </a:r>
            <a:r>
              <a:rPr lang="fa-IR" b="1" dirty="0">
                <a:latin typeface="Arial" panose="020B0604020202020204" pitchFamily="34" charset="0"/>
                <a:cs typeface="Arial" panose="020B0604020202020204" pitchFamily="34" charset="0"/>
              </a:rPr>
              <a:t>ونقل ازمحل </a:t>
            </a:r>
            <a:r>
              <a:rPr lang="fa-IR" b="1" dirty="0" smtClean="0">
                <a:latin typeface="Arial" panose="020B0604020202020204" pitchFamily="34" charset="0"/>
                <a:cs typeface="Arial" panose="020B0604020202020204" pitchFamily="34" charset="0"/>
              </a:rPr>
              <a:t>،</a:t>
            </a:r>
          </a:p>
          <a:p>
            <a:pPr>
              <a:buFont typeface="Wingdings" panose="05000000000000000000" pitchFamily="2" charset="2"/>
              <a:buChar char="Ø"/>
            </a:pPr>
            <a:r>
              <a:rPr lang="en-US" b="1" dirty="0" smtClean="0">
                <a:latin typeface="Arial" panose="020B0604020202020204" pitchFamily="34" charset="0"/>
                <a:cs typeface="Arial" panose="020B0604020202020204" pitchFamily="34" charset="0"/>
              </a:rPr>
              <a:t>Treatment</a:t>
            </a:r>
            <a:r>
              <a:rPr lang="fa-IR" b="1" dirty="0" smtClean="0">
                <a:latin typeface="Arial" panose="020B0604020202020204" pitchFamily="34" charset="0"/>
                <a:cs typeface="Arial" panose="020B0604020202020204" pitchFamily="34" charset="0"/>
              </a:rPr>
              <a:t>خطرسازي</a:t>
            </a:r>
            <a:r>
              <a:rPr lang="fa-IR" b="1" dirty="0">
                <a:latin typeface="Arial" panose="020B0604020202020204" pitchFamily="34" charset="0"/>
                <a:cs typeface="Arial" panose="020B0604020202020204" pitchFamily="34" charset="0"/>
              </a:rPr>
              <a:t>، </a:t>
            </a:r>
            <a:endParaRPr lang="fa-IR" b="1" dirty="0" smtClean="0">
              <a:latin typeface="Arial" panose="020B0604020202020204" pitchFamily="34" charset="0"/>
              <a:cs typeface="Arial" panose="020B0604020202020204" pitchFamily="34" charset="0"/>
            </a:endParaRPr>
          </a:p>
          <a:p>
            <a:pPr>
              <a:buFont typeface="Wingdings" panose="05000000000000000000" pitchFamily="2" charset="2"/>
              <a:buChar char="Ø"/>
            </a:pPr>
            <a:r>
              <a:rPr lang="fa-IR" b="1" dirty="0" smtClean="0">
                <a:latin typeface="Arial" panose="020B0604020202020204" pitchFamily="34" charset="0"/>
                <a:cs typeface="Arial" panose="020B0604020202020204" pitchFamily="34" charset="0"/>
              </a:rPr>
              <a:t>مرحله </a:t>
            </a:r>
            <a:r>
              <a:rPr lang="fa-IR" b="1" dirty="0">
                <a:latin typeface="Arial" panose="020B0604020202020204" pitchFamily="34" charset="0"/>
                <a:cs typeface="Arial" panose="020B0604020202020204" pitchFamily="34" charset="0"/>
              </a:rPr>
              <a:t>بي خطرسازي يا </a:t>
            </a:r>
            <a:r>
              <a:rPr lang="fa-IR" b="1" dirty="0">
                <a:solidFill>
                  <a:srgbClr val="FF0000"/>
                </a:solidFill>
                <a:latin typeface="Arial" panose="020B0604020202020204" pitchFamily="34" charset="0"/>
                <a:cs typeface="Arial" panose="020B0604020202020204" pitchFamily="34" charset="0"/>
              </a:rPr>
              <a:t>آمايش</a:t>
            </a:r>
          </a:p>
          <a:p>
            <a:pPr>
              <a:buFont typeface="Wingdings" panose="05000000000000000000" pitchFamily="2" charset="2"/>
              <a:buChar char="Ø"/>
            </a:pPr>
            <a:r>
              <a:rPr lang="fa-IR" b="1" dirty="0">
                <a:latin typeface="Arial" panose="020B0604020202020204" pitchFamily="34" charset="0"/>
                <a:cs typeface="Arial" panose="020B0604020202020204" pitchFamily="34" charset="0"/>
              </a:rPr>
              <a:t>توليد وبارگيري ونيز مرحله </a:t>
            </a:r>
            <a:r>
              <a:rPr lang="fa-IR" b="1" dirty="0">
                <a:solidFill>
                  <a:srgbClr val="7030A0"/>
                </a:solidFill>
                <a:latin typeface="Arial" panose="020B0604020202020204" pitchFamily="34" charset="0"/>
                <a:cs typeface="Arial" panose="020B0604020202020204" pitchFamily="34" charset="0"/>
              </a:rPr>
              <a:t>دفع نهايي </a:t>
            </a:r>
            <a:r>
              <a:rPr lang="fa-IR" b="1" dirty="0">
                <a:latin typeface="Arial" panose="020B0604020202020204" pitchFamily="34" charset="0"/>
                <a:cs typeface="Arial" panose="020B0604020202020204" pitchFamily="34" charset="0"/>
              </a:rPr>
              <a:t>می باشد</a:t>
            </a:r>
            <a:r>
              <a:rPr lang="fa-IR" dirty="0">
                <a:latin typeface="Arial" panose="020B0604020202020204" pitchFamily="34" charset="0"/>
                <a:cs typeface="Arial" panose="020B0604020202020204" pitchFamily="34" charset="0"/>
              </a:rPr>
              <a:t>. </a:t>
            </a:r>
            <a:endParaRPr lang="fa-IR" dirty="0" smtClean="0">
              <a:latin typeface="Arial" panose="020B0604020202020204" pitchFamily="34" charset="0"/>
              <a:cs typeface="Arial" panose="020B0604020202020204" pitchFamily="34" charset="0"/>
            </a:endParaRPr>
          </a:p>
          <a:p>
            <a:pPr marL="0" indent="0">
              <a:buNone/>
            </a:pPr>
            <a:endParaRPr lang="fa-IR" dirty="0" smtClean="0">
              <a:latin typeface="Arial" panose="020B0604020202020204" pitchFamily="34" charset="0"/>
              <a:cs typeface="Arial" panose="020B0604020202020204" pitchFamily="34" charset="0"/>
            </a:endParaRPr>
          </a:p>
          <a:p>
            <a:pPr marL="0" indent="0">
              <a:buNone/>
            </a:pPr>
            <a:r>
              <a:rPr lang="fa-IR" dirty="0" smtClean="0">
                <a:latin typeface="Arial" panose="020B0604020202020204" pitchFamily="34" charset="0"/>
                <a:cs typeface="Arial" panose="020B0604020202020204" pitchFamily="34" charset="0"/>
              </a:rPr>
              <a:t>کليه </a:t>
            </a:r>
            <a:r>
              <a:rPr lang="fa-IR" dirty="0">
                <a:latin typeface="Arial" panose="020B0604020202020204" pitchFamily="34" charset="0"/>
                <a:cs typeface="Arial" panose="020B0604020202020204" pitchFamily="34" charset="0"/>
              </a:rPr>
              <a:t>مراحل اين برنامه که با در نظر گرفتن عملکرد و وسعت کاری آزمايشگاه </a:t>
            </a:r>
            <a:r>
              <a:rPr lang="fa-IR" dirty="0" smtClean="0">
                <a:latin typeface="Arial" panose="020B0604020202020204" pitchFamily="34" charset="0"/>
                <a:cs typeface="Arial" panose="020B0604020202020204" pitchFamily="34" charset="0"/>
              </a:rPr>
              <a:t>و نيزنوع </a:t>
            </a:r>
            <a:r>
              <a:rPr lang="fa-IR" dirty="0">
                <a:latin typeface="Arial" panose="020B0604020202020204" pitchFamily="34" charset="0"/>
                <a:cs typeface="Arial" panose="020B0604020202020204" pitchFamily="34" charset="0"/>
              </a:rPr>
              <a:t>آزمايش ها طراحی می گردد ، </a:t>
            </a:r>
            <a:r>
              <a:rPr lang="fa-IR" dirty="0">
                <a:solidFill>
                  <a:srgbClr val="FF0000"/>
                </a:solidFill>
                <a:latin typeface="Arial" panose="020B0604020202020204" pitchFamily="34" charset="0"/>
                <a:cs typeface="Arial" panose="020B0604020202020204" pitchFamily="34" charset="0"/>
              </a:rPr>
              <a:t>بايد مکتوب بوده </a:t>
            </a:r>
            <a:r>
              <a:rPr lang="fa-IR" dirty="0">
                <a:latin typeface="Arial" panose="020B0604020202020204" pitchFamily="34" charset="0"/>
                <a:cs typeface="Arial" panose="020B0604020202020204" pitchFamily="34" charset="0"/>
              </a:rPr>
              <a:t>، در اختيار کليه </a:t>
            </a:r>
            <a:r>
              <a:rPr lang="fa-IR" dirty="0">
                <a:solidFill>
                  <a:srgbClr val="FF0000"/>
                </a:solidFill>
                <a:latin typeface="Arial" panose="020B0604020202020204" pitchFamily="34" charset="0"/>
                <a:cs typeface="Arial" panose="020B0604020202020204" pitchFamily="34" charset="0"/>
              </a:rPr>
              <a:t>کارکنان اعم از فنی و خدماتی </a:t>
            </a:r>
            <a:r>
              <a:rPr lang="fa-IR" dirty="0">
                <a:latin typeface="Arial" panose="020B0604020202020204" pitchFamily="34" charset="0"/>
                <a:cs typeface="Arial" panose="020B0604020202020204" pitchFamily="34" charset="0"/>
              </a:rPr>
              <a:t>قرار گيرد و نحوه انجام آنها </a:t>
            </a:r>
            <a:r>
              <a:rPr lang="fa-IR" dirty="0" smtClean="0">
                <a:latin typeface="Arial" panose="020B0604020202020204" pitchFamily="34" charset="0"/>
                <a:cs typeface="Arial" panose="020B0604020202020204" pitchFamily="34" charset="0"/>
              </a:rPr>
              <a:t>به ايشان </a:t>
            </a:r>
            <a:r>
              <a:rPr lang="fa-IR" dirty="0">
                <a:latin typeface="Arial" panose="020B0604020202020204" pitchFamily="34" charset="0"/>
                <a:cs typeface="Arial" panose="020B0604020202020204" pitchFamily="34" charset="0"/>
              </a:rPr>
              <a:t>آموزش داده شود.</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46</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27648" y="2507416"/>
            <a:ext cx="1368152" cy="1368152"/>
          </a:xfrm>
          <a:prstGeom prst="rect">
            <a:avLst/>
          </a:prstGeom>
        </p:spPr>
      </p:pic>
    </p:spTree>
    <p:extLst>
      <p:ext uri="{BB962C8B-B14F-4D97-AF65-F5344CB8AC3E}">
        <p14:creationId xmlns:p14="http://schemas.microsoft.com/office/powerpoint/2010/main" val="2226555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1981201" y="308778"/>
            <a:ext cx="7359961" cy="1215223"/>
          </a:xfrm>
          <a:prstGeom prst="rect">
            <a:avLst/>
          </a:prstGeom>
          <a:solidFill>
            <a:srgbClr val="132E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rtl="0" eaLnBrk="0" fontAlgn="base" hangingPunct="0">
              <a:spcBef>
                <a:spcPct val="0"/>
              </a:spcBef>
              <a:spcAft>
                <a:spcPct val="0"/>
              </a:spcAft>
              <a:buClrTx/>
              <a:buSzTx/>
              <a:buFontTx/>
              <a:buNone/>
            </a:pPr>
            <a:r>
              <a:rPr lang="fa-IR" sz="3600" b="1" dirty="0">
                <a:solidFill>
                  <a:prstClr val="white"/>
                </a:solidFill>
                <a:latin typeface="Comic Sans MS" panose="030F0702030302020204" pitchFamily="66" charset="0"/>
              </a:rPr>
              <a:t>مدیریت پسماندهای خطرناک</a:t>
            </a:r>
            <a:endParaRPr lang="en-US" b="1" dirty="0">
              <a:solidFill>
                <a:prstClr val="white"/>
              </a:solidFill>
              <a:latin typeface="Comic Sans MS" panose="030F0702030302020204" pitchFamily="66" charset="0"/>
            </a:endParaRPr>
          </a:p>
        </p:txBody>
      </p:sp>
      <p:sp>
        <p:nvSpPr>
          <p:cNvPr id="47107" name="Rectangle 5"/>
          <p:cNvSpPr>
            <a:spLocks noChangeArrowheads="1"/>
          </p:cNvSpPr>
          <p:nvPr/>
        </p:nvSpPr>
        <p:spPr bwMode="auto">
          <a:xfrm>
            <a:off x="2238376" y="1752601"/>
            <a:ext cx="73136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just" eaLnBrk="0" fontAlgn="base" hangingPunct="0">
              <a:spcAft>
                <a:spcPct val="0"/>
              </a:spcAft>
              <a:buClr>
                <a:srgbClr val="F4E7ED"/>
              </a:buClr>
              <a:buFont typeface="Wingdings" panose="05000000000000000000" pitchFamily="2" charset="2"/>
              <a:buNone/>
              <a:defRPr/>
            </a:pPr>
            <a:r>
              <a:rPr lang="fa-IR" sz="2800" b="1" dirty="0">
                <a:solidFill>
                  <a:srgbClr val="C00000"/>
                </a:solidFill>
                <a:latin typeface="Comic Sans MS" panose="030F0702030302020204" pitchFamily="66" charset="0"/>
              </a:rPr>
              <a:t>چهار اولویت در مدیریت پسماندها </a:t>
            </a:r>
          </a:p>
          <a:p>
            <a:pPr lvl="1" eaLnBrk="0" fontAlgn="base" hangingPunct="0">
              <a:lnSpc>
                <a:spcPct val="150000"/>
              </a:lnSpc>
              <a:spcAft>
                <a:spcPct val="0"/>
              </a:spcAft>
              <a:buClrTx/>
              <a:buSzTx/>
              <a:buFontTx/>
              <a:buChar char="–"/>
            </a:pPr>
            <a:r>
              <a:rPr lang="fa-IR" sz="2400" b="1" dirty="0">
                <a:solidFill>
                  <a:prstClr val="black"/>
                </a:solidFill>
                <a:latin typeface="Comic Sans MS" panose="030F0702030302020204" pitchFamily="66" charset="0"/>
              </a:rPr>
              <a:t>ایجاد حداقل ممکن پسماند (</a:t>
            </a:r>
            <a:r>
              <a:rPr lang="fa-IR" sz="2400" b="1" dirty="0">
                <a:solidFill>
                  <a:srgbClr val="FF0000"/>
                </a:solidFill>
                <a:cs typeface="B Nazanin" pitchFamily="2" charset="-78"/>
              </a:rPr>
              <a:t>كاهش در مبدأ</a:t>
            </a:r>
            <a:r>
              <a:rPr lang="fa-IR" sz="2400" dirty="0">
                <a:solidFill>
                  <a:prstClr val="black"/>
                </a:solidFill>
                <a:cs typeface="B Nazanin" pitchFamily="2" charset="-78"/>
              </a:rPr>
              <a:t>)</a:t>
            </a:r>
            <a:endParaRPr lang="fa-IR" sz="2400" b="1" dirty="0">
              <a:solidFill>
                <a:prstClr val="black"/>
              </a:solidFill>
              <a:latin typeface="Comic Sans MS" panose="030F0702030302020204" pitchFamily="66" charset="0"/>
            </a:endParaRPr>
          </a:p>
          <a:p>
            <a:pPr lvl="1" eaLnBrk="0" fontAlgn="base" hangingPunct="0">
              <a:lnSpc>
                <a:spcPct val="150000"/>
              </a:lnSpc>
              <a:spcAft>
                <a:spcPct val="0"/>
              </a:spcAft>
              <a:buClrTx/>
              <a:buSzTx/>
              <a:buFontTx/>
              <a:buChar char="–"/>
            </a:pPr>
            <a:r>
              <a:rPr lang="fa-IR" sz="2400" b="1" dirty="0">
                <a:solidFill>
                  <a:prstClr val="black"/>
                </a:solidFill>
                <a:latin typeface="Comic Sans MS" panose="030F0702030302020204" pitchFamily="66" charset="0"/>
              </a:rPr>
              <a:t>کاهش سمیت پسماندها با جدا سازی</a:t>
            </a:r>
          </a:p>
          <a:p>
            <a:pPr lvl="1" eaLnBrk="0" fontAlgn="base" hangingPunct="0">
              <a:lnSpc>
                <a:spcPct val="150000"/>
              </a:lnSpc>
              <a:spcAft>
                <a:spcPct val="0"/>
              </a:spcAft>
              <a:buClrTx/>
              <a:buSzTx/>
              <a:buFontTx/>
              <a:buChar char="–"/>
            </a:pPr>
            <a:r>
              <a:rPr lang="fa-IR" sz="2400" b="1" dirty="0">
                <a:solidFill>
                  <a:prstClr val="black"/>
                </a:solidFill>
                <a:latin typeface="Comic Sans MS" panose="030F0702030302020204" pitchFamily="66" charset="0"/>
              </a:rPr>
              <a:t>حداقل پتانسیل آسیب به محیط زیست</a:t>
            </a:r>
          </a:p>
          <a:p>
            <a:pPr lvl="1" eaLnBrk="0" fontAlgn="base" hangingPunct="0">
              <a:lnSpc>
                <a:spcPct val="150000"/>
              </a:lnSpc>
              <a:spcAft>
                <a:spcPct val="0"/>
              </a:spcAft>
              <a:buClrTx/>
              <a:buSzTx/>
              <a:buFontTx/>
              <a:buChar char="–"/>
            </a:pPr>
            <a:r>
              <a:rPr lang="fa-IR" sz="2400" b="1" dirty="0">
                <a:solidFill>
                  <a:prstClr val="black"/>
                </a:solidFill>
                <a:latin typeface="Comic Sans MS" panose="030F0702030302020204" pitchFamily="66" charset="0"/>
              </a:rPr>
              <a:t>کاهش ریسک مواجهه افراد</a:t>
            </a:r>
          </a:p>
        </p:txBody>
      </p:sp>
      <p:sp>
        <p:nvSpPr>
          <p:cNvPr id="4710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rtl="0">
              <a:spcBef>
                <a:spcPct val="0"/>
              </a:spcBef>
              <a:buClrTx/>
              <a:buSzTx/>
              <a:buFontTx/>
              <a:buNone/>
            </a:pPr>
            <a:fld id="{FDEC47A5-612F-43B3-905E-D9A726047E9D}" type="slidenum">
              <a:rPr lang="ar-SA" sz="1200">
                <a:solidFill>
                  <a:prstClr val="black"/>
                </a:solidFill>
                <a:latin typeface="Arial Black" panose="020B0A04020102020204" pitchFamily="34" charset="0"/>
              </a:rPr>
              <a:pPr rtl="0">
                <a:spcBef>
                  <a:spcPct val="0"/>
                </a:spcBef>
                <a:buClrTx/>
                <a:buSzTx/>
                <a:buFontTx/>
                <a:buNone/>
              </a:pPr>
              <a:t>47</a:t>
            </a:fld>
            <a:endParaRPr lang="en-US" sz="1200">
              <a:solidFill>
                <a:prstClr val="black"/>
              </a:solidFill>
              <a:latin typeface="Arial Black" panose="020B0A04020102020204" pitchFamily="34" charset="0"/>
            </a:endParaRPr>
          </a:p>
        </p:txBody>
      </p:sp>
      <p:pic>
        <p:nvPicPr>
          <p:cNvPr id="5" name="Picture 5" descr="_1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961744">
            <a:off x="1886226" y="4255950"/>
            <a:ext cx="3081338"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3188" y="4815065"/>
            <a:ext cx="1319036" cy="1319036"/>
          </a:xfrm>
          <a:prstGeom prst="rect">
            <a:avLst/>
          </a:prstGeom>
        </p:spPr>
      </p:pic>
    </p:spTree>
    <p:extLst>
      <p:ext uri="{BB962C8B-B14F-4D97-AF65-F5344CB8AC3E}">
        <p14:creationId xmlns:p14="http://schemas.microsoft.com/office/powerpoint/2010/main" val="118001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400" dirty="0"/>
              <a:t>در برنامه مديريت پسماند بايد به موارد ذيل توجه گردد:</a:t>
            </a:r>
            <a:br>
              <a:rPr lang="fa-IR" sz="2400" dirty="0"/>
            </a:br>
            <a:endParaRPr lang="fa-IR" sz="2400" dirty="0"/>
          </a:p>
        </p:txBody>
      </p:sp>
      <p:sp>
        <p:nvSpPr>
          <p:cNvPr id="3" name="Content Placeholder 2"/>
          <p:cNvSpPr>
            <a:spLocks noGrp="1"/>
          </p:cNvSpPr>
          <p:nvPr>
            <p:ph idx="1"/>
          </p:nvPr>
        </p:nvSpPr>
        <p:spPr>
          <a:xfrm>
            <a:off x="1600200" y="1609416"/>
            <a:ext cx="8077200" cy="4846320"/>
          </a:xfrm>
        </p:spPr>
        <p:txBody>
          <a:bodyPr>
            <a:normAutofit/>
          </a:bodyPr>
          <a:lstStyle/>
          <a:p>
            <a:r>
              <a:rPr lang="fa-IR" dirty="0" smtClean="0"/>
              <a:t>- </a:t>
            </a:r>
            <a:r>
              <a:rPr lang="fa-IR" dirty="0">
                <a:latin typeface="Arial" panose="020B0604020202020204" pitchFamily="34" charset="0"/>
                <a:cs typeface="Arial" panose="020B0604020202020204" pitchFamily="34" charset="0"/>
              </a:rPr>
              <a:t>برآوردی از </a:t>
            </a:r>
            <a:r>
              <a:rPr lang="fa-IR" dirty="0">
                <a:solidFill>
                  <a:srgbClr val="C00000"/>
                </a:solidFill>
                <a:latin typeface="Arial" panose="020B0604020202020204" pitchFamily="34" charset="0"/>
                <a:cs typeface="Arial" panose="020B0604020202020204" pitchFamily="34" charset="0"/>
              </a:rPr>
              <a:t>ميزان تقريبی توليد پسماند </a:t>
            </a:r>
            <a:r>
              <a:rPr lang="fa-IR" dirty="0">
                <a:latin typeface="Arial" panose="020B0604020202020204" pitchFamily="34" charset="0"/>
                <a:cs typeface="Arial" panose="020B0604020202020204" pitchFamily="34" charset="0"/>
              </a:rPr>
              <a:t>، می تواند در برنامه ريزی ها و همچنين نحوه </a:t>
            </a:r>
            <a:r>
              <a:rPr lang="fa-IR" dirty="0">
                <a:solidFill>
                  <a:schemeClr val="tx2"/>
                </a:solidFill>
                <a:latin typeface="Arial" panose="020B0604020202020204" pitchFamily="34" charset="0"/>
                <a:cs typeface="Arial" panose="020B0604020202020204" pitchFamily="34" charset="0"/>
              </a:rPr>
              <a:t>اجرای مراحل دفع پسماند </a:t>
            </a:r>
            <a:r>
              <a:rPr lang="fa-IR" dirty="0">
                <a:latin typeface="Arial" panose="020B0604020202020204" pitchFamily="34" charset="0"/>
                <a:cs typeface="Arial" panose="020B0604020202020204" pitchFamily="34" charset="0"/>
              </a:rPr>
              <a:t>بسيار کمک کند</a:t>
            </a:r>
          </a:p>
          <a:p>
            <a:r>
              <a:rPr lang="fa-IR" dirty="0">
                <a:latin typeface="Arial" panose="020B0604020202020204" pitchFamily="34" charset="0"/>
                <a:cs typeface="Arial" panose="020B0604020202020204" pitchFamily="34" charset="0"/>
              </a:rPr>
              <a:t>- اين برنامه بايد به نحوی طراحی گردد که </a:t>
            </a:r>
            <a:r>
              <a:rPr lang="fa-IR" dirty="0">
                <a:solidFill>
                  <a:srgbClr val="C00000"/>
                </a:solidFill>
                <a:latin typeface="Arial" panose="020B0604020202020204" pitchFamily="34" charset="0"/>
                <a:cs typeface="Arial" panose="020B0604020202020204" pitchFamily="34" charset="0"/>
              </a:rPr>
              <a:t>نظارت کافی بر ميزان مواد و وسايل مصرفی </a:t>
            </a:r>
            <a:r>
              <a:rPr lang="fa-IR" dirty="0">
                <a:latin typeface="Arial" panose="020B0604020202020204" pitchFamily="34" charset="0"/>
                <a:cs typeface="Arial" panose="020B0604020202020204" pitchFamily="34" charset="0"/>
              </a:rPr>
              <a:t>صورت پذيرد.</a:t>
            </a:r>
          </a:p>
          <a:p>
            <a:r>
              <a:rPr lang="fa-IR" dirty="0">
                <a:latin typeface="Arial" panose="020B0604020202020204" pitchFamily="34" charset="0"/>
                <a:cs typeface="Arial" panose="020B0604020202020204" pitchFamily="34" charset="0"/>
              </a:rPr>
              <a:t>- </a:t>
            </a:r>
            <a:r>
              <a:rPr lang="fa-IR" dirty="0" smtClean="0">
                <a:solidFill>
                  <a:srgbClr val="C00000"/>
                </a:solidFill>
                <a:latin typeface="Arial" panose="020B0604020202020204" pitchFamily="34" charset="0"/>
                <a:cs typeface="Arial" panose="020B0604020202020204" pitchFamily="34" charset="0"/>
              </a:rPr>
              <a:t>بايد پسماندهای </a:t>
            </a:r>
            <a:r>
              <a:rPr lang="fa-IR" dirty="0">
                <a:solidFill>
                  <a:srgbClr val="C00000"/>
                </a:solidFill>
                <a:latin typeface="Arial" panose="020B0604020202020204" pitchFamily="34" charset="0"/>
                <a:cs typeface="Arial" panose="020B0604020202020204" pitchFamily="34" charset="0"/>
              </a:rPr>
              <a:t>عادی از پسماندهای ويژه </a:t>
            </a:r>
            <a:r>
              <a:rPr lang="fa-IR" dirty="0">
                <a:latin typeface="Arial" panose="020B0604020202020204" pitchFamily="34" charset="0"/>
                <a:cs typeface="Arial" panose="020B0604020202020204" pitchFamily="34" charset="0"/>
              </a:rPr>
              <a:t>در </a:t>
            </a:r>
            <a:r>
              <a:rPr lang="fa-IR" b="1" dirty="0">
                <a:solidFill>
                  <a:srgbClr val="C00000"/>
                </a:solidFill>
                <a:latin typeface="Arial" panose="020B0604020202020204" pitchFamily="34" charset="0"/>
                <a:cs typeface="Arial" panose="020B0604020202020204" pitchFamily="34" charset="0"/>
              </a:rPr>
              <a:t>مبدا</a:t>
            </a:r>
            <a:r>
              <a:rPr lang="fa-IR" dirty="0">
                <a:latin typeface="Arial" panose="020B0604020202020204" pitchFamily="34" charset="0"/>
                <a:cs typeface="Arial" panose="020B0604020202020204" pitchFamily="34" charset="0"/>
              </a:rPr>
              <a:t> توليد جدا شوند.</a:t>
            </a:r>
          </a:p>
          <a:p>
            <a:r>
              <a:rPr lang="fa-IR" dirty="0">
                <a:latin typeface="Arial" panose="020B0604020202020204" pitchFamily="34" charset="0"/>
                <a:cs typeface="Arial" panose="020B0604020202020204" pitchFamily="34" charset="0"/>
              </a:rPr>
              <a:t>- بهتر است در برنامه ريزی ها به </a:t>
            </a:r>
            <a:r>
              <a:rPr lang="fa-IR" dirty="0">
                <a:solidFill>
                  <a:srgbClr val="FF0000"/>
                </a:solidFill>
                <a:latin typeface="Arial" panose="020B0604020202020204" pitchFamily="34" charset="0"/>
                <a:cs typeface="Arial" panose="020B0604020202020204" pitchFamily="34" charset="0"/>
              </a:rPr>
              <a:t>کاهش حجم پسماند توليدی </a:t>
            </a:r>
            <a:r>
              <a:rPr lang="fa-IR" dirty="0">
                <a:latin typeface="Arial" panose="020B0604020202020204" pitchFamily="34" charset="0"/>
                <a:cs typeface="Arial" panose="020B0604020202020204" pitchFamily="34" charset="0"/>
              </a:rPr>
              <a:t>توجه گردد . </a:t>
            </a:r>
            <a:endParaRPr lang="fa-IR" dirty="0" smtClean="0">
              <a:latin typeface="Arial" panose="020B0604020202020204" pitchFamily="34" charset="0"/>
              <a:cs typeface="Arial" panose="020B0604020202020204" pitchFamily="34" charset="0"/>
            </a:endParaRPr>
          </a:p>
          <a:p>
            <a:r>
              <a:rPr lang="fa-IR" dirty="0" smtClean="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بايد سعي شود که درهنگام </a:t>
            </a:r>
            <a:r>
              <a:rPr lang="fa-IR" dirty="0" smtClean="0">
                <a:solidFill>
                  <a:srgbClr val="FF0000"/>
                </a:solidFill>
                <a:latin typeface="Arial" panose="020B0604020202020204" pitchFamily="34" charset="0"/>
                <a:cs typeface="Arial" panose="020B0604020202020204" pitchFamily="34" charset="0"/>
              </a:rPr>
              <a:t>کار</a:t>
            </a:r>
            <a:r>
              <a:rPr lang="en-US" dirty="0" smtClean="0">
                <a:solidFill>
                  <a:srgbClr val="FF0000"/>
                </a:solidFill>
                <a:latin typeface="Arial" panose="020B0604020202020204" pitchFamily="34" charset="0"/>
                <a:cs typeface="Arial" panose="020B0604020202020204" pitchFamily="34" charset="0"/>
              </a:rPr>
              <a:t> </a:t>
            </a:r>
            <a:r>
              <a:rPr lang="fa-IR" dirty="0" smtClean="0">
                <a:solidFill>
                  <a:srgbClr val="FF0000"/>
                </a:solidFill>
                <a:latin typeface="Arial" panose="020B0604020202020204" pitchFamily="34" charset="0"/>
                <a:cs typeface="Arial" panose="020B0604020202020204" pitchFamily="34" charset="0"/>
              </a:rPr>
              <a:t>از </a:t>
            </a:r>
            <a:r>
              <a:rPr lang="fa-IR" dirty="0">
                <a:solidFill>
                  <a:srgbClr val="FF0000"/>
                </a:solidFill>
                <a:latin typeface="Arial" panose="020B0604020202020204" pitchFamily="34" charset="0"/>
                <a:cs typeface="Arial" panose="020B0604020202020204" pitchFamily="34" charset="0"/>
              </a:rPr>
              <a:t>مواد و وسايل کم </a:t>
            </a:r>
            <a:r>
              <a:rPr lang="fa-IR" dirty="0" smtClean="0">
                <a:solidFill>
                  <a:srgbClr val="FF0000"/>
                </a:solidFill>
                <a:latin typeface="Arial" panose="020B0604020202020204" pitchFamily="34" charset="0"/>
                <a:cs typeface="Arial" panose="020B0604020202020204" pitchFamily="34" charset="0"/>
              </a:rPr>
              <a:t>خطر </a:t>
            </a:r>
            <a:r>
              <a:rPr lang="fa-IR" dirty="0">
                <a:latin typeface="Arial" panose="020B0604020202020204" pitchFamily="34" charset="0"/>
                <a:cs typeface="Arial" panose="020B0604020202020204" pitchFamily="34" charset="0"/>
              </a:rPr>
              <a:t>استفاده شود. به طور مثال </a:t>
            </a:r>
            <a:r>
              <a:rPr lang="fa-IR" b="1" dirty="0">
                <a:solidFill>
                  <a:schemeClr val="tx2"/>
                </a:solidFill>
                <a:latin typeface="Arial" panose="020B0604020202020204" pitchFamily="34" charset="0"/>
                <a:cs typeface="Arial" panose="020B0604020202020204" pitchFamily="34" charset="0"/>
              </a:rPr>
              <a:t>استفاده ازسرنگ ها وسوزن هاي زيرجلدي </a:t>
            </a:r>
            <a:r>
              <a:rPr lang="fa-IR" b="1" dirty="0" smtClean="0">
                <a:solidFill>
                  <a:schemeClr val="tx2"/>
                </a:solidFill>
                <a:latin typeface="Arial" panose="020B0604020202020204" pitchFamily="34" charset="0"/>
                <a:cs typeface="Arial" panose="020B0604020202020204" pitchFamily="34" charset="0"/>
              </a:rPr>
              <a:t>جهت انتقال </a:t>
            </a:r>
            <a:r>
              <a:rPr lang="fa-IR" b="1" dirty="0">
                <a:solidFill>
                  <a:schemeClr val="tx2"/>
                </a:solidFill>
                <a:latin typeface="Arial" panose="020B0604020202020204" pitchFamily="34" charset="0"/>
                <a:cs typeface="Arial" panose="020B0604020202020204" pitchFamily="34" charset="0"/>
              </a:rPr>
              <a:t>مواد بايد محدودشده و نبايد جايگزين استفاده ازوسائلي مانند پي پت گردد</a:t>
            </a:r>
            <a:r>
              <a:rPr lang="fa-IR" b="1" dirty="0" smtClean="0">
                <a:solidFill>
                  <a:schemeClr val="tx2"/>
                </a:solidFill>
                <a:latin typeface="Arial" panose="020B0604020202020204" pitchFamily="34" charset="0"/>
                <a:cs typeface="Arial" panose="020B0604020202020204" pitchFamily="34" charset="0"/>
              </a:rPr>
              <a:t>.</a:t>
            </a:r>
            <a:endParaRPr lang="fa-IR" b="1" dirty="0">
              <a:solidFill>
                <a:schemeClr val="tx2"/>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48</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71664" y="5673322"/>
            <a:ext cx="1008112" cy="1008112"/>
          </a:xfrm>
          <a:prstGeom prst="rect">
            <a:avLst/>
          </a:prstGeom>
        </p:spPr>
      </p:pic>
    </p:spTree>
    <p:extLst>
      <p:ext uri="{BB962C8B-B14F-4D97-AF65-F5344CB8AC3E}">
        <p14:creationId xmlns:p14="http://schemas.microsoft.com/office/powerpoint/2010/main" val="154907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381000"/>
            <a:ext cx="8077200" cy="6074736"/>
          </a:xfrm>
        </p:spPr>
        <p:txBody>
          <a:bodyPr>
            <a:normAutofit/>
          </a:bodyPr>
          <a:lstStyle/>
          <a:p>
            <a:r>
              <a:rPr lang="fa-IR" dirty="0">
                <a:latin typeface="Arial" panose="020B0604020202020204" pitchFamily="34" charset="0"/>
                <a:cs typeface="Arial" panose="020B0604020202020204" pitchFamily="34" charset="0"/>
              </a:rPr>
              <a:t>- </a:t>
            </a:r>
            <a:r>
              <a:rPr lang="fa-IR" dirty="0">
                <a:solidFill>
                  <a:srgbClr val="FF0000"/>
                </a:solidFill>
                <a:latin typeface="Arial" panose="020B0604020202020204" pitchFamily="34" charset="0"/>
                <a:cs typeface="Arial" panose="020B0604020202020204" pitchFamily="34" charset="0"/>
              </a:rPr>
              <a:t>بايدفوايد ومضار استفاده از وسايل يک بارمصرف </a:t>
            </a:r>
            <a:r>
              <a:rPr lang="fa-IR" dirty="0">
                <a:latin typeface="Arial" panose="020B0604020202020204" pitchFamily="34" charset="0"/>
                <a:cs typeface="Arial" panose="020B0604020202020204" pitchFamily="34" charset="0"/>
              </a:rPr>
              <a:t>درمقابل وسايلي که دوباره واردچرخه کاري مي شوند، بررسي گردد.</a:t>
            </a:r>
          </a:p>
          <a:p>
            <a:r>
              <a:rPr lang="fa-IR" dirty="0">
                <a:latin typeface="Arial" panose="020B0604020202020204" pitchFamily="34" charset="0"/>
                <a:cs typeface="Arial" panose="020B0604020202020204" pitchFamily="34" charset="0"/>
              </a:rPr>
              <a:t>- - بايد </a:t>
            </a:r>
            <a:r>
              <a:rPr lang="fa-IR" b="1" dirty="0">
                <a:latin typeface="Arial" panose="020B0604020202020204" pitchFamily="34" charset="0"/>
                <a:cs typeface="Arial" panose="020B0604020202020204" pitchFamily="34" charset="0"/>
              </a:rPr>
              <a:t>از </a:t>
            </a:r>
            <a:r>
              <a:rPr lang="fa-IR" b="1" dirty="0">
                <a:solidFill>
                  <a:schemeClr val="tx2"/>
                </a:solidFill>
                <a:latin typeface="Arial" panose="020B0604020202020204" pitchFamily="34" charset="0"/>
                <a:cs typeface="Arial" panose="020B0604020202020204" pitchFamily="34" charset="0"/>
              </a:rPr>
              <a:t>موادشيميايي وضدعفوني کننده </a:t>
            </a:r>
            <a:r>
              <a:rPr lang="fa-IR" dirty="0">
                <a:latin typeface="Arial" panose="020B0604020202020204" pitchFamily="34" charset="0"/>
                <a:cs typeface="Arial" panose="020B0604020202020204" pitchFamily="34" charset="0"/>
              </a:rPr>
              <a:t>اي استفاده نمود که </a:t>
            </a:r>
            <a:r>
              <a:rPr lang="fa-IR" dirty="0">
                <a:solidFill>
                  <a:schemeClr val="tx2"/>
                </a:solidFill>
                <a:latin typeface="Arial" panose="020B0604020202020204" pitchFamily="34" charset="0"/>
                <a:cs typeface="Arial" panose="020B0604020202020204" pitchFamily="34" charset="0"/>
              </a:rPr>
              <a:t>خطرکمتري</a:t>
            </a:r>
            <a:r>
              <a:rPr lang="fa-IR" dirty="0">
                <a:latin typeface="Arial" panose="020B0604020202020204" pitchFamily="34" charset="0"/>
                <a:cs typeface="Arial" panose="020B0604020202020204" pitchFamily="34" charset="0"/>
              </a:rPr>
              <a:t> براي افراد و محيط زيست داشته باشند.</a:t>
            </a:r>
          </a:p>
          <a:p>
            <a:r>
              <a:rPr lang="fa-IR" dirty="0">
                <a:latin typeface="Arial" panose="020B0604020202020204" pitchFamily="34" charset="0"/>
                <a:cs typeface="Arial" panose="020B0604020202020204" pitchFamily="34" charset="0"/>
              </a:rPr>
              <a:t>- درتمامي مراحل بايد از وسايل </a:t>
            </a:r>
            <a:r>
              <a:rPr lang="fa-IR" b="1" dirty="0">
                <a:solidFill>
                  <a:srgbClr val="FF0000"/>
                </a:solidFill>
                <a:latin typeface="Arial" panose="020B0604020202020204" pitchFamily="34" charset="0"/>
                <a:cs typeface="Arial" panose="020B0604020202020204" pitchFamily="34" charset="0"/>
              </a:rPr>
              <a:t>حفاظتي</a:t>
            </a:r>
            <a:r>
              <a:rPr lang="fa-IR" dirty="0">
                <a:latin typeface="Arial" panose="020B0604020202020204" pitchFamily="34" charset="0"/>
                <a:cs typeface="Arial" panose="020B0604020202020204" pitchFamily="34" charset="0"/>
              </a:rPr>
              <a:t> مخصوصا </a:t>
            </a:r>
            <a:r>
              <a:rPr lang="fa-IR" b="1" dirty="0">
                <a:solidFill>
                  <a:srgbClr val="FF0000"/>
                </a:solidFill>
                <a:latin typeface="Arial" panose="020B0604020202020204" pitchFamily="34" charset="0"/>
                <a:cs typeface="Arial" panose="020B0604020202020204" pitchFamily="34" charset="0"/>
              </a:rPr>
              <a:t>دستکش مقاوم </a:t>
            </a:r>
            <a:r>
              <a:rPr lang="fa-IR" dirty="0">
                <a:latin typeface="Arial" panose="020B0604020202020204" pitchFamily="34" charset="0"/>
                <a:cs typeface="Arial" panose="020B0604020202020204" pitchFamily="34" charset="0"/>
              </a:rPr>
              <a:t>و غير قابل نفوذ، ماسک، روپوش، پيش بندمخصوص وغيره </a:t>
            </a:r>
            <a:r>
              <a:rPr lang="fa-IR" dirty="0" smtClean="0">
                <a:latin typeface="Arial" panose="020B0604020202020204" pitchFamily="34" charset="0"/>
                <a:cs typeface="Arial" panose="020B0604020202020204" pitchFamily="34" charset="0"/>
              </a:rPr>
              <a:t>استفاده</a:t>
            </a:r>
            <a:r>
              <a:rPr lang="en-US"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گردد</a:t>
            </a:r>
            <a:r>
              <a:rPr lang="fa-IR" dirty="0">
                <a:latin typeface="Arial" panose="020B0604020202020204" pitchFamily="34" charset="0"/>
                <a:cs typeface="Arial" panose="020B0604020202020204" pitchFamily="34" charset="0"/>
              </a:rPr>
              <a:t>.</a:t>
            </a:r>
          </a:p>
          <a:p>
            <a:r>
              <a:rPr lang="fa-IR" dirty="0">
                <a:latin typeface="Arial" panose="020B0604020202020204" pitchFamily="34" charset="0"/>
                <a:cs typeface="Arial" panose="020B0604020202020204" pitchFamily="34" charset="0"/>
              </a:rPr>
              <a:t>- اجراي تمامي مراحل </a:t>
            </a:r>
            <a:r>
              <a:rPr lang="fa-IR" b="1" dirty="0">
                <a:solidFill>
                  <a:schemeClr val="tx2"/>
                </a:solidFill>
                <a:latin typeface="Arial" panose="020B0604020202020204" pitchFamily="34" charset="0"/>
                <a:cs typeface="Arial" panose="020B0604020202020204" pitchFamily="34" charset="0"/>
              </a:rPr>
              <a:t>جمع آوري وحمل ونقل </a:t>
            </a:r>
            <a:r>
              <a:rPr lang="fa-IR" dirty="0">
                <a:latin typeface="Arial" panose="020B0604020202020204" pitchFamily="34" charset="0"/>
                <a:cs typeface="Arial" panose="020B0604020202020204" pitchFamily="34" charset="0"/>
              </a:rPr>
              <a:t>پسماندها با دست انجام پذيرد، زيرا </a:t>
            </a:r>
            <a:r>
              <a:rPr lang="fa-IR" dirty="0">
                <a:solidFill>
                  <a:srgbClr val="FF0000"/>
                </a:solidFill>
                <a:latin typeface="Arial" panose="020B0604020202020204" pitchFamily="34" charset="0"/>
                <a:cs typeface="Arial" panose="020B0604020202020204" pitchFamily="34" charset="0"/>
              </a:rPr>
              <a:t>وسايل مكانيكي باعث پاره شدن كيسه ها وترشح </a:t>
            </a:r>
            <a:r>
              <a:rPr lang="fa-IR" dirty="0" smtClean="0">
                <a:latin typeface="Arial" panose="020B0604020202020204" pitchFamily="34" charset="0"/>
                <a:cs typeface="Arial" panose="020B0604020202020204" pitchFamily="34" charset="0"/>
              </a:rPr>
              <a:t>و پاشيدن </a:t>
            </a:r>
            <a:r>
              <a:rPr lang="fa-IR" dirty="0">
                <a:latin typeface="Arial" panose="020B0604020202020204" pitchFamily="34" charset="0"/>
                <a:cs typeface="Arial" panose="020B0604020202020204" pitchFamily="34" charset="0"/>
              </a:rPr>
              <a:t>مواد آلوده مي گردد.</a:t>
            </a:r>
          </a:p>
          <a:p>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49</a:t>
            </a:fld>
            <a:endParaRPr lang="en-US">
              <a:solidFill>
                <a:srgbClr val="B13F9A"/>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7848" y="4470648"/>
            <a:ext cx="1368152" cy="1368152"/>
          </a:xfrm>
          <a:prstGeom prst="rect">
            <a:avLst/>
          </a:prstGeom>
        </p:spPr>
      </p:pic>
    </p:spTree>
    <p:extLst>
      <p:ext uri="{BB962C8B-B14F-4D97-AF65-F5344CB8AC3E}">
        <p14:creationId xmlns:p14="http://schemas.microsoft.com/office/powerpoint/2010/main" val="20239516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endParaRPr lang="en-US" dirty="0" smtClean="0"/>
          </a:p>
          <a:p>
            <a:pPr algn="r" rtl="1"/>
            <a:r>
              <a:rPr lang="fa-IR" dirty="0" smtClean="0"/>
              <a:t>به </a:t>
            </a:r>
            <a:r>
              <a:rPr lang="fa-IR" dirty="0"/>
              <a:t>عنوان مثال </a:t>
            </a:r>
            <a:r>
              <a:rPr lang="fa-IR" dirty="0">
                <a:solidFill>
                  <a:srgbClr val="C00000"/>
                </a:solidFill>
              </a:rPr>
              <a:t>پاتوژنی</a:t>
            </a:r>
            <a:r>
              <a:rPr lang="fa-IR" dirty="0"/>
              <a:t> که مربوط به گروه </a:t>
            </a:r>
            <a:r>
              <a:rPr lang="fa-IR" dirty="0">
                <a:solidFill>
                  <a:srgbClr val="C00000"/>
                </a:solidFill>
              </a:rPr>
              <a:t>خطر 2</a:t>
            </a:r>
            <a:r>
              <a:rPr lang="fa-IR" dirty="0"/>
              <a:t> می باشد، نیازمند آزمایشگاهی با </a:t>
            </a:r>
            <a:r>
              <a:rPr lang="fa-IR" dirty="0">
                <a:solidFill>
                  <a:srgbClr val="C00000"/>
                </a:solidFill>
              </a:rPr>
              <a:t>سطح ایمنی 2 </a:t>
            </a:r>
            <a:r>
              <a:rPr lang="fa-IR" dirty="0"/>
              <a:t>است. </a:t>
            </a:r>
            <a:endParaRPr lang="fa-IR" dirty="0" smtClean="0"/>
          </a:p>
          <a:p>
            <a:pPr algn="r" rtl="1"/>
            <a:endParaRPr lang="fa-IR" dirty="0"/>
          </a:p>
          <a:p>
            <a:pPr algn="r" rtl="1"/>
            <a:r>
              <a:rPr lang="fa-IR" dirty="0" smtClean="0"/>
              <a:t>اما چنانچه</a:t>
            </a:r>
            <a:r>
              <a:rPr lang="en-US" dirty="0" smtClean="0"/>
              <a:t> </a:t>
            </a:r>
            <a:r>
              <a:rPr lang="fa-IR" dirty="0" smtClean="0"/>
              <a:t>یکی </a:t>
            </a:r>
            <a:r>
              <a:rPr lang="fa-IR" dirty="0"/>
              <a:t>از فرآیندهاي کار در آزمایشگاه خطرات احتمالی زیادي به همراه داشته باشد مثلا </a:t>
            </a:r>
            <a:r>
              <a:rPr lang="fa-IR" dirty="0">
                <a:solidFill>
                  <a:srgbClr val="C00000"/>
                </a:solidFill>
              </a:rPr>
              <a:t>حجم زیادي </a:t>
            </a:r>
            <a:r>
              <a:rPr lang="fa-IR" dirty="0"/>
              <a:t>از </a:t>
            </a:r>
            <a:r>
              <a:rPr lang="fa-IR" dirty="0" smtClean="0">
                <a:solidFill>
                  <a:srgbClr val="C00000"/>
                </a:solidFill>
              </a:rPr>
              <a:t>آیروسل</a:t>
            </a:r>
            <a:r>
              <a:rPr lang="en-US" dirty="0" smtClean="0">
                <a:solidFill>
                  <a:srgbClr val="C00000"/>
                </a:solidFill>
              </a:rPr>
              <a:t> </a:t>
            </a:r>
            <a:r>
              <a:rPr lang="fa-IR" dirty="0" smtClean="0">
                <a:solidFill>
                  <a:srgbClr val="C00000"/>
                </a:solidFill>
              </a:rPr>
              <a:t>هاي </a:t>
            </a:r>
            <a:r>
              <a:rPr lang="fa-IR" dirty="0">
                <a:solidFill>
                  <a:srgbClr val="C00000"/>
                </a:solidFill>
              </a:rPr>
              <a:t>آلوده </a:t>
            </a:r>
            <a:r>
              <a:rPr lang="fa-IR" dirty="0"/>
              <a:t>تولید کند، باید از امکانات آزمایشگاهی با </a:t>
            </a:r>
            <a:r>
              <a:rPr lang="fa-IR" dirty="0">
                <a:solidFill>
                  <a:srgbClr val="C00000"/>
                </a:solidFill>
              </a:rPr>
              <a:t>سطح ایمنی 3 </a:t>
            </a:r>
            <a:r>
              <a:rPr lang="fa-IR" dirty="0"/>
              <a:t>استفاده نمود تا فضاي آزمایشگاه آلوده نشود.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2264" y="748012"/>
            <a:ext cx="1080120" cy="1080120"/>
          </a:xfrm>
          <a:prstGeom prst="rect">
            <a:avLst/>
          </a:prstGeom>
        </p:spPr>
      </p:pic>
    </p:spTree>
    <p:extLst>
      <p:ext uri="{BB962C8B-B14F-4D97-AF65-F5344CB8AC3E}">
        <p14:creationId xmlns:p14="http://schemas.microsoft.com/office/powerpoint/2010/main" val="908090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dirty="0">
                <a:latin typeface="Arial" panose="020B0604020202020204" pitchFamily="34" charset="0"/>
                <a:cs typeface="Arial" panose="020B0604020202020204" pitchFamily="34" charset="0"/>
              </a:rPr>
              <a:t>- دفع پسماندها حداقل به طور </a:t>
            </a:r>
            <a:r>
              <a:rPr lang="fa-IR" b="1" dirty="0">
                <a:solidFill>
                  <a:schemeClr val="tx2"/>
                </a:solidFill>
                <a:latin typeface="Arial" panose="020B0604020202020204" pitchFamily="34" charset="0"/>
                <a:cs typeface="Arial" panose="020B0604020202020204" pitchFamily="34" charset="0"/>
              </a:rPr>
              <a:t>روزانه</a:t>
            </a:r>
            <a:r>
              <a:rPr lang="fa-IR" dirty="0">
                <a:latin typeface="Arial" panose="020B0604020202020204" pitchFamily="34" charset="0"/>
                <a:cs typeface="Arial" panose="020B0604020202020204" pitchFamily="34" charset="0"/>
              </a:rPr>
              <a:t> ودر صورت نياز بيش از يک بار درروز انجام پذيرد.</a:t>
            </a:r>
          </a:p>
          <a:p>
            <a:r>
              <a:rPr lang="fa-IR" dirty="0">
                <a:latin typeface="Arial" panose="020B0604020202020204" pitchFamily="34" charset="0"/>
                <a:cs typeface="Arial" panose="020B0604020202020204" pitchFamily="34" charset="0"/>
              </a:rPr>
              <a:t>- مراحل مختلف برنامه به نحوی انجام گيرد که </a:t>
            </a:r>
            <a:r>
              <a:rPr lang="fa-IR" dirty="0">
                <a:solidFill>
                  <a:schemeClr val="tx2"/>
                </a:solidFill>
                <a:latin typeface="Arial" panose="020B0604020202020204" pitchFamily="34" charset="0"/>
                <a:cs typeface="Arial" panose="020B0604020202020204" pitchFamily="34" charset="0"/>
              </a:rPr>
              <a:t>احتمال آلوده شدن افرادی که مسئول </a:t>
            </a:r>
            <a:r>
              <a:rPr lang="fa-IR" dirty="0">
                <a:latin typeface="Arial" panose="020B0604020202020204" pitchFamily="34" charset="0"/>
                <a:cs typeface="Arial" panose="020B0604020202020204" pitchFamily="34" charset="0"/>
              </a:rPr>
              <a:t>جمع آوری و دفع پسماند در داخل يا خارج آزمايشگاه هستند، </a:t>
            </a:r>
            <a:r>
              <a:rPr lang="fa-IR" dirty="0">
                <a:solidFill>
                  <a:schemeClr val="tx2"/>
                </a:solidFill>
                <a:latin typeface="Arial" panose="020B0604020202020204" pitchFamily="34" charset="0"/>
                <a:cs typeface="Arial" panose="020B0604020202020204" pitchFamily="34" charset="0"/>
              </a:rPr>
              <a:t>منتفي</a:t>
            </a:r>
            <a:r>
              <a:rPr lang="fa-IR" dirty="0">
                <a:latin typeface="Arial" panose="020B0604020202020204" pitchFamily="34" charset="0"/>
                <a:cs typeface="Arial" panose="020B0604020202020204" pitchFamily="34" charset="0"/>
              </a:rPr>
              <a:t> گردد.</a:t>
            </a:r>
          </a:p>
          <a:p>
            <a:r>
              <a:rPr lang="fa-IR" dirty="0">
                <a:latin typeface="Arial" panose="020B0604020202020204" pitchFamily="34" charset="0"/>
                <a:cs typeface="Arial" panose="020B0604020202020204" pitchFamily="34" charset="0"/>
              </a:rPr>
              <a:t>- طبق قانون، </a:t>
            </a:r>
            <a:r>
              <a:rPr lang="fa-IR" dirty="0">
                <a:solidFill>
                  <a:srgbClr val="FF0000"/>
                </a:solidFill>
                <a:latin typeface="Arial" panose="020B0604020202020204" pitchFamily="34" charset="0"/>
                <a:cs typeface="Arial" panose="020B0604020202020204" pitchFamily="34" charset="0"/>
              </a:rPr>
              <a:t>بازيافت پسماندهاي مراکز پزشکي مجاز نمي باشد</a:t>
            </a:r>
            <a:r>
              <a:rPr lang="fa-IR" dirty="0">
                <a:latin typeface="Arial" panose="020B0604020202020204" pitchFamily="34" charset="0"/>
                <a:cs typeface="Arial" panose="020B0604020202020204" pitchFamily="34" charset="0"/>
              </a:rPr>
              <a:t>. اما مي توان با تمهيداتي پسماندهايي مانند ظروف پلاستيکي ، شيشه اي ونيز جعبه ها ي كيت ها ومعرف ها راکه طي </a:t>
            </a:r>
            <a:r>
              <a:rPr lang="fa-IR" b="1" dirty="0">
                <a:solidFill>
                  <a:srgbClr val="7030A0"/>
                </a:solidFill>
                <a:latin typeface="Arial" panose="020B0604020202020204" pitchFamily="34" charset="0"/>
                <a:cs typeface="Arial" panose="020B0604020202020204" pitchFamily="34" charset="0"/>
              </a:rPr>
              <a:t>کارآلوده به سرم و مايعات بدن نمي شوند</a:t>
            </a:r>
            <a:r>
              <a:rPr lang="fa-IR" dirty="0">
                <a:latin typeface="Arial" panose="020B0604020202020204" pitchFamily="34" charset="0"/>
                <a:cs typeface="Arial" panose="020B0604020202020204" pitchFamily="34" charset="0"/>
              </a:rPr>
              <a:t>، درمحفظه هاي جداگانه اي جهت مراحل بازيافت جمع آوري نمودكه نياز به برنامه ريزي خاص وآموزش كاركنان دارد.</a:t>
            </a:r>
          </a:p>
          <a:p>
            <a:pPr marL="0" indent="0">
              <a:buNone/>
            </a:pPr>
            <a:endParaRPr lang="fa-IR" dirty="0">
              <a:latin typeface="Arial" panose="020B0604020202020204" pitchFamily="34" charset="0"/>
              <a:cs typeface="Arial" panose="020B0604020202020204" pitchFamily="34" charset="0"/>
            </a:endParaRPr>
          </a:p>
          <a:p>
            <a:endParaRPr lang="en-US" dirty="0"/>
          </a:p>
        </p:txBody>
      </p:sp>
      <p:sp>
        <p:nvSpPr>
          <p:cNvPr id="4" name="Footer Placeholder 3"/>
          <p:cNvSpPr>
            <a:spLocks noGrp="1"/>
          </p:cNvSpPr>
          <p:nvPr>
            <p:ph type="ftr" sz="quarter" idx="11"/>
          </p:nvPr>
        </p:nvSpPr>
        <p:spPr/>
        <p:txBody>
          <a:bodyPr/>
          <a:lstStyle/>
          <a:p>
            <a:pPr>
              <a:defRPr/>
            </a:pPr>
            <a:r>
              <a:rPr lang="fa-IR" smtClean="0">
                <a:solidFill>
                  <a:srgbClr val="B13F9A"/>
                </a:solidFill>
              </a:rPr>
              <a:t>مركز سلامت محيط و كار</a:t>
            </a:r>
            <a:endParaRPr lang="en-US">
              <a:solidFill>
                <a:srgbClr val="B13F9A"/>
              </a:solidFill>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50</a:t>
            </a:fld>
            <a:endParaRPr lang="en-US">
              <a:solidFill>
                <a:srgbClr val="B13F9A"/>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6200" y="44212"/>
            <a:ext cx="1152128" cy="1152128"/>
          </a:xfrm>
          <a:prstGeom prst="rect">
            <a:avLst/>
          </a:prstGeom>
        </p:spPr>
      </p:pic>
    </p:spTree>
    <p:extLst>
      <p:ext uri="{BB962C8B-B14F-4D97-AF65-F5344CB8AC3E}">
        <p14:creationId xmlns:p14="http://schemas.microsoft.com/office/powerpoint/2010/main" val="2636274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822960"/>
          </a:xfrm>
        </p:spPr>
        <p:txBody>
          <a:bodyPr/>
          <a:lstStyle/>
          <a:p>
            <a:pPr algn="ctr"/>
            <a:r>
              <a:rPr lang="fa-IR" dirty="0" smtClean="0"/>
              <a:t>تفکیک و جداسازی</a:t>
            </a:r>
            <a:r>
              <a:rPr lang="ar-SA" sz="4000" dirty="0">
                <a:solidFill>
                  <a:srgbClr val="FF0000"/>
                </a:solidFill>
                <a:cs typeface="B Nazanin" pitchFamily="2" charset="-78"/>
              </a:rPr>
              <a:t> در مبدا</a:t>
            </a:r>
            <a:endParaRPr lang="fa-IR" dirty="0"/>
          </a:p>
        </p:txBody>
      </p:sp>
      <p:sp>
        <p:nvSpPr>
          <p:cNvPr id="3" name="Content Placeholder 2"/>
          <p:cNvSpPr>
            <a:spLocks noGrp="1"/>
          </p:cNvSpPr>
          <p:nvPr>
            <p:ph idx="1"/>
          </p:nvPr>
        </p:nvSpPr>
        <p:spPr>
          <a:xfrm>
            <a:off x="1600200" y="1609416"/>
            <a:ext cx="8077200" cy="4846320"/>
          </a:xfrm>
        </p:spPr>
        <p:txBody>
          <a:bodyPr/>
          <a:lstStyle/>
          <a:p>
            <a:r>
              <a:rPr lang="fa-IR" b="1" dirty="0">
                <a:solidFill>
                  <a:srgbClr val="FF0000"/>
                </a:solidFill>
                <a:latin typeface="Arial" panose="020B0604020202020204" pitchFamily="34" charset="0"/>
                <a:cs typeface="Arial" panose="020B0604020202020204" pitchFamily="34" charset="0"/>
              </a:rPr>
              <a:t>پسماندهای عفونی </a:t>
            </a:r>
            <a:r>
              <a:rPr lang="fa-IR" dirty="0">
                <a:latin typeface="Arial" panose="020B0604020202020204" pitchFamily="34" charset="0"/>
                <a:cs typeface="Arial" panose="020B0604020202020204" pitchFamily="34" charset="0"/>
              </a:rPr>
              <a:t>در آزمايشگاه عمدتا شامل </a:t>
            </a:r>
            <a:r>
              <a:rPr lang="fa-IR" dirty="0">
                <a:solidFill>
                  <a:schemeClr val="tx2"/>
                </a:solidFill>
                <a:latin typeface="Arial" panose="020B0604020202020204" pitchFamily="34" charset="0"/>
                <a:cs typeface="Arial" panose="020B0604020202020204" pitchFamily="34" charset="0"/>
              </a:rPr>
              <a:t>محيط هاي کشت حاوي انواع ميکروبها، خون، سرم ويا ساير مايعات بدن، </a:t>
            </a:r>
            <a:r>
              <a:rPr lang="fa-IR" dirty="0" smtClean="0">
                <a:solidFill>
                  <a:schemeClr val="tx2"/>
                </a:solidFill>
                <a:latin typeface="Arial" panose="020B0604020202020204" pitchFamily="34" charset="0"/>
                <a:cs typeface="Arial" panose="020B0604020202020204" pitchFamily="34" charset="0"/>
              </a:rPr>
              <a:t>مدفوع ونيز </a:t>
            </a:r>
            <a:r>
              <a:rPr lang="fa-IR" dirty="0">
                <a:solidFill>
                  <a:schemeClr val="tx2"/>
                </a:solidFill>
                <a:latin typeface="Arial" panose="020B0604020202020204" pitchFamily="34" charset="0"/>
                <a:cs typeface="Arial" panose="020B0604020202020204" pitchFamily="34" charset="0"/>
              </a:rPr>
              <a:t>ظروف حاوی اين نمونه ها، نمونه هاي پوست ، مو و ناخن ، پسماندهاي عفونی در آسيب شناسي تشريحی ، وسايل تيز </a:t>
            </a:r>
            <a:r>
              <a:rPr lang="fa-IR" dirty="0" smtClean="0">
                <a:solidFill>
                  <a:schemeClr val="tx2"/>
                </a:solidFill>
                <a:latin typeface="Arial" panose="020B0604020202020204" pitchFamily="34" charset="0"/>
                <a:cs typeface="Arial" panose="020B0604020202020204" pitchFamily="34" charset="0"/>
              </a:rPr>
              <a:t>وبرنده آلوده </a:t>
            </a:r>
            <a:r>
              <a:rPr lang="fa-IR" dirty="0">
                <a:solidFill>
                  <a:schemeClr val="tx2"/>
                </a:solidFill>
                <a:latin typeface="Arial" panose="020B0604020202020204" pitchFamily="34" charset="0"/>
                <a:cs typeface="Arial" panose="020B0604020202020204" pitchFamily="34" charset="0"/>
              </a:rPr>
              <a:t>به مواد عفونی</a:t>
            </a:r>
            <a:r>
              <a:rPr lang="fa-IR" dirty="0">
                <a:latin typeface="Arial" panose="020B0604020202020204" pitchFamily="34" charset="0"/>
                <a:cs typeface="Arial" panose="020B0604020202020204" pitchFamily="34" charset="0"/>
              </a:rPr>
              <a:t> که مجددا غير قابل استفاده هستند ، مي باشد</a:t>
            </a:r>
            <a:r>
              <a:rPr lang="fa-IR" dirty="0" smtClean="0">
                <a:latin typeface="Arial" panose="020B0604020202020204" pitchFamily="34" charset="0"/>
                <a:cs typeface="Arial" panose="020B0604020202020204" pitchFamily="34" charset="0"/>
              </a:rPr>
              <a:t>.</a:t>
            </a:r>
          </a:p>
          <a:p>
            <a:endParaRPr lang="fa-IR" dirty="0">
              <a:latin typeface="Arial" panose="020B0604020202020204" pitchFamily="34" charset="0"/>
              <a:cs typeface="Arial" panose="020B0604020202020204" pitchFamily="34" charset="0"/>
            </a:endParaRPr>
          </a:p>
          <a:p>
            <a:r>
              <a:rPr lang="fa-IR" dirty="0" smtClean="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تفکيک ( جداسازی) پسماندهای آلوده از </a:t>
            </a:r>
            <a:r>
              <a:rPr lang="fa-IR" dirty="0" smtClean="0">
                <a:latin typeface="Arial" panose="020B0604020202020204" pitchFamily="34" charset="0"/>
                <a:cs typeface="Arial" panose="020B0604020202020204" pitchFamily="34" charset="0"/>
              </a:rPr>
              <a:t>سايرپسماندها بسيار مهم </a:t>
            </a:r>
            <a:r>
              <a:rPr lang="fa-IR" dirty="0">
                <a:latin typeface="Arial" panose="020B0604020202020204" pitchFamily="34" charset="0"/>
                <a:cs typeface="Arial" panose="020B0604020202020204" pitchFamily="34" charset="0"/>
              </a:rPr>
              <a:t>است</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51</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63752" y="4758680"/>
            <a:ext cx="1368152" cy="1368152"/>
          </a:xfrm>
          <a:prstGeom prst="rect">
            <a:avLst/>
          </a:prstGeom>
        </p:spPr>
      </p:pic>
    </p:spTree>
    <p:extLst>
      <p:ext uri="{BB962C8B-B14F-4D97-AF65-F5344CB8AC3E}">
        <p14:creationId xmlns:p14="http://schemas.microsoft.com/office/powerpoint/2010/main" val="124136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pic>
        <p:nvPicPr>
          <p:cNvPr id="1026" name="Picture 2"/>
          <p:cNvPicPr>
            <a:picLocks noGrp="1" noChangeAspect="1" noChangeArrowheads="1"/>
          </p:cNvPicPr>
          <p:nvPr>
            <p:ph idx="1"/>
          </p:nvPr>
        </p:nvPicPr>
        <p:blipFill>
          <a:blip r:embed="rId4"/>
          <a:srcRect l="11935" t="11465" r="30480" b="5208"/>
          <a:stretch>
            <a:fillRect/>
          </a:stretch>
        </p:blipFill>
        <p:spPr bwMode="auto">
          <a:xfrm>
            <a:off x="1905000" y="206644"/>
            <a:ext cx="8458200" cy="6422756"/>
          </a:xfrm>
          <a:prstGeom prst="rect">
            <a:avLst/>
          </a:prstGeom>
          <a:noFill/>
          <a:ln w="9525">
            <a:noFill/>
            <a:miter lim="800000"/>
            <a:headEnd/>
            <a:tailEnd/>
          </a:ln>
          <a:effec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4100" y="1844452"/>
            <a:ext cx="1114028" cy="1114028"/>
          </a:xfrm>
          <a:prstGeom prst="rect">
            <a:avLst/>
          </a:prstGeom>
        </p:spPr>
      </p:pic>
    </p:spTree>
    <p:extLst>
      <p:ext uri="{BB962C8B-B14F-4D97-AF65-F5344CB8AC3E}">
        <p14:creationId xmlns:p14="http://schemas.microsoft.com/office/powerpoint/2010/main" val="2407676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76200"/>
            <a:ext cx="7239000" cy="457200"/>
          </a:xfrm>
        </p:spPr>
        <p:txBody>
          <a:bodyPr>
            <a:normAutofit/>
          </a:bodyPr>
          <a:lstStyle/>
          <a:p>
            <a:r>
              <a:rPr lang="ar-SA" sz="2400" dirty="0"/>
              <a:t>"جدول طبقه‌بندي پسماندهاي پزشكي ويژه"</a:t>
            </a:r>
            <a:endParaRPr lang="en-US" sz="2400" dirty="0"/>
          </a:p>
        </p:txBody>
      </p:sp>
      <p:graphicFrame>
        <p:nvGraphicFramePr>
          <p:cNvPr id="6" name="Content Placeholder 5"/>
          <p:cNvGraphicFramePr>
            <a:graphicFrameLocks noGrp="1"/>
          </p:cNvGraphicFramePr>
          <p:nvPr>
            <p:ph idx="1"/>
            <p:extLst/>
          </p:nvPr>
        </p:nvGraphicFramePr>
        <p:xfrm>
          <a:off x="1600200" y="714161"/>
          <a:ext cx="8915400" cy="6070576"/>
        </p:xfrm>
        <a:graphic>
          <a:graphicData uri="http://schemas.openxmlformats.org/drawingml/2006/table">
            <a:tbl>
              <a:tblPr rtl="1" firstRow="1" firstCol="1" bandRow="1">
                <a:tableStyleId>{5C22544A-7EE6-4342-B048-85BDC9FD1C3A}</a:tableStyleId>
              </a:tblPr>
              <a:tblGrid>
                <a:gridCol w="4457700"/>
                <a:gridCol w="4457700"/>
              </a:tblGrid>
              <a:tr h="245386">
                <a:tc>
                  <a:txBody>
                    <a:bodyPr/>
                    <a:lstStyle/>
                    <a:p>
                      <a:pPr algn="ctr" rtl="1">
                        <a:lnSpc>
                          <a:spcPct val="150000"/>
                        </a:lnSpc>
                        <a:spcAft>
                          <a:spcPts val="1000"/>
                        </a:spcAft>
                      </a:pPr>
                      <a:r>
                        <a:rPr lang="ar-SA" sz="900" dirty="0">
                          <a:effectLst/>
                        </a:rPr>
                        <a:t>نام رده پسماند</a:t>
                      </a:r>
                      <a:endParaRPr lang="en-US" sz="900" dirty="0">
                        <a:effectLst/>
                        <a:latin typeface="Calibri" panose="020F050202020403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ctr" rtl="1">
                        <a:lnSpc>
                          <a:spcPct val="150000"/>
                        </a:lnSpc>
                        <a:spcAft>
                          <a:spcPts val="1000"/>
                        </a:spcAft>
                      </a:pPr>
                      <a:r>
                        <a:rPr lang="ar-SA" sz="900">
                          <a:effectLst/>
                        </a:rPr>
                        <a:t>شرح ومثال</a:t>
                      </a:r>
                      <a:endParaRPr lang="en-US" sz="900">
                        <a:effectLst/>
                        <a:latin typeface="Calibri" panose="020F0502020204030204" pitchFamily="34" charset="0"/>
                        <a:ea typeface="Calibri" panose="020F0502020204030204" pitchFamily="34" charset="0"/>
                        <a:cs typeface="Arial" panose="020B0604020202020204" pitchFamily="34" charset="0"/>
                      </a:endParaRPr>
                    </a:p>
                  </a:txBody>
                  <a:tcPr marL="8132" marR="8132" marT="8132" marB="8132" anchor="ctr"/>
                </a:tc>
              </a:tr>
              <a:tr h="1131814">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عفوني</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پسماندهاي مظنون به داشتن عوامل زنده بيماريزا مانند محيط هاي کشت ميکروبي آزمايشگاه ،پسماندهاي ناشي از جدا سازي بيماران عفوني،بافتها،(سواب آلوده)،مواد با تجهيزاتي که با فرد مبتلا به بيمارهاي عفوني تماس داشته اند و مواد دفع شده از اين بيماران.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472793">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آسيب شناختي</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مانند بافتها </a:t>
                      </a:r>
                      <a:r>
                        <a:rPr lang="ar-SA" sz="1200" dirty="0" smtClean="0">
                          <a:effectLst/>
                          <a:latin typeface="Arial" panose="020B0604020202020204" pitchFamily="34" charset="0"/>
                          <a:cs typeface="Arial" panose="020B0604020202020204" pitchFamily="34" charset="0"/>
                        </a:rPr>
                        <a:t>و،تکه </a:t>
                      </a:r>
                      <a:r>
                        <a:rPr lang="ar-SA" sz="1200" dirty="0">
                          <a:effectLst/>
                          <a:latin typeface="Arial" panose="020B0604020202020204" pitchFamily="34" charset="0"/>
                          <a:cs typeface="Arial" panose="020B0604020202020204" pitchFamily="34" charset="0"/>
                        </a:rPr>
                        <a:t>هايي از بدن انسان ،خون و </a:t>
                      </a:r>
                      <a:r>
                        <a:rPr lang="ar-SA" sz="1200" dirty="0" smtClean="0">
                          <a:effectLst/>
                          <a:latin typeface="Arial" panose="020B0604020202020204" pitchFamily="34" charset="0"/>
                          <a:cs typeface="Arial" panose="020B0604020202020204" pitchFamily="34" charset="0"/>
                        </a:rPr>
                        <a:t>ساير</a:t>
                      </a:r>
                      <a:r>
                        <a:rPr lang="fa-IR" sz="1200" dirty="0" smtClean="0">
                          <a:effectLst/>
                          <a:latin typeface="Arial" panose="020B0604020202020204" pitchFamily="34" charset="0"/>
                          <a:cs typeface="Arial" panose="020B0604020202020204" pitchFamily="34" charset="0"/>
                        </a:rPr>
                        <a:t>مایعات </a:t>
                      </a:r>
                      <a:r>
                        <a:rPr lang="ar-SA" sz="1200" dirty="0" smtClean="0">
                          <a:effectLst/>
                          <a:latin typeface="Arial" panose="020B0604020202020204" pitchFamily="34" charset="0"/>
                          <a:cs typeface="Arial" panose="020B0604020202020204" pitchFamily="34" charset="0"/>
                        </a:rPr>
                        <a:t>بدن</a:t>
                      </a:r>
                      <a:r>
                        <a:rPr lang="fa-IR" sz="1200" dirty="0" smtClean="0">
                          <a:effectLst/>
                          <a:latin typeface="Arial" panose="020B0604020202020204" pitchFamily="34" charset="0"/>
                          <a:cs typeface="Arial" panose="020B0604020202020204" pitchFamily="34" charset="0"/>
                        </a:rPr>
                        <a:t> </a:t>
                      </a:r>
                      <a:r>
                        <a:rPr lang="ar-SA" sz="1200" dirty="0" smtClean="0">
                          <a:effectLst/>
                          <a:latin typeface="Arial" panose="020B0604020202020204" pitchFamily="34" charset="0"/>
                          <a:cs typeface="Arial" panose="020B0604020202020204" pitchFamily="34" charset="0"/>
                        </a:rPr>
                        <a:t>انساني ، </a:t>
                      </a:r>
                      <a:r>
                        <a:rPr lang="ar-SA" sz="1200" dirty="0">
                          <a:effectLst/>
                          <a:latin typeface="Arial" panose="020B0604020202020204" pitchFamily="34" charset="0"/>
                          <a:cs typeface="Arial" panose="020B0604020202020204" pitchFamily="34" charset="0"/>
                        </a:rPr>
                        <a:t>جنين.</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472793">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اجسام تيز و برنده</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مانند سوزن تزريق ،دستگاه (</a:t>
                      </a:r>
                      <a:r>
                        <a:rPr lang="en-US" sz="1200">
                          <a:effectLst/>
                          <a:latin typeface="Arial" panose="020B0604020202020204" pitchFamily="34" charset="0"/>
                          <a:cs typeface="Arial" panose="020B0604020202020204" pitchFamily="34" charset="0"/>
                        </a:rPr>
                        <a:t>Set</a:t>
                      </a:r>
                      <a:r>
                        <a:rPr lang="ar-SA" sz="1200">
                          <a:effectLst/>
                          <a:latin typeface="Arial" panose="020B0604020202020204" pitchFamily="34" charset="0"/>
                          <a:cs typeface="Arial" panose="020B0604020202020204" pitchFamily="34" charset="0"/>
                        </a:rPr>
                        <a:t>) انفورين،تيغه چاقو ، چاقو ، تيغ ، شيشه هاي شکسته.</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676252">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دارويي خطرناک</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مانند داروهاي تاريخ گذشته يا غير لازم ( اقلامي که حاوي دارو يا اقلامي که به دارو آلوده شده اند مانند قوطي ها و شيشه هاي دارويي).</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700202">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ژنوتوكسيك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مانند پسماندهاي داراي موادي با خصوصويات سمي براي ژن ها ،از جمله پسماندهاي داراي داروي سايتوتوکسيک(که بيشتر در درمان سرطان به کار مي روند)،مواد شيميايي سمي براي ژن ها.</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904033">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شيميايي خطرناک</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که محتوي مواد شيميايي مانند معرفهاي آزمايشگاهي،داروي ثبوت و ظهور فيلم،مواد ضدعفوني کننده و گند زداي تاريخ گذشته يا غير لازم و حلال ها مي باشند. که در صورت آزاد شدن در محيط براي محيط و انسان مضر باشد.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472793">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داراي فلزات سنگين</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a:effectLst/>
                          <a:latin typeface="Arial" panose="020B0604020202020204" pitchFamily="34" charset="0"/>
                          <a:cs typeface="Arial" panose="020B0604020202020204" pitchFamily="34" charset="0"/>
                        </a:rPr>
                        <a:t>مانند باتريها ،ترمومترهاي شکسته ،و سايل داراي جيوه براي اندازه گيري فشارخون و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245386">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ظرف هاي تحت فشار</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مانند سيلندرهاي گازها ، کارتريج گاز و قوطي افشان</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r h="472793">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پسماندهاي پرتوساز</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c>
                  <a:txBody>
                    <a:bodyPr/>
                    <a:lstStyle/>
                    <a:p>
                      <a:pPr algn="r" rtl="1">
                        <a:lnSpc>
                          <a:spcPct val="150000"/>
                        </a:lnSpc>
                        <a:spcAft>
                          <a:spcPts val="1000"/>
                        </a:spcAft>
                      </a:pPr>
                      <a:r>
                        <a:rPr lang="ar-SA" sz="1200" dirty="0">
                          <a:effectLst/>
                          <a:latin typeface="Arial" panose="020B0604020202020204" pitchFamily="34" charset="0"/>
                          <a:cs typeface="Arial" panose="020B0604020202020204" pitchFamily="34" charset="0"/>
                        </a:rPr>
                        <a:t> پسماندهاي محتوي مواد راديو اکتيو :شامل مقررات خاص خود مي شود و از شمول اين ضوابط خارج است.</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marL="8132" marR="8132" marT="8132" marB="8132" anchor="ctr"/>
                </a:tc>
              </a:tr>
            </a:tbl>
          </a:graphicData>
        </a:graphic>
      </p:graphicFrame>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53</a:t>
            </a:fld>
            <a:endParaRPr lang="en-US">
              <a:solidFill>
                <a:srgbClr val="B13F9A"/>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48128" y="1916832"/>
            <a:ext cx="1401688" cy="1401688"/>
          </a:xfrm>
          <a:prstGeom prst="rect">
            <a:avLst/>
          </a:prstGeom>
        </p:spPr>
      </p:pic>
    </p:spTree>
    <p:extLst>
      <p:ext uri="{BB962C8B-B14F-4D97-AF65-F5344CB8AC3E}">
        <p14:creationId xmlns:p14="http://schemas.microsoft.com/office/powerpoint/2010/main" val="4245103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جمع آوری</a:t>
            </a:r>
            <a:br>
              <a:rPr lang="fa-IR" dirty="0"/>
            </a:br>
            <a:endParaRPr lang="fa-IR" dirty="0"/>
          </a:p>
        </p:txBody>
      </p:sp>
      <p:sp>
        <p:nvSpPr>
          <p:cNvPr id="3" name="Content Placeholder 2"/>
          <p:cNvSpPr>
            <a:spLocks noGrp="1"/>
          </p:cNvSpPr>
          <p:nvPr>
            <p:ph idx="1"/>
          </p:nvPr>
        </p:nvSpPr>
        <p:spPr>
          <a:xfrm>
            <a:off x="1524000" y="1451481"/>
            <a:ext cx="8153400" cy="4846320"/>
          </a:xfrm>
        </p:spPr>
        <p:txBody>
          <a:bodyPr>
            <a:normAutofit/>
          </a:bodyPr>
          <a:lstStyle/>
          <a:p>
            <a:r>
              <a:rPr lang="fa-IR" dirty="0" smtClean="0">
                <a:latin typeface="Arial" panose="020B0604020202020204" pitchFamily="34" charset="0"/>
                <a:cs typeface="Arial" panose="020B0604020202020204" pitchFamily="34" charset="0"/>
              </a:rPr>
              <a:t>روش </a:t>
            </a:r>
            <a:r>
              <a:rPr lang="fa-IR" b="1" dirty="0">
                <a:latin typeface="Arial" panose="020B0604020202020204" pitchFamily="34" charset="0"/>
                <a:cs typeface="Arial" panose="020B0604020202020204" pitchFamily="34" charset="0"/>
              </a:rPr>
              <a:t>جمع آوري </a:t>
            </a:r>
            <a:r>
              <a:rPr lang="fa-IR" dirty="0">
                <a:latin typeface="Arial" panose="020B0604020202020204" pitchFamily="34" charset="0"/>
                <a:cs typeface="Arial" panose="020B0604020202020204" pitchFamily="34" charset="0"/>
              </a:rPr>
              <a:t>پسماند در ارتباط </a:t>
            </a:r>
            <a:r>
              <a:rPr lang="fa-IR" dirty="0">
                <a:solidFill>
                  <a:srgbClr val="FF0000"/>
                </a:solidFill>
                <a:latin typeface="Arial" panose="020B0604020202020204" pitchFamily="34" charset="0"/>
                <a:cs typeface="Arial" panose="020B0604020202020204" pitchFamily="34" charset="0"/>
              </a:rPr>
              <a:t>با نوع وميزان پسماند </a:t>
            </a:r>
            <a:r>
              <a:rPr lang="fa-IR" dirty="0">
                <a:latin typeface="Arial" panose="020B0604020202020204" pitchFamily="34" charset="0"/>
                <a:cs typeface="Arial" panose="020B0604020202020204" pitchFamily="34" charset="0"/>
              </a:rPr>
              <a:t>متفاوت </a:t>
            </a:r>
            <a:r>
              <a:rPr lang="fa-IR" dirty="0" smtClean="0">
                <a:latin typeface="Arial" panose="020B0604020202020204" pitchFamily="34" charset="0"/>
                <a:cs typeface="Arial" panose="020B0604020202020204" pitchFamily="34" charset="0"/>
              </a:rPr>
              <a:t>بوده. </a:t>
            </a:r>
            <a:r>
              <a:rPr lang="fa-IR" dirty="0">
                <a:latin typeface="Arial" panose="020B0604020202020204" pitchFamily="34" charset="0"/>
                <a:cs typeface="Arial" panose="020B0604020202020204" pitchFamily="34" charset="0"/>
              </a:rPr>
              <a:t>برای </a:t>
            </a:r>
            <a:r>
              <a:rPr lang="fa-IR" b="1" dirty="0">
                <a:latin typeface="Arial" panose="020B0604020202020204" pitchFamily="34" charset="0"/>
                <a:cs typeface="Arial" panose="020B0604020202020204" pitchFamily="34" charset="0"/>
              </a:rPr>
              <a:t>بسته بندي وجمع آوري </a:t>
            </a:r>
            <a:r>
              <a:rPr lang="fa-IR" b="1" dirty="0">
                <a:solidFill>
                  <a:schemeClr val="accent1"/>
                </a:solidFill>
                <a:latin typeface="Arial" panose="020B0604020202020204" pitchFamily="34" charset="0"/>
                <a:cs typeface="Arial" panose="020B0604020202020204" pitchFamily="34" charset="0"/>
              </a:rPr>
              <a:t>وسايل تيز وبرنده آلوده </a:t>
            </a:r>
            <a:r>
              <a:rPr lang="fa-IR" dirty="0">
                <a:latin typeface="Arial" panose="020B0604020202020204" pitchFamily="34" charset="0"/>
                <a:cs typeface="Arial" panose="020B0604020202020204" pitchFamily="34" charset="0"/>
              </a:rPr>
              <a:t>بايد ابتدا در ظروف </a:t>
            </a:r>
            <a:r>
              <a:rPr lang="fa-IR" dirty="0" smtClean="0">
                <a:latin typeface="Arial" panose="020B0604020202020204" pitchFamily="34" charset="0"/>
                <a:cs typeface="Arial" panose="020B0604020202020204" pitchFamily="34" charset="0"/>
              </a:rPr>
              <a:t>ايمن از</a:t>
            </a:r>
            <a:r>
              <a:rPr lang="en-US" dirty="0" smtClean="0">
                <a:latin typeface="Arial" panose="020B0604020202020204" pitchFamily="34" charset="0"/>
                <a:cs typeface="Arial" panose="020B0604020202020204" pitchFamily="34" charset="0"/>
              </a:rPr>
              <a:t>(</a:t>
            </a:r>
            <a:r>
              <a:rPr lang="en-US" b="1" dirty="0" smtClean="0">
                <a:solidFill>
                  <a:schemeClr val="tx2"/>
                </a:solidFill>
                <a:latin typeface="Arial" panose="020B0604020202020204" pitchFamily="34" charset="0"/>
                <a:cs typeface="Arial" panose="020B0604020202020204" pitchFamily="34" charset="0"/>
              </a:rPr>
              <a:t>Safety </a:t>
            </a:r>
            <a:r>
              <a:rPr lang="en-US" b="1" dirty="0">
                <a:solidFill>
                  <a:schemeClr val="tx2"/>
                </a:solidFill>
                <a:latin typeface="Arial" panose="020B0604020202020204" pitchFamily="34" charset="0"/>
                <a:cs typeface="Arial" panose="020B0604020202020204" pitchFamily="34" charset="0"/>
              </a:rPr>
              <a:t>Box</a:t>
            </a:r>
            <a:r>
              <a:rPr lang="en-US" dirty="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استفاده نمود </a:t>
            </a:r>
            <a:r>
              <a:rPr lang="fa-IR" dirty="0" smtClean="0">
                <a:latin typeface="Arial" panose="020B0604020202020204" pitchFamily="34" charset="0"/>
                <a:cs typeface="Arial" panose="020B0604020202020204" pitchFamily="34" charset="0"/>
              </a:rPr>
              <a:t>و </a:t>
            </a:r>
            <a:r>
              <a:rPr lang="fa-IR" dirty="0">
                <a:latin typeface="Arial" panose="020B0604020202020204" pitchFamily="34" charset="0"/>
                <a:cs typeface="Arial" panose="020B0604020202020204" pitchFamily="34" charset="0"/>
              </a:rPr>
              <a:t>به طريقه بهداشتي دفع شوند.</a:t>
            </a:r>
          </a:p>
          <a:p>
            <a:r>
              <a:rPr lang="fa-IR" dirty="0">
                <a:latin typeface="Arial" panose="020B0604020202020204" pitchFamily="34" charset="0"/>
                <a:cs typeface="Arial" panose="020B0604020202020204" pitchFamily="34" charset="0"/>
              </a:rPr>
              <a:t>تمامي </a:t>
            </a:r>
            <a:r>
              <a:rPr lang="fa-IR" dirty="0">
                <a:solidFill>
                  <a:schemeClr val="accent1"/>
                </a:solidFill>
                <a:latin typeface="Arial" panose="020B0604020202020204" pitchFamily="34" charset="0"/>
                <a:cs typeface="Arial" panose="020B0604020202020204" pitchFamily="34" charset="0"/>
              </a:rPr>
              <a:t>پسماندهاي آلوده </a:t>
            </a:r>
            <a:r>
              <a:rPr lang="fa-IR" dirty="0">
                <a:latin typeface="Arial" panose="020B0604020202020204" pitchFamily="34" charset="0"/>
                <a:cs typeface="Arial" panose="020B0604020202020204" pitchFamily="34" charset="0"/>
              </a:rPr>
              <a:t>بايد در كيسه مخصوص اتوكلاو (ترجيحاً </a:t>
            </a:r>
            <a:r>
              <a:rPr lang="fa-IR" dirty="0">
                <a:solidFill>
                  <a:srgbClr val="7030A0"/>
                </a:solidFill>
                <a:latin typeface="Arial" panose="020B0604020202020204" pitchFamily="34" charset="0"/>
                <a:cs typeface="Arial" panose="020B0604020202020204" pitchFamily="34" charset="0"/>
              </a:rPr>
              <a:t>زرد رنگ وبا علامت خطر زيستي</a:t>
            </a:r>
            <a:r>
              <a:rPr lang="fa-IR" dirty="0">
                <a:latin typeface="Arial" panose="020B0604020202020204" pitchFamily="34" charset="0"/>
                <a:cs typeface="Arial" panose="020B0604020202020204" pitchFamily="34" charset="0"/>
              </a:rPr>
              <a:t>) قرار داده شده </a:t>
            </a:r>
            <a:r>
              <a:rPr lang="fa-IR" dirty="0" smtClean="0">
                <a:latin typeface="Arial" panose="020B0604020202020204" pitchFamily="34" charset="0"/>
                <a:cs typeface="Arial" panose="020B0604020202020204" pitchFamily="34" charset="0"/>
              </a:rPr>
              <a:t>واتوكلاو گردند.</a:t>
            </a:r>
          </a:p>
          <a:p>
            <a:r>
              <a:rPr lang="fa-IR" dirty="0" smtClean="0">
                <a:latin typeface="Arial" panose="020B0604020202020204" pitchFamily="34" charset="0"/>
                <a:cs typeface="Arial" panose="020B0604020202020204" pitchFamily="34" charset="0"/>
              </a:rPr>
              <a:t>نبايد </a:t>
            </a:r>
            <a:r>
              <a:rPr lang="fa-IR" dirty="0">
                <a:latin typeface="Arial" panose="020B0604020202020204" pitchFamily="34" charset="0"/>
                <a:cs typeface="Arial" panose="020B0604020202020204" pitchFamily="34" charset="0"/>
              </a:rPr>
              <a:t>بيش از </a:t>
            </a:r>
            <a:r>
              <a:rPr lang="fa-IR" dirty="0">
                <a:solidFill>
                  <a:srgbClr val="FF0000"/>
                </a:solidFill>
                <a:latin typeface="Arial" panose="020B0604020202020204" pitchFamily="34" charset="0"/>
                <a:cs typeface="Arial" panose="020B0604020202020204" pitchFamily="34" charset="0"/>
              </a:rPr>
              <a:t>سه چهارم حجم کيسه ها </a:t>
            </a:r>
            <a:r>
              <a:rPr lang="fa-IR" dirty="0">
                <a:latin typeface="Arial" panose="020B0604020202020204" pitchFamily="34" charset="0"/>
                <a:cs typeface="Arial" panose="020B0604020202020204" pitchFamily="34" charset="0"/>
              </a:rPr>
              <a:t>پر شود، تا بتوان به آساني درآنها را بست. بديهی است که </a:t>
            </a:r>
            <a:r>
              <a:rPr lang="fa-IR" b="1" dirty="0">
                <a:solidFill>
                  <a:srgbClr val="7030A0"/>
                </a:solidFill>
                <a:latin typeface="Arial" panose="020B0604020202020204" pitchFamily="34" charset="0"/>
                <a:cs typeface="Arial" panose="020B0604020202020204" pitchFamily="34" charset="0"/>
              </a:rPr>
              <a:t>مايعات نبايد مستقيما </a:t>
            </a:r>
            <a:r>
              <a:rPr lang="fa-IR" b="1" dirty="0" smtClean="0">
                <a:solidFill>
                  <a:srgbClr val="7030A0"/>
                </a:solidFill>
                <a:latin typeface="Arial" panose="020B0604020202020204" pitchFamily="34" charset="0"/>
                <a:cs typeface="Arial" panose="020B0604020202020204" pitchFamily="34" charset="0"/>
              </a:rPr>
              <a:t>در داخل </a:t>
            </a:r>
            <a:r>
              <a:rPr lang="fa-IR" b="1" dirty="0">
                <a:solidFill>
                  <a:srgbClr val="7030A0"/>
                </a:solidFill>
                <a:latin typeface="Arial" panose="020B0604020202020204" pitchFamily="34" charset="0"/>
                <a:cs typeface="Arial" panose="020B0604020202020204" pitchFamily="34" charset="0"/>
              </a:rPr>
              <a:t>کيسه ريخته شوند </a:t>
            </a:r>
            <a:r>
              <a:rPr lang="fa-IR" dirty="0">
                <a:latin typeface="Arial" panose="020B0604020202020204" pitchFamily="34" charset="0"/>
                <a:cs typeface="Arial" panose="020B0604020202020204" pitchFamily="34" charset="0"/>
              </a:rPr>
              <a:t>، بلکه بايد </a:t>
            </a:r>
            <a:r>
              <a:rPr lang="fa-IR" dirty="0">
                <a:solidFill>
                  <a:schemeClr val="tx2"/>
                </a:solidFill>
                <a:latin typeface="Arial" panose="020B0604020202020204" pitchFamily="34" charset="0"/>
                <a:cs typeface="Arial" panose="020B0604020202020204" pitchFamily="34" charset="0"/>
              </a:rPr>
              <a:t>ظروف حاوي آنها در کيسه </a:t>
            </a:r>
            <a:r>
              <a:rPr lang="fa-IR" dirty="0">
                <a:latin typeface="Arial" panose="020B0604020202020204" pitchFamily="34" charset="0"/>
                <a:cs typeface="Arial" panose="020B0604020202020204" pitchFamily="34" charset="0"/>
              </a:rPr>
              <a:t>قرار گيرد. درصورت لزوم جهت دفع پسماند، </a:t>
            </a:r>
            <a:r>
              <a:rPr lang="fa-IR" sz="2000" dirty="0">
                <a:latin typeface="Arial" panose="020B0604020202020204" pitchFamily="34" charset="0"/>
                <a:cs typeface="Arial" panose="020B0604020202020204" pitchFamily="34" charset="0"/>
              </a:rPr>
              <a:t>مي توان </a:t>
            </a:r>
            <a:r>
              <a:rPr lang="fa-IR" sz="2000" dirty="0">
                <a:latin typeface="Arial" panose="020B0604020202020204" pitchFamily="34" charset="0"/>
                <a:cs typeface="Arial" panose="020B0604020202020204" pitchFamily="34" charset="0"/>
              </a:rPr>
              <a:t>از</a:t>
            </a:r>
            <a:r>
              <a:rPr lang="fa-IR" sz="2000" b="1" dirty="0">
                <a:solidFill>
                  <a:srgbClr val="7030A0"/>
                </a:solidFill>
                <a:latin typeface="Arial" panose="020B0604020202020204" pitchFamily="34" charset="0"/>
                <a:cs typeface="Arial" panose="020B0604020202020204" pitchFamily="34" charset="0"/>
              </a:rPr>
              <a:t>دوکيسه </a:t>
            </a:r>
            <a:r>
              <a:rPr lang="fa-IR" sz="2000" dirty="0">
                <a:latin typeface="Arial" panose="020B0604020202020204" pitchFamily="34" charset="0"/>
                <a:cs typeface="Arial" panose="020B0604020202020204" pitchFamily="34" charset="0"/>
              </a:rPr>
              <a:t>استفاده </a:t>
            </a:r>
            <a:r>
              <a:rPr lang="fa-IR" sz="2000" dirty="0">
                <a:latin typeface="Arial" panose="020B0604020202020204" pitchFamily="34" charset="0"/>
                <a:cs typeface="Arial" panose="020B0604020202020204" pitchFamily="34" charset="0"/>
              </a:rPr>
              <a:t>نمود.</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54</a:t>
            </a:fld>
            <a:endParaRPr lang="en-US">
              <a:solidFill>
                <a:srgbClr val="B13F9A"/>
              </a:solidFill>
            </a:endParaRPr>
          </a:p>
        </p:txBody>
      </p:sp>
      <p:pic>
        <p:nvPicPr>
          <p:cNvPr id="1026" name="Picture 2" descr="https://encrypted-tbn1.gstatic.com/images?q=tbn:ANd9GcTPSrgPZNYr6IFxLOm5Peqmw6fo3Oj1-KVZiSAvRlR2nCNi-xx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181601"/>
            <a:ext cx="2667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khabaronline.ir/images/position1/2009/4/biohazard.p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6441" y="187771"/>
            <a:ext cx="1685925" cy="1005264"/>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8208" y="276161"/>
            <a:ext cx="1190870" cy="1190870"/>
          </a:xfrm>
          <a:prstGeom prst="rect">
            <a:avLst/>
          </a:prstGeom>
        </p:spPr>
      </p:pic>
    </p:spTree>
    <p:extLst>
      <p:ext uri="{BB962C8B-B14F-4D97-AF65-F5344CB8AC3E}">
        <p14:creationId xmlns:p14="http://schemas.microsoft.com/office/powerpoint/2010/main" val="14376634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609600"/>
            <a:ext cx="8077200" cy="5846136"/>
          </a:xfrm>
        </p:spPr>
        <p:txBody>
          <a:bodyPr>
            <a:noAutofit/>
          </a:bodyPr>
          <a:lstStyle/>
          <a:p>
            <a:pPr>
              <a:buNone/>
            </a:pPr>
            <a:r>
              <a:rPr lang="en-US" sz="2800" b="1" dirty="0">
                <a:solidFill>
                  <a:schemeClr val="accent1"/>
                </a:solidFill>
                <a:latin typeface="Arial" panose="020B0604020202020204" pitchFamily="34" charset="0"/>
                <a:cs typeface="Arial" panose="020B0604020202020204" pitchFamily="34" charset="0"/>
              </a:rPr>
              <a:t>Safety Box</a:t>
            </a:r>
            <a:r>
              <a:rPr lang="fa-IR" sz="2800" b="1" dirty="0">
                <a:solidFill>
                  <a:schemeClr val="accent1"/>
                </a:solidFill>
                <a:latin typeface="Arial" panose="020B0604020202020204" pitchFamily="34" charset="0"/>
                <a:cs typeface="Arial" panose="020B0604020202020204" pitchFamily="34" charset="0"/>
              </a:rPr>
              <a:t> بايد داراي ويژگیھاي زير باشند:</a:t>
            </a:r>
          </a:p>
          <a:p>
            <a:pPr>
              <a:buNone/>
            </a:pPr>
            <a:endParaRPr lang="fa-IR" sz="2000" b="1" dirty="0">
              <a:cs typeface="B Nazanin" pitchFamily="2" charset="-78"/>
            </a:endParaRPr>
          </a:p>
          <a:p>
            <a:pPr>
              <a:buNone/>
            </a:pPr>
            <a:r>
              <a:rPr lang="fa-IR" sz="2400" b="1" dirty="0">
                <a:latin typeface="Arial" panose="020B0604020202020204" pitchFamily="34" charset="0"/>
                <a:cs typeface="Arial" panose="020B0604020202020204" pitchFamily="34" charset="0"/>
              </a:rPr>
              <a:t>الف  به آساني </a:t>
            </a:r>
            <a:r>
              <a:rPr lang="fa-IR" sz="2400" b="1" dirty="0">
                <a:solidFill>
                  <a:srgbClr val="C00000"/>
                </a:solidFill>
                <a:latin typeface="Arial" panose="020B0604020202020204" pitchFamily="34" charset="0"/>
                <a:cs typeface="Arial" panose="020B0604020202020204" pitchFamily="34" charset="0"/>
              </a:rPr>
              <a:t>سوراخ يا پاره </a:t>
            </a:r>
            <a:r>
              <a:rPr lang="fa-IR" sz="2400" b="1" dirty="0">
                <a:latin typeface="Arial" panose="020B0604020202020204" pitchFamily="34" charset="0"/>
                <a:cs typeface="Arial" panose="020B0604020202020204" pitchFamily="34" charset="0"/>
              </a:rPr>
              <a:t>نشوند.</a:t>
            </a:r>
          </a:p>
          <a:p>
            <a:pPr>
              <a:buNone/>
            </a:pPr>
            <a:endParaRPr lang="fa-IR" sz="2400" b="1" dirty="0">
              <a:latin typeface="Arial" panose="020B0604020202020204" pitchFamily="34" charset="0"/>
              <a:cs typeface="Arial" panose="020B0604020202020204" pitchFamily="34" charset="0"/>
            </a:endParaRPr>
          </a:p>
          <a:p>
            <a:pPr>
              <a:buNone/>
            </a:pPr>
            <a:r>
              <a:rPr lang="fa-IR" sz="2400" b="1" dirty="0">
                <a:latin typeface="Arial" panose="020B0604020202020204" pitchFamily="34" charset="0"/>
                <a:cs typeface="Arial" panose="020B0604020202020204" pitchFamily="34" charset="0"/>
              </a:rPr>
              <a:t>ب  بتوان به آساني </a:t>
            </a:r>
            <a:r>
              <a:rPr lang="fa-IR" sz="2400" b="1" dirty="0">
                <a:solidFill>
                  <a:srgbClr val="C00000"/>
                </a:solidFill>
                <a:latin typeface="Arial" panose="020B0604020202020204" pitchFamily="34" charset="0"/>
                <a:cs typeface="Arial" panose="020B0604020202020204" pitchFamily="34" charset="0"/>
              </a:rPr>
              <a:t>درب آن را بست و مهر و موم </a:t>
            </a:r>
            <a:r>
              <a:rPr lang="fa-IR" sz="2400" b="1" dirty="0">
                <a:latin typeface="Arial" panose="020B0604020202020204" pitchFamily="34" charset="0"/>
                <a:cs typeface="Arial" panose="020B0604020202020204" pitchFamily="34" charset="0"/>
              </a:rPr>
              <a:t>نمود.</a:t>
            </a:r>
          </a:p>
          <a:p>
            <a:pPr>
              <a:buNone/>
            </a:pPr>
            <a:endParaRPr lang="fa-IR" sz="2400" b="1" dirty="0">
              <a:latin typeface="Arial" panose="020B0604020202020204" pitchFamily="34" charset="0"/>
              <a:cs typeface="Arial" panose="020B0604020202020204" pitchFamily="34" charset="0"/>
            </a:endParaRPr>
          </a:p>
          <a:p>
            <a:pPr>
              <a:buNone/>
            </a:pPr>
            <a:r>
              <a:rPr lang="fa-IR" sz="2400" b="1" dirty="0">
                <a:latin typeface="Arial" panose="020B0604020202020204" pitchFamily="34" charset="0"/>
                <a:cs typeface="Arial" panose="020B0604020202020204" pitchFamily="34" charset="0"/>
              </a:rPr>
              <a:t>پ  </a:t>
            </a:r>
            <a:r>
              <a:rPr lang="fa-IR" sz="2400" b="1" dirty="0">
                <a:solidFill>
                  <a:srgbClr val="C00000"/>
                </a:solidFill>
                <a:latin typeface="Arial" panose="020B0604020202020204" pitchFamily="34" charset="0"/>
                <a:cs typeface="Arial" panose="020B0604020202020204" pitchFamily="34" charset="0"/>
              </a:rPr>
              <a:t>دهانه ظرف </a:t>
            </a:r>
            <a:r>
              <a:rPr lang="fa-IR" sz="2400" b="1" dirty="0">
                <a:latin typeface="Arial" panose="020B0604020202020204" pitchFamily="34" charset="0"/>
                <a:cs typeface="Arial" panose="020B0604020202020204" pitchFamily="34" charset="0"/>
              </a:rPr>
              <a:t>بايد به اندازه اي باشد كه بتوان پسماند را </a:t>
            </a:r>
            <a:r>
              <a:rPr lang="fa-IR" sz="2400" b="1" dirty="0">
                <a:solidFill>
                  <a:srgbClr val="C00000"/>
                </a:solidFill>
                <a:latin typeface="Arial" panose="020B0604020202020204" pitchFamily="34" charset="0"/>
                <a:cs typeface="Arial" panose="020B0604020202020204" pitchFamily="34" charset="0"/>
              </a:rPr>
              <a:t>بدون اعمال فشار </a:t>
            </a:r>
            <a:r>
              <a:rPr lang="fa-IR" sz="2400" b="1" dirty="0">
                <a:latin typeface="Arial" panose="020B0604020202020204" pitchFamily="34" charset="0"/>
                <a:cs typeface="Arial" panose="020B0604020202020204" pitchFamily="34" charset="0"/>
              </a:rPr>
              <a:t>دست، در ظروف انداخت و خارج كردن آنھا از ظرف ممكن نباشد.</a:t>
            </a:r>
          </a:p>
          <a:p>
            <a:pPr>
              <a:buNone/>
            </a:pPr>
            <a:endParaRPr lang="fa-IR" sz="2400" b="1" dirty="0">
              <a:latin typeface="Arial" panose="020B0604020202020204" pitchFamily="34" charset="0"/>
              <a:cs typeface="Arial" panose="020B0604020202020204" pitchFamily="34" charset="0"/>
            </a:endParaRPr>
          </a:p>
          <a:p>
            <a:pPr>
              <a:buNone/>
            </a:pPr>
            <a:r>
              <a:rPr lang="fa-IR" sz="2400" b="1" dirty="0">
                <a:latin typeface="Arial" panose="020B0604020202020204" pitchFamily="34" charset="0"/>
                <a:cs typeface="Arial" panose="020B0604020202020204" pitchFamily="34" charset="0"/>
              </a:rPr>
              <a:t>ت  ديواره ھاي ظرف </a:t>
            </a:r>
            <a:r>
              <a:rPr lang="fa-IR" sz="2400" b="1" dirty="0">
                <a:solidFill>
                  <a:srgbClr val="C00000"/>
                </a:solidFill>
                <a:latin typeface="Arial" panose="020B0604020202020204" pitchFamily="34" charset="0"/>
                <a:cs typeface="Arial" panose="020B0604020202020204" pitchFamily="34" charset="0"/>
              </a:rPr>
              <a:t>نفوذ ناپذير </a:t>
            </a:r>
            <a:r>
              <a:rPr lang="fa-IR" sz="2400" b="1" dirty="0">
                <a:latin typeface="Arial" panose="020B0604020202020204" pitchFamily="34" charset="0"/>
                <a:cs typeface="Arial" panose="020B0604020202020204" pitchFamily="34" charset="0"/>
              </a:rPr>
              <a:t>باشد و </a:t>
            </a:r>
            <a:r>
              <a:rPr lang="fa-IR" sz="2400" b="1" dirty="0">
                <a:solidFill>
                  <a:srgbClr val="C00000"/>
                </a:solidFill>
                <a:latin typeface="Arial" panose="020B0604020202020204" pitchFamily="34" charset="0"/>
                <a:cs typeface="Arial" panose="020B0604020202020204" pitchFamily="34" charset="0"/>
              </a:rPr>
              <a:t>سیالات نتوانند </a:t>
            </a:r>
            <a:r>
              <a:rPr lang="fa-IR" sz="2400" b="1" dirty="0">
                <a:latin typeface="Arial" panose="020B0604020202020204" pitchFamily="34" charset="0"/>
                <a:cs typeface="Arial" panose="020B0604020202020204" pitchFamily="34" charset="0"/>
              </a:rPr>
              <a:t>از آن خارج شوند.</a:t>
            </a:r>
          </a:p>
          <a:p>
            <a:pPr>
              <a:buNone/>
            </a:pPr>
            <a:endParaRPr lang="fa-IR" sz="2400" b="1" dirty="0">
              <a:latin typeface="Arial" panose="020B0604020202020204" pitchFamily="34" charset="0"/>
              <a:cs typeface="Arial" panose="020B0604020202020204" pitchFamily="34" charset="0"/>
            </a:endParaRPr>
          </a:p>
          <a:p>
            <a:pPr>
              <a:buNone/>
            </a:pPr>
            <a:r>
              <a:rPr lang="fa-IR" sz="2400" b="1" dirty="0">
                <a:latin typeface="Arial" panose="020B0604020202020204" pitchFamily="34" charset="0"/>
                <a:cs typeface="Arial" panose="020B0604020202020204" pitchFamily="34" charset="0"/>
              </a:rPr>
              <a:t>ث  پس از بستن درب، از </a:t>
            </a:r>
            <a:r>
              <a:rPr lang="fa-IR" sz="2400" b="1" dirty="0">
                <a:solidFill>
                  <a:srgbClr val="C00000"/>
                </a:solidFill>
                <a:latin typeface="Arial" panose="020B0604020202020204" pitchFamily="34" charset="0"/>
                <a:cs typeface="Arial" panose="020B0604020202020204" pitchFamily="34" charset="0"/>
              </a:rPr>
              <a:t>عدم خروج مواد </a:t>
            </a:r>
            <a:r>
              <a:rPr lang="fa-IR" sz="2400" b="1" dirty="0">
                <a:latin typeface="Arial" panose="020B0604020202020204" pitchFamily="34" charset="0"/>
                <a:cs typeface="Arial" panose="020B0604020202020204" pitchFamily="34" charset="0"/>
              </a:rPr>
              <a:t>از آن اطمینان حاصل شود.</a:t>
            </a:r>
          </a:p>
          <a:p>
            <a:pPr>
              <a:buNone/>
            </a:pPr>
            <a:endParaRPr lang="fa-IR" sz="2400" b="1" dirty="0">
              <a:latin typeface="Arial" panose="020B0604020202020204" pitchFamily="34" charset="0"/>
              <a:cs typeface="Arial" panose="020B0604020202020204" pitchFamily="34" charset="0"/>
            </a:endParaRPr>
          </a:p>
          <a:p>
            <a:pPr>
              <a:buNone/>
            </a:pPr>
            <a:r>
              <a:rPr lang="fa-IR" sz="2400" b="1" dirty="0">
                <a:latin typeface="Arial" panose="020B0604020202020204" pitchFamily="34" charset="0"/>
                <a:cs typeface="Arial" panose="020B0604020202020204" pitchFamily="34" charset="0"/>
              </a:rPr>
              <a:t>ج  حمل و نقل ظرف </a:t>
            </a:r>
            <a:r>
              <a:rPr lang="fa-IR" sz="2400" b="1" dirty="0">
                <a:solidFill>
                  <a:srgbClr val="C00000"/>
                </a:solidFill>
                <a:latin typeface="Arial" panose="020B0604020202020204" pitchFamily="34" charset="0"/>
                <a:cs typeface="Arial" panose="020B0604020202020204" pitchFamily="34" charset="0"/>
              </a:rPr>
              <a:t>آسان و راحت </a:t>
            </a:r>
            <a:r>
              <a:rPr lang="fa-IR" sz="2400" b="1" dirty="0">
                <a:latin typeface="Arial" panose="020B0604020202020204" pitchFamily="34" charset="0"/>
                <a:cs typeface="Arial" panose="020B0604020202020204" pitchFamily="34" charset="0"/>
              </a:rPr>
              <a:t>باشد</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55</a:t>
            </a:fld>
            <a:endParaRPr lang="en-US">
              <a:solidFill>
                <a:srgbClr val="B13F9A"/>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23592" y="1086272"/>
            <a:ext cx="1224136" cy="1224136"/>
          </a:xfrm>
          <a:prstGeom prst="rect">
            <a:avLst/>
          </a:prstGeom>
        </p:spPr>
      </p:pic>
    </p:spTree>
    <p:extLst>
      <p:ext uri="{BB962C8B-B14F-4D97-AF65-F5344CB8AC3E}">
        <p14:creationId xmlns:p14="http://schemas.microsoft.com/office/powerpoint/2010/main" val="2400205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3258811" y="76200"/>
            <a:ext cx="7313613" cy="1219200"/>
          </a:xfrm>
          <a:prstGeom prst="rect">
            <a:avLst/>
          </a:prstGeom>
          <a:solidFill>
            <a:srgbClr val="132EF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algn="ctr" rtl="0" eaLnBrk="0" fontAlgn="base" hangingPunct="0">
              <a:spcBef>
                <a:spcPct val="0"/>
              </a:spcBef>
              <a:spcAft>
                <a:spcPct val="0"/>
              </a:spcAft>
              <a:buClrTx/>
              <a:buSzTx/>
              <a:buFontTx/>
              <a:buNone/>
            </a:pPr>
            <a:r>
              <a:rPr lang="en-US" sz="3600" b="1" dirty="0">
                <a:solidFill>
                  <a:srgbClr val="FFFF00"/>
                </a:solidFill>
                <a:latin typeface="Comic Sans MS" panose="030F0702030302020204" pitchFamily="66" charset="0"/>
              </a:rPr>
              <a:t/>
            </a:r>
            <a:br>
              <a:rPr lang="en-US" sz="3600" b="1" dirty="0">
                <a:solidFill>
                  <a:srgbClr val="FFFF00"/>
                </a:solidFill>
                <a:latin typeface="Comic Sans MS" panose="030F0702030302020204" pitchFamily="66" charset="0"/>
              </a:rPr>
            </a:br>
            <a:r>
              <a:rPr lang="fa-IR" b="1" dirty="0">
                <a:solidFill>
                  <a:srgbClr val="FFFF00"/>
                </a:solidFill>
                <a:latin typeface="Comic Sans MS" panose="030F0702030302020204" pitchFamily="66" charset="0"/>
              </a:rPr>
              <a:t>چگونه پسماندهای آلوده را جابجا کنیم</a:t>
            </a:r>
            <a:endParaRPr lang="en-US" b="1" dirty="0">
              <a:solidFill>
                <a:srgbClr val="FFFF00"/>
              </a:solidFill>
              <a:latin typeface="Comic Sans MS" panose="030F0702030302020204" pitchFamily="66" charset="0"/>
            </a:endParaRPr>
          </a:p>
        </p:txBody>
      </p:sp>
      <p:sp>
        <p:nvSpPr>
          <p:cNvPr id="48131" name="Rectangle 5"/>
          <p:cNvSpPr>
            <a:spLocks noChangeArrowheads="1"/>
          </p:cNvSpPr>
          <p:nvPr/>
        </p:nvSpPr>
        <p:spPr bwMode="auto">
          <a:xfrm>
            <a:off x="2312334" y="2438401"/>
            <a:ext cx="75025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eaLnBrk="0" fontAlgn="base" hangingPunct="0">
              <a:spcAft>
                <a:spcPct val="0"/>
              </a:spcAft>
              <a:buClrTx/>
              <a:buSzTx/>
              <a:buFontTx/>
              <a:buChar char="•"/>
            </a:pPr>
            <a:r>
              <a:rPr lang="fa-IR" sz="2400" b="1" dirty="0">
                <a:solidFill>
                  <a:prstClr val="black"/>
                </a:solidFill>
                <a:latin typeface="Arial" panose="020B0604020202020204" pitchFamily="34" charset="0"/>
              </a:rPr>
              <a:t>استفاده از </a:t>
            </a:r>
            <a:r>
              <a:rPr lang="en-US" sz="2400" b="1" dirty="0">
                <a:solidFill>
                  <a:prstClr val="black"/>
                </a:solidFill>
                <a:latin typeface="Arial" panose="020B0604020202020204" pitchFamily="34" charset="0"/>
              </a:rPr>
              <a:t>PPE</a:t>
            </a:r>
            <a:r>
              <a:rPr lang="fa-IR" sz="2400" b="1" dirty="0">
                <a:solidFill>
                  <a:prstClr val="black"/>
                </a:solidFill>
                <a:latin typeface="Arial" panose="020B0604020202020204" pitchFamily="34" charset="0"/>
              </a:rPr>
              <a:t> برای حمل و نقل</a:t>
            </a:r>
          </a:p>
          <a:p>
            <a:pPr eaLnBrk="0" fontAlgn="base" hangingPunct="0">
              <a:spcAft>
                <a:spcPct val="0"/>
              </a:spcAft>
              <a:buClrTx/>
              <a:buSzTx/>
              <a:buFontTx/>
              <a:buChar char="•"/>
            </a:pPr>
            <a:r>
              <a:rPr lang="fa-IR" sz="2400" b="1" dirty="0">
                <a:solidFill>
                  <a:prstClr val="black"/>
                </a:solidFill>
                <a:latin typeface="Arial" panose="020B0604020202020204" pitchFamily="34" charset="0"/>
              </a:rPr>
              <a:t>دفع کلیه لباسها و</a:t>
            </a:r>
            <a:r>
              <a:rPr lang="en-US" sz="2400" b="1" dirty="0">
                <a:solidFill>
                  <a:prstClr val="black"/>
                </a:solidFill>
                <a:latin typeface="Arial" panose="020B0604020202020204" pitchFamily="34" charset="0"/>
              </a:rPr>
              <a:t> </a:t>
            </a:r>
            <a:r>
              <a:rPr lang="fa-IR" sz="2400" b="1" dirty="0">
                <a:solidFill>
                  <a:prstClr val="black"/>
                </a:solidFill>
                <a:latin typeface="Arial" panose="020B0604020202020204" pitchFamily="34" charset="0"/>
              </a:rPr>
              <a:t> </a:t>
            </a:r>
            <a:r>
              <a:rPr lang="en-US" sz="2400" b="1" dirty="0">
                <a:solidFill>
                  <a:prstClr val="black"/>
                </a:solidFill>
                <a:latin typeface="Arial" panose="020B0604020202020204" pitchFamily="34" charset="0"/>
              </a:rPr>
              <a:t>PPE</a:t>
            </a:r>
            <a:r>
              <a:rPr lang="fa-IR" sz="2400" b="1" dirty="0">
                <a:solidFill>
                  <a:prstClr val="black"/>
                </a:solidFill>
                <a:latin typeface="Arial" panose="020B0604020202020204" pitchFamily="34" charset="0"/>
              </a:rPr>
              <a:t>  آلوده شده</a:t>
            </a:r>
          </a:p>
          <a:p>
            <a:pPr eaLnBrk="0" fontAlgn="base" hangingPunct="0">
              <a:spcAft>
                <a:spcPct val="0"/>
              </a:spcAft>
              <a:buClrTx/>
              <a:buSzTx/>
              <a:buFontTx/>
              <a:buChar char="•"/>
            </a:pPr>
            <a:r>
              <a:rPr lang="fa-IR" sz="2400" b="1" dirty="0">
                <a:solidFill>
                  <a:prstClr val="black"/>
                </a:solidFill>
                <a:latin typeface="Arial" panose="020B0604020202020204" pitchFamily="34" charset="0"/>
              </a:rPr>
              <a:t> پرهیز از عجله و حرکتهای سریع در مواجهه با پسماندهای خطرناک</a:t>
            </a:r>
          </a:p>
          <a:p>
            <a:pPr eaLnBrk="0" fontAlgn="base" hangingPunct="0">
              <a:spcAft>
                <a:spcPct val="0"/>
              </a:spcAft>
              <a:buClrTx/>
              <a:buSzTx/>
              <a:buFontTx/>
              <a:buChar char="•"/>
            </a:pPr>
            <a:r>
              <a:rPr lang="fa-IR" sz="2400" b="1" dirty="0">
                <a:solidFill>
                  <a:srgbClr val="7030A0"/>
                </a:solidFill>
                <a:latin typeface="Arial" panose="020B0604020202020204" pitchFamily="34" charset="0"/>
              </a:rPr>
              <a:t>افراد مسئول پسماندهای خودشان هستند.</a:t>
            </a:r>
          </a:p>
          <a:p>
            <a:pPr eaLnBrk="0" fontAlgn="base" hangingPunct="0">
              <a:spcAft>
                <a:spcPct val="0"/>
              </a:spcAft>
              <a:buClrTx/>
              <a:buSzTx/>
              <a:buFontTx/>
              <a:buChar char="•"/>
            </a:pPr>
            <a:r>
              <a:rPr lang="fa-IR" sz="2400" b="1" dirty="0">
                <a:solidFill>
                  <a:prstClr val="black"/>
                </a:solidFill>
                <a:latin typeface="Arial" panose="020B0604020202020204" pitchFamily="34" charset="0"/>
              </a:rPr>
              <a:t>کلیه مواد شیمیایی در ظروف با برچسب پسماند شیمیایی دفع گردند</a:t>
            </a:r>
          </a:p>
          <a:p>
            <a:pPr eaLnBrk="0" fontAlgn="base" hangingPunct="0">
              <a:spcAft>
                <a:spcPct val="0"/>
              </a:spcAft>
              <a:buClrTx/>
              <a:buSzTx/>
              <a:buFontTx/>
              <a:buChar char="•"/>
            </a:pPr>
            <a:r>
              <a:rPr lang="fa-IR" sz="2400" b="1" dirty="0">
                <a:solidFill>
                  <a:prstClr val="black"/>
                </a:solidFill>
                <a:latin typeface="Arial" panose="020B0604020202020204" pitchFamily="34" charset="0"/>
              </a:rPr>
              <a:t> اجتناب از دفع مواد شیمیایی در فاضلاب</a:t>
            </a:r>
          </a:p>
          <a:p>
            <a:pPr eaLnBrk="0" fontAlgn="base" hangingPunct="0">
              <a:spcAft>
                <a:spcPct val="0"/>
              </a:spcAft>
              <a:buClrTx/>
              <a:buSzTx/>
              <a:buFontTx/>
              <a:buChar char="•"/>
            </a:pPr>
            <a:r>
              <a:rPr lang="fa-IR" sz="2400" b="1" dirty="0">
                <a:solidFill>
                  <a:prstClr val="black"/>
                </a:solidFill>
                <a:latin typeface="Arial" panose="020B0604020202020204" pitchFamily="34" charset="0"/>
              </a:rPr>
              <a:t>پر کردن ظروف پسماند شیمیایی در زیر هود</a:t>
            </a:r>
          </a:p>
          <a:p>
            <a:pPr eaLnBrk="0" fontAlgn="base" hangingPunct="0">
              <a:spcAft>
                <a:spcPct val="0"/>
              </a:spcAft>
              <a:buClrTx/>
              <a:buSzTx/>
              <a:buFontTx/>
              <a:buChar char="•"/>
            </a:pPr>
            <a:r>
              <a:rPr lang="fa-IR" sz="2400" b="1" dirty="0">
                <a:solidFill>
                  <a:prstClr val="black"/>
                </a:solidFill>
                <a:latin typeface="Arial" panose="020B0604020202020204" pitchFamily="34" charset="0"/>
              </a:rPr>
              <a:t>شستشوی کلیه ظروف شیشه ای و پلاستیکی پس از اتمام کار</a:t>
            </a:r>
          </a:p>
          <a:p>
            <a:pPr eaLnBrk="0" fontAlgn="base" hangingPunct="0">
              <a:spcAft>
                <a:spcPct val="0"/>
              </a:spcAft>
              <a:buClrTx/>
              <a:buSzTx/>
              <a:buFontTx/>
              <a:buNone/>
            </a:pPr>
            <a:endParaRPr lang="fa-IR" sz="2400" b="1" dirty="0">
              <a:solidFill>
                <a:prstClr val="black"/>
              </a:solidFill>
              <a:latin typeface="Comic Sans MS" panose="030F0702030302020204" pitchFamily="66"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Clr>
                <a:schemeClr val="bg2"/>
              </a:buClr>
              <a:buSzPct val="7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accent2"/>
              </a:buClr>
              <a:buSzPct val="80000"/>
              <a:buFont typeface="Wingdings" panose="05000000000000000000" pitchFamily="2" charset="2"/>
              <a:buChar char="¨"/>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bg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accent2"/>
              </a:buClr>
              <a:buSzPct val="70000"/>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Tahoma" panose="020B0604030504040204" pitchFamily="34" charset="0"/>
                <a:cs typeface="Arial" panose="020B0604020202020204" pitchFamily="34" charset="0"/>
              </a:defRPr>
            </a:lvl9pPr>
          </a:lstStyle>
          <a:p>
            <a:pPr rtl="0">
              <a:spcBef>
                <a:spcPct val="0"/>
              </a:spcBef>
              <a:buClrTx/>
              <a:buSzTx/>
              <a:buFontTx/>
              <a:buNone/>
            </a:pPr>
            <a:fld id="{299B4F8B-B060-451A-A4F7-AAA55D90321B}" type="slidenum">
              <a:rPr lang="ar-SA" sz="1200">
                <a:solidFill>
                  <a:prstClr val="black"/>
                </a:solidFill>
                <a:latin typeface="Arial Black" panose="020B0A04020102020204" pitchFamily="34" charset="0"/>
              </a:rPr>
              <a:pPr rtl="0">
                <a:spcBef>
                  <a:spcPct val="0"/>
                </a:spcBef>
                <a:buClrTx/>
                <a:buSzTx/>
                <a:buFontTx/>
                <a:buNone/>
              </a:pPr>
              <a:t>56</a:t>
            </a:fld>
            <a:endParaRPr lang="en-US" sz="1200">
              <a:solidFill>
                <a:prstClr val="black"/>
              </a:solidFill>
              <a:latin typeface="Arial Black" panose="020B0A04020102020204" pitchFamily="34" charset="0"/>
            </a:endParaRPr>
          </a:p>
        </p:txBody>
      </p:sp>
      <p:pic>
        <p:nvPicPr>
          <p:cNvPr id="5" name="Picture 4"/>
          <p:cNvPicPr>
            <a:picLocks noChangeAspect="1" noChangeArrowheads="1"/>
          </p:cNvPicPr>
          <p:nvPr/>
        </p:nvPicPr>
        <p:blipFill>
          <a:blip r:embed="rId4"/>
          <a:srcRect/>
          <a:stretch>
            <a:fillRect/>
          </a:stretch>
        </p:blipFill>
        <p:spPr>
          <a:xfrm>
            <a:off x="1600200" y="104120"/>
            <a:ext cx="2600120" cy="2943881"/>
          </a:xfrm>
          <a:prstGeom prst="rect">
            <a:avLst/>
          </a:prstGeom>
          <a:ln w="88900" cap="sq" cmpd="thickThin">
            <a:solidFill>
              <a:srgbClr val="FF0000"/>
            </a:solidFill>
            <a:prstDash val="solid"/>
            <a:miter lim="800000"/>
          </a:ln>
          <a:effectLst>
            <a:innerShdw blurRad="76200">
              <a:srgbClr val="000000"/>
            </a:inn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07533" y="4435805"/>
            <a:ext cx="1251277" cy="1251277"/>
          </a:xfrm>
          <a:prstGeom prst="rect">
            <a:avLst/>
          </a:prstGeom>
        </p:spPr>
      </p:pic>
    </p:spTree>
    <p:extLst>
      <p:ext uri="{BB962C8B-B14F-4D97-AF65-F5344CB8AC3E}">
        <p14:creationId xmlns:p14="http://schemas.microsoft.com/office/powerpoint/2010/main" val="3281615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33600" y="381000"/>
            <a:ext cx="7772400" cy="685800"/>
          </a:xfrm>
        </p:spPr>
        <p:txBody>
          <a:bodyPr>
            <a:normAutofit/>
          </a:bodyPr>
          <a:lstStyle/>
          <a:p>
            <a:pPr algn="ctr"/>
            <a:r>
              <a:rPr lang="fa-IR" sz="3600" dirty="0">
                <a:solidFill>
                  <a:srgbClr val="7030A0"/>
                </a:solidFill>
                <a:latin typeface="+mn-lt"/>
                <a:ea typeface="+mn-ea"/>
                <a:cs typeface="B Nazanin" pitchFamily="2" charset="-78"/>
              </a:rPr>
              <a:t>برچسب گذاری</a:t>
            </a:r>
            <a:endParaRPr lang="en-US" sz="3600" dirty="0">
              <a:solidFill>
                <a:srgbClr val="7030A0"/>
              </a:solidFill>
              <a:latin typeface="+mn-lt"/>
              <a:ea typeface="+mn-ea"/>
              <a:cs typeface="B Nazanin" pitchFamily="2" charset="-78"/>
            </a:endParaRPr>
          </a:p>
        </p:txBody>
      </p:sp>
      <p:sp>
        <p:nvSpPr>
          <p:cNvPr id="3" name="Content Placeholder 2"/>
          <p:cNvSpPr>
            <a:spLocks noGrp="1"/>
          </p:cNvSpPr>
          <p:nvPr>
            <p:ph idx="1"/>
          </p:nvPr>
        </p:nvSpPr>
        <p:spPr>
          <a:xfrm>
            <a:off x="1752600" y="1219200"/>
            <a:ext cx="7924800" cy="5334000"/>
          </a:xfrm>
        </p:spPr>
        <p:txBody>
          <a:bodyPr>
            <a:normAutofit fontScale="47500" lnSpcReduction="20000"/>
          </a:bodyPr>
          <a:lstStyle/>
          <a:p>
            <a:pPr algn="r" rtl="1"/>
            <a:endParaRPr lang="fa-IR" sz="3400" dirty="0">
              <a:latin typeface="Arial" pitchFamily="34" charset="0"/>
            </a:endParaRPr>
          </a:p>
          <a:p>
            <a:pPr algn="r" rtl="1"/>
            <a:r>
              <a:rPr lang="ar-SA" sz="5900" b="1" dirty="0">
                <a:solidFill>
                  <a:srgbClr val="7030A0"/>
                </a:solidFill>
                <a:latin typeface="Arial" panose="020B0604020202020204" pitchFamily="34" charset="0"/>
                <a:cs typeface="Arial" panose="020B0604020202020204" pitchFamily="34" charset="0"/>
              </a:rPr>
              <a:t>برچسب‌گذاري بايد داراي ويژگيهاي زيرباشد: </a:t>
            </a:r>
            <a:endParaRPr lang="fa-IR" sz="5900" b="1" dirty="0">
              <a:solidFill>
                <a:srgbClr val="7030A0"/>
              </a:solidFill>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الف ـ هيچ كيسة محتوي پسماند نبايد بدون داشتن </a:t>
            </a:r>
            <a:r>
              <a:rPr lang="ar-SA" sz="4400" b="1" dirty="0">
                <a:solidFill>
                  <a:srgbClr val="C00000"/>
                </a:solidFill>
                <a:latin typeface="Arial" panose="020B0604020202020204" pitchFamily="34" charset="0"/>
                <a:cs typeface="Arial" panose="020B0604020202020204" pitchFamily="34" charset="0"/>
              </a:rPr>
              <a:t>برچسب و تعيين نوع محتواي </a:t>
            </a:r>
            <a:r>
              <a:rPr lang="ar-SA" sz="4400" b="1" dirty="0">
                <a:latin typeface="Arial" panose="020B0604020202020204" pitchFamily="34" charset="0"/>
                <a:cs typeface="Arial" panose="020B0604020202020204" pitchFamily="34" charset="0"/>
              </a:rPr>
              <a:t>كيسه از محل توليد خارج شود. </a:t>
            </a:r>
            <a:endParaRPr lang="fa-IR" sz="4400" b="1" dirty="0">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ب ـ كيسه‌ها يا ظروف حاوي پسماند بايد بر چسب گذاري شوند.</a:t>
            </a:r>
            <a:endParaRPr lang="fa-IR" sz="4400" b="1" dirty="0">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پ ـ برچسب‌ها با اندازه </a:t>
            </a:r>
            <a:r>
              <a:rPr lang="ar-SA" sz="4400" b="1" dirty="0">
                <a:solidFill>
                  <a:srgbClr val="C00000"/>
                </a:solidFill>
                <a:latin typeface="Arial" panose="020B0604020202020204" pitchFamily="34" charset="0"/>
                <a:cs typeface="Arial" panose="020B0604020202020204" pitchFamily="34" charset="0"/>
              </a:rPr>
              <a:t>قابل خواندن </a:t>
            </a:r>
            <a:r>
              <a:rPr lang="ar-SA" sz="4400" b="1" dirty="0">
                <a:latin typeface="Arial" panose="020B0604020202020204" pitchFamily="34" charset="0"/>
                <a:cs typeface="Arial" panose="020B0604020202020204" pitchFamily="34" charset="0"/>
              </a:rPr>
              <a:t>بايد بر روي ظرف يا كيسه چسبانده و يا به صورت چاپي درج شوند. </a:t>
            </a:r>
            <a:endParaRPr lang="fa-IR" sz="4400" b="1" dirty="0">
              <a:latin typeface="Arial" panose="020B0604020202020204" pitchFamily="34" charset="0"/>
              <a:cs typeface="Arial" panose="020B0604020202020204" pitchFamily="34" charset="0"/>
            </a:endParaRPr>
          </a:p>
          <a:p>
            <a:pPr algn="r" rtl="1"/>
            <a:endParaRPr lang="fa-IR" sz="4400" b="1" dirty="0">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ت ـ برچسب در اثر تماس يا حمل، </a:t>
            </a:r>
            <a:r>
              <a:rPr lang="ar-SA" sz="4400" b="1" dirty="0">
                <a:solidFill>
                  <a:srgbClr val="C00000"/>
                </a:solidFill>
                <a:latin typeface="Arial" panose="020B0604020202020204" pitchFamily="34" charset="0"/>
                <a:cs typeface="Arial" panose="020B0604020202020204" pitchFamily="34" charset="0"/>
              </a:rPr>
              <a:t>نبايد به آساني جدا يا پاك </a:t>
            </a:r>
            <a:r>
              <a:rPr lang="ar-SA" sz="4400" b="1" dirty="0">
                <a:latin typeface="Arial" panose="020B0604020202020204" pitchFamily="34" charset="0"/>
                <a:cs typeface="Arial" panose="020B0604020202020204" pitchFamily="34" charset="0"/>
              </a:rPr>
              <a:t>شود. </a:t>
            </a:r>
            <a:endParaRPr lang="fa-IR" sz="4400" b="1" dirty="0">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ث ـ برچسب بايد ازهر طرف قابل مشاهد باشد. </a:t>
            </a:r>
            <a:endParaRPr lang="fa-IR" sz="4400" b="1" dirty="0">
              <a:latin typeface="Arial" panose="020B0604020202020204" pitchFamily="34" charset="0"/>
              <a:cs typeface="Arial" panose="020B0604020202020204" pitchFamily="34" charset="0"/>
            </a:endParaRPr>
          </a:p>
          <a:p>
            <a:pPr algn="r" rtl="1"/>
            <a:r>
              <a:rPr lang="ar-SA" sz="4400" b="1" dirty="0">
                <a:latin typeface="Arial" panose="020B0604020202020204" pitchFamily="34" charset="0"/>
                <a:cs typeface="Arial" panose="020B0604020202020204" pitchFamily="34" charset="0"/>
              </a:rPr>
              <a:t/>
            </a:r>
            <a:br>
              <a:rPr lang="ar-SA" sz="4400" b="1" dirty="0">
                <a:latin typeface="Arial" panose="020B0604020202020204" pitchFamily="34" charset="0"/>
                <a:cs typeface="Arial" panose="020B0604020202020204" pitchFamily="34" charset="0"/>
              </a:rPr>
            </a:br>
            <a:r>
              <a:rPr lang="ar-SA" sz="4400" b="1" dirty="0">
                <a:latin typeface="Arial" panose="020B0604020202020204" pitchFamily="34" charset="0"/>
                <a:cs typeface="Arial" panose="020B0604020202020204" pitchFamily="34" charset="0"/>
              </a:rPr>
              <a:t>ج ـ </a:t>
            </a:r>
            <a:r>
              <a:rPr lang="ar-SA" sz="4400" b="1" dirty="0">
                <a:solidFill>
                  <a:srgbClr val="FF0000"/>
                </a:solidFill>
                <a:latin typeface="Arial" panose="020B0604020202020204" pitchFamily="34" charset="0"/>
                <a:cs typeface="Arial" panose="020B0604020202020204" pitchFamily="34" charset="0"/>
              </a:rPr>
              <a:t>نماد خطر </a:t>
            </a:r>
            <a:r>
              <a:rPr lang="ar-SA" sz="4400" b="1" dirty="0">
                <a:latin typeface="Arial" panose="020B0604020202020204" pitchFamily="34" charset="0"/>
                <a:cs typeface="Arial" panose="020B0604020202020204" pitchFamily="34" charset="0"/>
              </a:rPr>
              <a:t>مشخص‌كننده </a:t>
            </a:r>
            <a:r>
              <a:rPr lang="ar-SA" sz="4400" b="1" dirty="0">
                <a:solidFill>
                  <a:srgbClr val="FF0000"/>
                </a:solidFill>
                <a:latin typeface="Arial" panose="020B0604020202020204" pitchFamily="34" charset="0"/>
                <a:cs typeface="Arial" panose="020B0604020202020204" pitchFamily="34" charset="0"/>
              </a:rPr>
              <a:t>نوع پسماند </a:t>
            </a:r>
            <a:r>
              <a:rPr lang="fa-IR" sz="4400" b="1" dirty="0">
                <a:latin typeface="Arial" panose="020B0604020202020204" pitchFamily="34" charset="0"/>
                <a:cs typeface="Arial" panose="020B0604020202020204" pitchFamily="34" charset="0"/>
              </a:rPr>
              <a:t>باید بر روی برچسب درج گردد</a:t>
            </a:r>
            <a:r>
              <a:rPr lang="ar-SA" sz="4400" dirty="0">
                <a:latin typeface="Arial" panose="020B0604020202020204" pitchFamily="34" charset="0"/>
                <a:cs typeface="Arial" panose="020B0604020202020204" pitchFamily="34" charset="0"/>
              </a:rPr>
              <a:t/>
            </a:r>
            <a:br>
              <a:rPr lang="ar-SA"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51584" y="-85328"/>
            <a:ext cx="1152128" cy="1152128"/>
          </a:xfrm>
          <a:prstGeom prst="rect">
            <a:avLst/>
          </a:prstGeom>
        </p:spPr>
      </p:pic>
    </p:spTree>
    <p:extLst>
      <p:ext uri="{BB962C8B-B14F-4D97-AF65-F5344CB8AC3E}">
        <p14:creationId xmlns:p14="http://schemas.microsoft.com/office/powerpoint/2010/main" val="792477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3600" dirty="0">
                <a:solidFill>
                  <a:srgbClr val="7030A0"/>
                </a:solidFill>
                <a:latin typeface="+mn-lt"/>
                <a:ea typeface="+mn-ea"/>
                <a:cs typeface="B Nazanin" pitchFamily="2" charset="-78"/>
              </a:rPr>
              <a:t>برچسب گذاری</a:t>
            </a:r>
            <a:endParaRPr lang="en-US" sz="3600" dirty="0">
              <a:solidFill>
                <a:srgbClr val="7030A0"/>
              </a:solidFill>
              <a:latin typeface="+mn-lt"/>
              <a:ea typeface="+mn-ea"/>
              <a:cs typeface="B Nazanin" pitchFamily="2" charset="-78"/>
            </a:endParaRPr>
          </a:p>
        </p:txBody>
      </p:sp>
      <p:sp>
        <p:nvSpPr>
          <p:cNvPr id="3" name="Content Placeholder 2"/>
          <p:cNvSpPr>
            <a:spLocks noGrp="1"/>
          </p:cNvSpPr>
          <p:nvPr>
            <p:ph idx="1"/>
          </p:nvPr>
        </p:nvSpPr>
        <p:spPr>
          <a:xfrm>
            <a:off x="1524000" y="1609416"/>
            <a:ext cx="8153400" cy="4846320"/>
          </a:xfrm>
        </p:spPr>
        <p:txBody>
          <a:bodyPr>
            <a:normAutofit/>
          </a:bodyPr>
          <a:lstStyle/>
          <a:p>
            <a:pPr algn="r">
              <a:buNone/>
            </a:pPr>
            <a:endParaRPr lang="fa-IR" sz="2200" b="1" dirty="0">
              <a:latin typeface="Arial" pitchFamily="34" charset="0"/>
              <a:cs typeface="Arial" pitchFamily="34" charset="0"/>
            </a:endParaRPr>
          </a:p>
          <a:p>
            <a:pPr algn="r" rtl="1">
              <a:buNone/>
            </a:pPr>
            <a:r>
              <a:rPr lang="ar-SA" sz="2800" b="1" dirty="0">
                <a:solidFill>
                  <a:srgbClr val="7030A0"/>
                </a:solidFill>
                <a:cs typeface="B Nazanin" pitchFamily="2" charset="-78"/>
              </a:rPr>
              <a:t>بر روي برچسب بايد مشخصات زير ذكر گردد: </a:t>
            </a:r>
            <a:endParaRPr lang="fa-IR" sz="2800" b="1" dirty="0">
              <a:solidFill>
                <a:srgbClr val="7030A0"/>
              </a:solidFill>
              <a:cs typeface="B Nazanin" pitchFamily="2" charset="-78"/>
            </a:endParaRPr>
          </a:p>
          <a:p>
            <a:pPr algn="r" rtl="1">
              <a:buNone/>
            </a:pPr>
            <a:r>
              <a:rPr lang="ar-SA" sz="2100" b="1" dirty="0">
                <a:cs typeface="B Nazanin" pitchFamily="2" charset="-78"/>
              </a:rPr>
              <a:t/>
            </a:r>
            <a:br>
              <a:rPr lang="ar-SA" sz="2100" b="1" dirty="0">
                <a:cs typeface="B Nazanin" pitchFamily="2" charset="-78"/>
              </a:rPr>
            </a:br>
            <a:r>
              <a:rPr lang="ar-SA" sz="2400" b="1" dirty="0">
                <a:latin typeface="Arial" panose="020B0604020202020204" pitchFamily="34" charset="0"/>
                <a:cs typeface="Arial" panose="020B0604020202020204" pitchFamily="34" charset="0"/>
              </a:rPr>
              <a:t>1ـ نام، نشاني و شماره تماس توليدكننده. </a:t>
            </a:r>
            <a:br>
              <a:rPr lang="ar-SA" sz="2400" b="1" dirty="0">
                <a:latin typeface="Arial" panose="020B0604020202020204" pitchFamily="34" charset="0"/>
                <a:cs typeface="Arial" panose="020B0604020202020204" pitchFamily="34" charset="0"/>
              </a:rPr>
            </a:br>
            <a:r>
              <a:rPr lang="ar-SA" sz="2400" b="1" dirty="0">
                <a:latin typeface="Arial" panose="020B0604020202020204" pitchFamily="34" charset="0"/>
                <a:cs typeface="Arial" panose="020B0604020202020204" pitchFamily="34" charset="0"/>
              </a:rPr>
              <a:t>2ـ نوع پسماند. </a:t>
            </a:r>
            <a:br>
              <a:rPr lang="ar-SA" sz="2400" b="1" dirty="0">
                <a:latin typeface="Arial" panose="020B0604020202020204" pitchFamily="34" charset="0"/>
                <a:cs typeface="Arial" panose="020B0604020202020204" pitchFamily="34" charset="0"/>
              </a:rPr>
            </a:br>
            <a:r>
              <a:rPr lang="ar-SA" sz="2400" b="1" dirty="0">
                <a:latin typeface="Arial" panose="020B0604020202020204" pitchFamily="34" charset="0"/>
                <a:cs typeface="Arial" panose="020B0604020202020204" pitchFamily="34" charset="0"/>
              </a:rPr>
              <a:t>3ـ تاريخ توليد و جمع‌آوري. </a:t>
            </a:r>
            <a:br>
              <a:rPr lang="ar-SA" sz="2400" b="1" dirty="0">
                <a:latin typeface="Arial" panose="020B0604020202020204" pitchFamily="34" charset="0"/>
                <a:cs typeface="Arial" panose="020B0604020202020204" pitchFamily="34" charset="0"/>
              </a:rPr>
            </a:br>
            <a:r>
              <a:rPr lang="ar-SA" sz="2400" b="1" dirty="0">
                <a:latin typeface="Arial" panose="020B0604020202020204" pitchFamily="34" charset="0"/>
                <a:cs typeface="Arial" panose="020B0604020202020204" pitchFamily="34" charset="0"/>
              </a:rPr>
              <a:t>4ـ تاريخ تحويل. </a:t>
            </a:r>
            <a:br>
              <a:rPr lang="ar-SA" sz="2400" b="1" dirty="0">
                <a:latin typeface="Arial" panose="020B0604020202020204" pitchFamily="34" charset="0"/>
                <a:cs typeface="Arial" panose="020B0604020202020204" pitchFamily="34" charset="0"/>
              </a:rPr>
            </a:br>
            <a:r>
              <a:rPr lang="ar-SA" sz="2400" b="1" dirty="0">
                <a:latin typeface="Arial" panose="020B0604020202020204" pitchFamily="34" charset="0"/>
                <a:cs typeface="Arial" panose="020B0604020202020204" pitchFamily="34" charset="0"/>
              </a:rPr>
              <a:t>5 ـ نوع ماده شيميايي. </a:t>
            </a:r>
            <a:br>
              <a:rPr lang="ar-SA" sz="2400" b="1" dirty="0">
                <a:latin typeface="Arial" panose="020B0604020202020204" pitchFamily="34" charset="0"/>
                <a:cs typeface="Arial" panose="020B0604020202020204" pitchFamily="34" charset="0"/>
              </a:rPr>
            </a:br>
            <a:r>
              <a:rPr lang="ar-SA" sz="2400" b="1" dirty="0">
                <a:latin typeface="Arial" panose="020B0604020202020204" pitchFamily="34" charset="0"/>
                <a:cs typeface="Arial" panose="020B0604020202020204" pitchFamily="34" charset="0"/>
              </a:rPr>
              <a:t>6 ـ تاريخ بي‌خطرسازي. </a:t>
            </a:r>
            <a:endParaRPr lang="fa-IR" sz="2400" b="1" dirty="0">
              <a:latin typeface="Arial" panose="020B0604020202020204" pitchFamily="34" charset="0"/>
              <a:cs typeface="Arial" panose="020B0604020202020204" pitchFamily="34" charset="0"/>
            </a:endParaRPr>
          </a:p>
          <a:p>
            <a:pPr algn="r" rtl="1">
              <a:buNone/>
            </a:pPr>
            <a:r>
              <a:rPr lang="ar-SA" sz="2400" b="1" dirty="0">
                <a:latin typeface="Arial" panose="020B0604020202020204" pitchFamily="34" charset="0"/>
                <a:cs typeface="Arial" panose="020B0604020202020204" pitchFamily="34" charset="0"/>
              </a:rPr>
              <a:t/>
            </a:r>
            <a:br>
              <a:rPr lang="ar-SA" sz="2400" b="1" dirty="0">
                <a:latin typeface="Arial" panose="020B0604020202020204" pitchFamily="34" charset="0"/>
                <a:cs typeface="Arial" panose="020B0604020202020204" pitchFamily="34" charset="0"/>
              </a:rPr>
            </a:br>
            <a:r>
              <a:rPr lang="fa-IR" sz="2800" b="1" dirty="0">
                <a:solidFill>
                  <a:schemeClr val="accent1"/>
                </a:solidFill>
                <a:cs typeface="B Nazanin" pitchFamily="2" charset="-78"/>
              </a:rPr>
              <a:t>- </a:t>
            </a:r>
            <a:r>
              <a:rPr lang="ar-SA" sz="2800" b="1" dirty="0">
                <a:solidFill>
                  <a:schemeClr val="accent1"/>
                </a:solidFill>
                <a:cs typeface="B Nazanin" pitchFamily="2" charset="-78"/>
              </a:rPr>
              <a:t>مسئولان حمل و نقل پسماند، موظفند از تحويل‌گرفتن پسماندهاي فاقد بر چسب خودداري نمايند. </a:t>
            </a:r>
            <a:endParaRPr lang="en-US" sz="2800" b="1" dirty="0">
              <a:solidFill>
                <a:schemeClr val="accent1"/>
              </a:solidFill>
              <a:cs typeface="B Nazanin" pitchFamily="2" charset="-78"/>
            </a:endParaRPr>
          </a:p>
        </p:txBody>
      </p:sp>
    </p:spTree>
    <p:extLst>
      <p:ext uri="{BB962C8B-B14F-4D97-AF65-F5344CB8AC3E}">
        <p14:creationId xmlns:p14="http://schemas.microsoft.com/office/powerpoint/2010/main" val="3278102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حمل ونقل تامحل بي خطرسازي</a:t>
            </a:r>
            <a:br>
              <a:rPr lang="fa-IR" dirty="0"/>
            </a:br>
            <a:endParaRPr lang="fa-IR" dirty="0"/>
          </a:p>
        </p:txBody>
      </p:sp>
      <p:sp>
        <p:nvSpPr>
          <p:cNvPr id="3" name="Content Placeholder 2"/>
          <p:cNvSpPr>
            <a:spLocks noGrp="1"/>
          </p:cNvSpPr>
          <p:nvPr>
            <p:ph idx="1"/>
          </p:nvPr>
        </p:nvSpPr>
        <p:spPr/>
        <p:txBody>
          <a:bodyPr/>
          <a:lstStyle/>
          <a:p>
            <a:r>
              <a:rPr lang="fa-IR" dirty="0" smtClean="0">
                <a:latin typeface="Arial" panose="020B0604020202020204" pitchFamily="34" charset="0"/>
                <a:cs typeface="Arial" panose="020B0604020202020204" pitchFamily="34" charset="0"/>
              </a:rPr>
              <a:t>در </a:t>
            </a:r>
            <a:r>
              <a:rPr lang="fa-IR" dirty="0">
                <a:latin typeface="Arial" panose="020B0604020202020204" pitchFamily="34" charset="0"/>
                <a:cs typeface="Arial" panose="020B0604020202020204" pitchFamily="34" charset="0"/>
              </a:rPr>
              <a:t>صورتي که </a:t>
            </a:r>
            <a:r>
              <a:rPr lang="fa-IR" b="1" dirty="0">
                <a:solidFill>
                  <a:srgbClr val="FF0000"/>
                </a:solidFill>
                <a:latin typeface="Arial" panose="020B0604020202020204" pitchFamily="34" charset="0"/>
                <a:cs typeface="Arial" panose="020B0604020202020204" pitchFamily="34" charset="0"/>
              </a:rPr>
              <a:t>حجم </a:t>
            </a:r>
            <a:r>
              <a:rPr lang="fa-IR" dirty="0">
                <a:latin typeface="Arial" panose="020B0604020202020204" pitchFamily="34" charset="0"/>
                <a:cs typeface="Arial" panose="020B0604020202020204" pitchFamily="34" charset="0"/>
              </a:rPr>
              <a:t>پسماند زيادبوده ويا </a:t>
            </a:r>
            <a:r>
              <a:rPr lang="fa-IR" dirty="0">
                <a:solidFill>
                  <a:srgbClr val="FF0000"/>
                </a:solidFill>
                <a:latin typeface="Arial" panose="020B0604020202020204" pitchFamily="34" charset="0"/>
                <a:cs typeface="Arial" panose="020B0604020202020204" pitchFamily="34" charset="0"/>
              </a:rPr>
              <a:t>محل آمايش </a:t>
            </a:r>
            <a:r>
              <a:rPr lang="fa-IR" dirty="0">
                <a:latin typeface="Arial" panose="020B0604020202020204" pitchFamily="34" charset="0"/>
                <a:cs typeface="Arial" panose="020B0604020202020204" pitchFamily="34" charset="0"/>
              </a:rPr>
              <a:t>پسماند تا محل توليد آن فاصله داشته باشد، جهت انتقال آنها مي توان از</a:t>
            </a:r>
          </a:p>
          <a:p>
            <a:pPr marL="0" indent="0">
              <a:buNone/>
            </a:pPr>
            <a:r>
              <a:rPr lang="fa-IR" dirty="0">
                <a:solidFill>
                  <a:schemeClr val="tx2"/>
                </a:solidFill>
                <a:latin typeface="Arial" panose="020B0604020202020204" pitchFamily="34" charset="0"/>
                <a:cs typeface="Arial" panose="020B0604020202020204" pitchFamily="34" charset="0"/>
              </a:rPr>
              <a:t>چرخهاي دستي </a:t>
            </a:r>
            <a:r>
              <a:rPr lang="fa-IR" dirty="0">
                <a:latin typeface="Arial" panose="020B0604020202020204" pitchFamily="34" charset="0"/>
                <a:cs typeface="Arial" panose="020B0604020202020204" pitchFamily="34" charset="0"/>
              </a:rPr>
              <a:t>که به اين امراختصاص يافته وسطلهايي که برروي آن ثابت شده است استفاده نمود. </a:t>
            </a:r>
            <a:endParaRPr lang="fa-IR" dirty="0" smtClean="0">
              <a:latin typeface="Arial" panose="020B0604020202020204" pitchFamily="34" charset="0"/>
              <a:cs typeface="Arial" panose="020B0604020202020204" pitchFamily="34" charset="0"/>
            </a:endParaRPr>
          </a:p>
          <a:p>
            <a:pPr marL="0" indent="0">
              <a:buNone/>
            </a:pPr>
            <a:endParaRPr lang="fa-IR" dirty="0">
              <a:latin typeface="Arial" panose="020B0604020202020204" pitchFamily="34" charset="0"/>
              <a:cs typeface="Arial" panose="020B0604020202020204" pitchFamily="34" charset="0"/>
            </a:endParaRPr>
          </a:p>
          <a:p>
            <a:pPr marL="0" indent="0">
              <a:buNone/>
            </a:pPr>
            <a:r>
              <a:rPr lang="fa-IR" dirty="0" smtClean="0">
                <a:solidFill>
                  <a:srgbClr val="C00000"/>
                </a:solidFill>
                <a:latin typeface="Arial" panose="020B0604020202020204" pitchFamily="34" charset="0"/>
                <a:cs typeface="Arial" panose="020B0604020202020204" pitchFamily="34" charset="0"/>
              </a:rPr>
              <a:t>سطل </a:t>
            </a:r>
            <a:r>
              <a:rPr lang="fa-IR" dirty="0">
                <a:solidFill>
                  <a:srgbClr val="C00000"/>
                </a:solidFill>
                <a:latin typeface="Arial" panose="020B0604020202020204" pitchFamily="34" charset="0"/>
                <a:cs typeface="Arial" panose="020B0604020202020204" pitchFamily="34" charset="0"/>
              </a:rPr>
              <a:t>ها وچرخهاي دستي </a:t>
            </a:r>
            <a:r>
              <a:rPr lang="fa-IR" dirty="0" smtClean="0">
                <a:latin typeface="Arial" panose="020B0604020202020204" pitchFamily="34" charset="0"/>
                <a:cs typeface="Arial" panose="020B0604020202020204" pitchFamily="34" charset="0"/>
              </a:rPr>
              <a:t>مورد استفاده </a:t>
            </a:r>
            <a:r>
              <a:rPr lang="fa-IR" dirty="0">
                <a:latin typeface="Arial" panose="020B0604020202020204" pitchFamily="34" charset="0"/>
                <a:cs typeface="Arial" panose="020B0604020202020204" pitchFamily="34" charset="0"/>
              </a:rPr>
              <a:t>بايد </a:t>
            </a:r>
            <a:r>
              <a:rPr lang="fa-IR" b="1" dirty="0">
                <a:solidFill>
                  <a:schemeClr val="tx2"/>
                </a:solidFill>
                <a:latin typeface="Arial" panose="020B0604020202020204" pitchFamily="34" charset="0"/>
                <a:cs typeface="Arial" panose="020B0604020202020204" pitchFamily="34" charset="0"/>
              </a:rPr>
              <a:t>نشت ناپذير </a:t>
            </a:r>
            <a:r>
              <a:rPr lang="fa-IR" dirty="0">
                <a:latin typeface="Arial" panose="020B0604020202020204" pitchFamily="34" charset="0"/>
                <a:cs typeface="Arial" panose="020B0604020202020204" pitchFamily="34" charset="0"/>
              </a:rPr>
              <a:t>بوده وبراساس يک برنامه زمان بندي ضدعفوني وشسته شوند.</a:t>
            </a:r>
          </a:p>
          <a:p>
            <a:pPr marL="0" indent="0">
              <a:buNone/>
            </a:pP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59</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95900" y="4969044"/>
            <a:ext cx="1232148" cy="1232148"/>
          </a:xfrm>
          <a:prstGeom prst="rect">
            <a:avLst/>
          </a:prstGeom>
        </p:spPr>
      </p:pic>
    </p:spTree>
    <p:extLst>
      <p:ext uri="{BB962C8B-B14F-4D97-AF65-F5344CB8AC3E}">
        <p14:creationId xmlns:p14="http://schemas.microsoft.com/office/powerpoint/2010/main" val="3502123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640" y="692696"/>
            <a:ext cx="7499176" cy="1728192"/>
          </a:xfrm>
        </p:spPr>
        <p:txBody>
          <a:bodyPr>
            <a:normAutofit/>
          </a:bodyPr>
          <a:lstStyle/>
          <a:p>
            <a:r>
              <a:rPr lang="fa-IR" b="1" dirty="0"/>
              <a:t>کار با نمونه هاي میکروبیولوژیک</a:t>
            </a:r>
            <a:br>
              <a:rPr lang="fa-IR" b="1" dirty="0"/>
            </a:br>
            <a:endParaRPr lang="en-US" dirty="0"/>
          </a:p>
        </p:txBody>
      </p:sp>
      <p:sp>
        <p:nvSpPr>
          <p:cNvPr id="3" name="Content Placeholder 2"/>
          <p:cNvSpPr>
            <a:spLocks noGrp="1"/>
          </p:cNvSpPr>
          <p:nvPr>
            <p:ph idx="1"/>
          </p:nvPr>
        </p:nvSpPr>
        <p:spPr/>
        <p:txBody>
          <a:bodyPr/>
          <a:lstStyle/>
          <a:p>
            <a:pPr algn="r" rtl="1"/>
            <a:r>
              <a:rPr lang="fa-IR" dirty="0" smtClean="0"/>
              <a:t>هنگام </a:t>
            </a:r>
            <a:r>
              <a:rPr lang="fa-IR" dirty="0"/>
              <a:t>استفاده از </a:t>
            </a:r>
            <a:r>
              <a:rPr lang="fa-IR" dirty="0">
                <a:solidFill>
                  <a:srgbClr val="C00000"/>
                </a:solidFill>
              </a:rPr>
              <a:t>لوپهاي</a:t>
            </a:r>
            <a:r>
              <a:rPr lang="fa-IR" dirty="0"/>
              <a:t> کشت باکتري، لوپ باید قطري </a:t>
            </a:r>
            <a:r>
              <a:rPr lang="fa-IR" dirty="0" smtClean="0"/>
              <a:t>معادل</a:t>
            </a:r>
            <a:r>
              <a:rPr lang="fa-IR" dirty="0"/>
              <a:t>3</a:t>
            </a:r>
            <a:r>
              <a:rPr lang="fa-IR" dirty="0" smtClean="0"/>
              <a:t> 2- </a:t>
            </a:r>
            <a:r>
              <a:rPr lang="fa-IR" dirty="0"/>
              <a:t>میلی متر داشته و حلقه آن </a:t>
            </a:r>
            <a:r>
              <a:rPr lang="fa-IR" dirty="0" smtClean="0"/>
              <a:t>کاملا« بسته </a:t>
            </a:r>
            <a:r>
              <a:rPr lang="fa-IR" dirty="0"/>
              <a:t>باشد تا پس از برداشتن نمونه و قبل از کشت دادن آن، قطرات ریزي از آن بر روي سطح نچکد</a:t>
            </a:r>
            <a:r>
              <a:rPr lang="fa-IR" dirty="0" smtClean="0"/>
              <a:t>.</a:t>
            </a:r>
          </a:p>
          <a:p>
            <a:pPr algn="r" rtl="1"/>
            <a:endParaRPr lang="fa-IR" dirty="0"/>
          </a:p>
          <a:p>
            <a:pPr algn="r" rtl="1"/>
            <a:r>
              <a:rPr lang="fa-IR" dirty="0"/>
              <a:t>- هنگام خشک کردن نمونه ها بر روي لام دقت کافی انجام شود تا حداقل میزان آیروسل ها تشکیل شود.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11824" y="4869160"/>
            <a:ext cx="1224136" cy="1224136"/>
          </a:xfrm>
          <a:prstGeom prst="rect">
            <a:avLst/>
          </a:prstGeom>
        </p:spPr>
      </p:pic>
    </p:spTree>
    <p:extLst>
      <p:ext uri="{BB962C8B-B14F-4D97-AF65-F5344CB8AC3E}">
        <p14:creationId xmlns:p14="http://schemas.microsoft.com/office/powerpoint/2010/main" val="162458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آمايش</a:t>
            </a:r>
            <a:br>
              <a:rPr lang="fa-IR" dirty="0"/>
            </a:br>
            <a:endParaRPr lang="fa-IR" dirty="0"/>
          </a:p>
        </p:txBody>
      </p:sp>
      <p:sp>
        <p:nvSpPr>
          <p:cNvPr id="3" name="Content Placeholder 2"/>
          <p:cNvSpPr>
            <a:spLocks noGrp="1"/>
          </p:cNvSpPr>
          <p:nvPr>
            <p:ph idx="1"/>
          </p:nvPr>
        </p:nvSpPr>
        <p:spPr>
          <a:xfrm>
            <a:off x="1524000" y="1609416"/>
            <a:ext cx="8153400" cy="4846320"/>
          </a:xfrm>
        </p:spPr>
        <p:txBody>
          <a:bodyPr>
            <a:normAutofit/>
          </a:bodyPr>
          <a:lstStyle/>
          <a:p>
            <a:r>
              <a:rPr lang="fa-IR" dirty="0" smtClean="0">
                <a:latin typeface="Arial" panose="020B0604020202020204" pitchFamily="34" charset="0"/>
                <a:cs typeface="Arial" panose="020B0604020202020204" pitchFamily="34" charset="0"/>
              </a:rPr>
              <a:t>ويا </a:t>
            </a:r>
            <a:r>
              <a:rPr lang="fa-IR" b="1" dirty="0">
                <a:solidFill>
                  <a:srgbClr val="FF0000"/>
                </a:solidFill>
                <a:latin typeface="Arial" panose="020B0604020202020204" pitchFamily="34" charset="0"/>
                <a:cs typeface="Arial" panose="020B0604020202020204" pitchFamily="34" charset="0"/>
              </a:rPr>
              <a:t>تصفيه پسماندهاي آلوده آزمايشگاهي </a:t>
            </a:r>
            <a:r>
              <a:rPr lang="fa-IR" dirty="0">
                <a:latin typeface="Arial" panose="020B0604020202020204" pitchFamily="34" charset="0"/>
                <a:cs typeface="Arial" panose="020B0604020202020204" pitchFamily="34" charset="0"/>
              </a:rPr>
              <a:t>شامل : </a:t>
            </a:r>
            <a:endParaRPr lang="fa-IR" dirty="0" smtClean="0">
              <a:latin typeface="Arial" panose="020B0604020202020204" pitchFamily="34" charset="0"/>
              <a:cs typeface="Arial" panose="020B0604020202020204" pitchFamily="34" charset="0"/>
            </a:endParaRPr>
          </a:p>
          <a:p>
            <a:r>
              <a:rPr lang="fa-IR" dirty="0" smtClean="0">
                <a:latin typeface="Arial" panose="020B0604020202020204" pitchFamily="34" charset="0"/>
                <a:cs typeface="Arial" panose="020B0604020202020204" pitchFamily="34" charset="0"/>
              </a:rPr>
              <a:t>روش </a:t>
            </a:r>
            <a:r>
              <a:rPr lang="fa-IR" dirty="0">
                <a:latin typeface="Arial" panose="020B0604020202020204" pitchFamily="34" charset="0"/>
                <a:cs typeface="Arial" panose="020B0604020202020204" pitchFamily="34" charset="0"/>
              </a:rPr>
              <a:t>هاي مختلفي جهت مرحله </a:t>
            </a:r>
            <a:r>
              <a:rPr lang="fa-IR" dirty="0">
                <a:solidFill>
                  <a:srgbClr val="FF0000"/>
                </a:solidFill>
                <a:latin typeface="Arial" panose="020B0604020202020204" pitchFamily="34" charset="0"/>
                <a:cs typeface="Arial" panose="020B0604020202020204" pitchFamily="34" charset="0"/>
              </a:rPr>
              <a:t>بي خطرسازي </a:t>
            </a:r>
            <a:r>
              <a:rPr lang="fa-IR" dirty="0">
                <a:latin typeface="Arial" panose="020B0604020202020204" pitchFamily="34" charset="0"/>
                <a:cs typeface="Arial" panose="020B0604020202020204" pitchFamily="34" charset="0"/>
              </a:rPr>
              <a:t>يا </a:t>
            </a:r>
            <a:r>
              <a:rPr lang="fa-IR" dirty="0" smtClean="0">
                <a:solidFill>
                  <a:srgbClr val="FF0000"/>
                </a:solidFill>
                <a:latin typeface="Arial" panose="020B0604020202020204" pitchFamily="34" charset="0"/>
                <a:cs typeface="Arial" panose="020B0604020202020204" pitchFamily="34" charset="0"/>
              </a:rPr>
              <a:t>آمايش</a:t>
            </a:r>
            <a:r>
              <a:rPr lang="fa-IR" dirty="0">
                <a:solidFill>
                  <a:srgbClr val="FF0000"/>
                </a:solidFill>
                <a:latin typeface="Arial" panose="020B0604020202020204" pitchFamily="34" charset="0"/>
                <a:cs typeface="Arial" panose="020B0604020202020204" pitchFamily="34" charset="0"/>
              </a:rPr>
              <a:t> </a:t>
            </a:r>
            <a:r>
              <a:rPr lang="en-US" dirty="0" smtClean="0">
                <a:solidFill>
                  <a:srgbClr val="FF0000"/>
                </a:solidFill>
                <a:latin typeface="Arial" panose="020B0604020202020204" pitchFamily="34" charset="0"/>
                <a:cs typeface="Arial" panose="020B0604020202020204" pitchFamily="34" charset="0"/>
              </a:rPr>
              <a:t>Treatment</a:t>
            </a:r>
            <a:r>
              <a:rPr lang="en-US"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 و یا </a:t>
            </a:r>
            <a:r>
              <a:rPr lang="fa-IR" dirty="0" smtClean="0">
                <a:solidFill>
                  <a:srgbClr val="FF0000"/>
                </a:solidFill>
                <a:latin typeface="Arial" panose="020B0604020202020204" pitchFamily="34" charset="0"/>
                <a:cs typeface="Arial" panose="020B0604020202020204" pitchFamily="34" charset="0"/>
              </a:rPr>
              <a:t>تصفیه پسماندهای آلوده </a:t>
            </a:r>
            <a:r>
              <a:rPr lang="fa-IR" dirty="0" smtClean="0">
                <a:latin typeface="Arial" panose="020B0604020202020204" pitchFamily="34" charset="0"/>
                <a:cs typeface="Arial" panose="020B0604020202020204" pitchFamily="34" charset="0"/>
              </a:rPr>
              <a:t>آزمایشگاهی شامل :</a:t>
            </a:r>
          </a:p>
          <a:p>
            <a:r>
              <a:rPr lang="fa-IR" dirty="0" smtClean="0">
                <a:latin typeface="Arial" panose="020B0604020202020204" pitchFamily="34" charset="0"/>
                <a:cs typeface="Arial" panose="020B0604020202020204" pitchFamily="34" charset="0"/>
              </a:rPr>
              <a:t>استفاده از </a:t>
            </a:r>
            <a:r>
              <a:rPr lang="fa-IR" dirty="0">
                <a:solidFill>
                  <a:schemeClr val="tx2"/>
                </a:solidFill>
                <a:latin typeface="Arial" panose="020B0604020202020204" pitchFamily="34" charset="0"/>
                <a:cs typeface="Arial" panose="020B0604020202020204" pitchFamily="34" charset="0"/>
              </a:rPr>
              <a:t>اتوکلاو، اشعه مايکروويو، استفاده از زباله سوزاستاندارد و داراي تأييديه معتبر ، دفن بهداشتي طبق اصول استاندارد، روش </a:t>
            </a:r>
            <a:r>
              <a:rPr lang="fa-IR" dirty="0" smtClean="0">
                <a:solidFill>
                  <a:schemeClr val="tx2"/>
                </a:solidFill>
                <a:latin typeface="Arial" panose="020B0604020202020204" pitchFamily="34" charset="0"/>
                <a:cs typeface="Arial" panose="020B0604020202020204" pitchFamily="34" charset="0"/>
              </a:rPr>
              <a:t>محفظه سازي</a:t>
            </a:r>
            <a:r>
              <a:rPr lang="fa-IR" dirty="0">
                <a:solidFill>
                  <a:schemeClr val="tx2"/>
                </a:solidFill>
                <a:latin typeface="Arial" panose="020B0604020202020204" pitchFamily="34" charset="0"/>
                <a:cs typeface="Arial" panose="020B0604020202020204" pitchFamily="34" charset="0"/>
              </a:rPr>
              <a:t>، استفاده از مواد شيميايي </a:t>
            </a:r>
            <a:r>
              <a:rPr lang="fa-IR" dirty="0">
                <a:latin typeface="Arial" panose="020B0604020202020204" pitchFamily="34" charset="0"/>
                <a:cs typeface="Arial" panose="020B0604020202020204" pitchFamily="34" charset="0"/>
              </a:rPr>
              <a:t>به خصوص در مورد پسماندهاي مايع ( مانند ماده سفيدکننده خانگي بارقت </a:t>
            </a:r>
            <a:r>
              <a:rPr lang="fa-IR" dirty="0" smtClean="0">
                <a:latin typeface="Arial" panose="020B0604020202020204" pitchFamily="34" charset="0"/>
                <a:cs typeface="Arial" panose="020B0604020202020204" pitchFamily="34" charset="0"/>
              </a:rPr>
              <a:t>یک به 10به شرط آنکه داراي </a:t>
            </a:r>
            <a:r>
              <a:rPr lang="fa-IR" dirty="0">
                <a:latin typeface="Arial" panose="020B0604020202020204" pitchFamily="34" charset="0"/>
                <a:cs typeface="Arial" panose="020B0604020202020204" pitchFamily="34" charset="0"/>
              </a:rPr>
              <a:t>کلرفعال ۵% باشد) واستفاده از </a:t>
            </a:r>
            <a:r>
              <a:rPr lang="fa-IR" b="1" dirty="0">
                <a:solidFill>
                  <a:srgbClr val="FF0000"/>
                </a:solidFill>
                <a:latin typeface="Arial" panose="020B0604020202020204" pitchFamily="34" charset="0"/>
                <a:cs typeface="Arial" panose="020B0604020202020204" pitchFamily="34" charset="0"/>
              </a:rPr>
              <a:t>اشعه</a:t>
            </a:r>
            <a:r>
              <a:rPr lang="fa-IR" dirty="0">
                <a:latin typeface="Arial" panose="020B0604020202020204" pitchFamily="34" charset="0"/>
                <a:cs typeface="Arial" panose="020B0604020202020204" pitchFamily="34" charset="0"/>
              </a:rPr>
              <a:t> وجود دارد</a:t>
            </a:r>
            <a:r>
              <a:rPr lang="fa-IR" dirty="0" smtClean="0">
                <a:latin typeface="Arial" panose="020B0604020202020204" pitchFamily="34" charset="0"/>
                <a:cs typeface="Arial" panose="020B0604020202020204" pitchFamily="34" charset="0"/>
              </a:rPr>
              <a:t>.</a:t>
            </a: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60</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079776" y="4972072"/>
            <a:ext cx="1584176" cy="1584176"/>
          </a:xfrm>
          <a:prstGeom prst="rect">
            <a:avLst/>
          </a:prstGeom>
        </p:spPr>
      </p:pic>
    </p:spTree>
    <p:extLst>
      <p:ext uri="{BB962C8B-B14F-4D97-AF65-F5344CB8AC3E}">
        <p14:creationId xmlns:p14="http://schemas.microsoft.com/office/powerpoint/2010/main" val="2951648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dirty="0">
                <a:latin typeface="Arial" panose="020B0604020202020204" pitchFamily="34" charset="0"/>
                <a:cs typeface="Arial" panose="020B0604020202020204" pitchFamily="34" charset="0"/>
              </a:rPr>
              <a:t>بهترين و رايج ترين روش مورد استفاده در آزمايشگاه، روش استفاده از </a:t>
            </a:r>
            <a:r>
              <a:rPr lang="fa-IR" b="1" dirty="0">
                <a:solidFill>
                  <a:schemeClr val="tx2"/>
                </a:solidFill>
                <a:latin typeface="Arial" panose="020B0604020202020204" pitchFamily="34" charset="0"/>
                <a:cs typeface="Arial" panose="020B0604020202020204" pitchFamily="34" charset="0"/>
              </a:rPr>
              <a:t>اتوکلاو</a:t>
            </a:r>
            <a:r>
              <a:rPr lang="fa-IR" dirty="0">
                <a:latin typeface="Arial" panose="020B0604020202020204" pitchFamily="34" charset="0"/>
                <a:cs typeface="Arial" panose="020B0604020202020204" pitchFamily="34" charset="0"/>
              </a:rPr>
              <a:t> مي باشد. هرچند استفاده از دستگاه </a:t>
            </a:r>
            <a:r>
              <a:rPr lang="fa-IR" b="1" dirty="0">
                <a:solidFill>
                  <a:schemeClr val="tx2"/>
                </a:solidFill>
                <a:latin typeface="Arial" panose="020B0604020202020204" pitchFamily="34" charset="0"/>
                <a:cs typeface="Arial" panose="020B0604020202020204" pitchFamily="34" charset="0"/>
              </a:rPr>
              <a:t>زباله سوز</a:t>
            </a:r>
            <a:r>
              <a:rPr lang="fa-IR" dirty="0">
                <a:latin typeface="Arial" panose="020B0604020202020204" pitchFamily="34" charset="0"/>
                <a:cs typeface="Arial" panose="020B0604020202020204" pitchFamily="34" charset="0"/>
              </a:rPr>
              <a:t>درصورتي که ازاستانداردهاي لازم کشوري وبين المللي جهت جلوگيري ازآلودگي هوا برخوردار باشد، نيز راهکار مناسبي است زيرا باعث </a:t>
            </a:r>
            <a:r>
              <a:rPr lang="fa-IR" dirty="0">
                <a:solidFill>
                  <a:srgbClr val="7030A0"/>
                </a:solidFill>
                <a:latin typeface="Arial" panose="020B0604020202020204" pitchFamily="34" charset="0"/>
                <a:cs typeface="Arial" panose="020B0604020202020204" pitchFamily="34" charset="0"/>
              </a:rPr>
              <a:t>کاهش وزن وحجم پسماند تا ۹۵ % مي شود.</a:t>
            </a:r>
          </a:p>
          <a:p>
            <a:endParaRPr lang="en-US" dirty="0"/>
          </a:p>
        </p:txBody>
      </p:sp>
      <p:sp>
        <p:nvSpPr>
          <p:cNvPr id="4" name="Footer Placeholder 3"/>
          <p:cNvSpPr>
            <a:spLocks noGrp="1"/>
          </p:cNvSpPr>
          <p:nvPr>
            <p:ph type="ftr" sz="quarter" idx="11"/>
          </p:nvPr>
        </p:nvSpPr>
        <p:spPr/>
        <p:txBody>
          <a:bodyPr/>
          <a:lstStyle/>
          <a:p>
            <a:pPr>
              <a:defRPr/>
            </a:pPr>
            <a:r>
              <a:rPr lang="fa-IR" smtClean="0">
                <a:solidFill>
                  <a:srgbClr val="B13F9A"/>
                </a:solidFill>
              </a:rPr>
              <a:t>مركز سلامت محيط و كار</a:t>
            </a:r>
            <a:endParaRPr lang="en-US">
              <a:solidFill>
                <a:srgbClr val="B13F9A"/>
              </a:solidFill>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61</a:t>
            </a:fld>
            <a:endParaRPr lang="en-US">
              <a:solidFill>
                <a:srgbClr val="B13F9A"/>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99856" y="4110608"/>
            <a:ext cx="1368152" cy="1368152"/>
          </a:xfrm>
          <a:prstGeom prst="rect">
            <a:avLst/>
          </a:prstGeom>
        </p:spPr>
      </p:pic>
    </p:spTree>
    <p:extLst>
      <p:ext uri="{BB962C8B-B14F-4D97-AF65-F5344CB8AC3E}">
        <p14:creationId xmlns:p14="http://schemas.microsoft.com/office/powerpoint/2010/main" val="350146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آمايش ودفع پسماندهاي آلوده :</a:t>
            </a:r>
            <a:br>
              <a:rPr lang="fa-IR" dirty="0"/>
            </a:br>
            <a:endParaRPr lang="fa-IR" dirty="0"/>
          </a:p>
        </p:txBody>
      </p:sp>
      <p:sp>
        <p:nvSpPr>
          <p:cNvPr id="3" name="Content Placeholder 2"/>
          <p:cNvSpPr>
            <a:spLocks noGrp="1"/>
          </p:cNvSpPr>
          <p:nvPr>
            <p:ph idx="1"/>
          </p:nvPr>
        </p:nvSpPr>
        <p:spPr>
          <a:xfrm>
            <a:off x="1524000" y="1609416"/>
            <a:ext cx="8153400" cy="4846320"/>
          </a:xfrm>
        </p:spPr>
        <p:txBody>
          <a:bodyPr>
            <a:normAutofit lnSpcReduction="10000"/>
          </a:bodyPr>
          <a:lstStyle/>
          <a:p>
            <a:r>
              <a:rPr lang="fa-IR" dirty="0" smtClean="0">
                <a:solidFill>
                  <a:srgbClr val="FF0000"/>
                </a:solidFill>
                <a:latin typeface="Arial" panose="020B0604020202020204" pitchFamily="34" charset="0"/>
                <a:cs typeface="Arial" panose="020B0604020202020204" pitchFamily="34" charset="0"/>
              </a:rPr>
              <a:t>تمامي </a:t>
            </a:r>
            <a:r>
              <a:rPr lang="fa-IR" b="1" dirty="0">
                <a:solidFill>
                  <a:srgbClr val="FF0000"/>
                </a:solidFill>
                <a:latin typeface="Arial" panose="020B0604020202020204" pitchFamily="34" charset="0"/>
                <a:cs typeface="Arial" panose="020B0604020202020204" pitchFamily="34" charset="0"/>
              </a:rPr>
              <a:t>ظروف يك بار مصرف حاوي محيط هاي کشت ميکروبي </a:t>
            </a:r>
            <a:r>
              <a:rPr lang="fa-IR" dirty="0">
                <a:latin typeface="Arial" panose="020B0604020202020204" pitchFamily="34" charset="0"/>
                <a:cs typeface="Arial" panose="020B0604020202020204" pitchFamily="34" charset="0"/>
              </a:rPr>
              <a:t>بايد در كيسه مخصوص اتوكلاو (ترجيحاً زرد رنگ وبا </a:t>
            </a:r>
            <a:r>
              <a:rPr lang="fa-IR" dirty="0" smtClean="0">
                <a:latin typeface="Arial" panose="020B0604020202020204" pitchFamily="34" charset="0"/>
                <a:cs typeface="Arial" panose="020B0604020202020204" pitchFamily="34" charset="0"/>
              </a:rPr>
              <a:t>علامت خطر </a:t>
            </a:r>
            <a:r>
              <a:rPr lang="fa-IR" dirty="0">
                <a:latin typeface="Arial" panose="020B0604020202020204" pitchFamily="34" charset="0"/>
                <a:cs typeface="Arial" panose="020B0604020202020204" pitchFamily="34" charset="0"/>
              </a:rPr>
              <a:t>زيستي) قرار داده شده و تحت شرايط استاندارد آنها را اتوكلاو نموده وسپس در كيسه زباله ضخيم سياه رنگ دفع شوند.</a:t>
            </a:r>
          </a:p>
          <a:p>
            <a:r>
              <a:rPr lang="fa-IR" b="1" dirty="0">
                <a:solidFill>
                  <a:srgbClr val="FF0000"/>
                </a:solidFill>
                <a:latin typeface="Arial" panose="020B0604020202020204" pitchFamily="34" charset="0"/>
                <a:cs typeface="Arial" panose="020B0604020202020204" pitchFamily="34" charset="0"/>
              </a:rPr>
              <a:t>لوله های يک بار مصرف حاوي لخته خون ، سرم وديگر مايعات بدن </a:t>
            </a:r>
            <a:r>
              <a:rPr lang="fa-IR" dirty="0">
                <a:latin typeface="Arial" panose="020B0604020202020204" pitchFamily="34" charset="0"/>
                <a:cs typeface="Arial" panose="020B0604020202020204" pitchFamily="34" charset="0"/>
              </a:rPr>
              <a:t>را ترجيحاً در </a:t>
            </a:r>
            <a:r>
              <a:rPr lang="fa-IR" dirty="0">
                <a:solidFill>
                  <a:schemeClr val="tx2"/>
                </a:solidFill>
                <a:latin typeface="Arial" panose="020B0604020202020204" pitchFamily="34" charset="0"/>
                <a:cs typeface="Arial" panose="020B0604020202020204" pitchFamily="34" charset="0"/>
              </a:rPr>
              <a:t>کيسه مخصوص اتوکلاو </a:t>
            </a:r>
            <a:r>
              <a:rPr lang="fa-IR" dirty="0">
                <a:latin typeface="Arial" panose="020B0604020202020204" pitchFamily="34" charset="0"/>
                <a:cs typeface="Arial" panose="020B0604020202020204" pitchFamily="34" charset="0"/>
              </a:rPr>
              <a:t>قرار داده و </a:t>
            </a:r>
            <a:r>
              <a:rPr lang="fa-IR" dirty="0" smtClean="0">
                <a:latin typeface="Arial" panose="020B0604020202020204" pitchFamily="34" charset="0"/>
                <a:cs typeface="Arial" panose="020B0604020202020204" pitchFamily="34" charset="0"/>
              </a:rPr>
              <a:t>اتوکلاونموده </a:t>
            </a:r>
            <a:r>
              <a:rPr lang="fa-IR" dirty="0">
                <a:latin typeface="Arial" panose="020B0604020202020204" pitchFamily="34" charset="0"/>
                <a:cs typeface="Arial" panose="020B0604020202020204" pitchFamily="34" charset="0"/>
              </a:rPr>
              <a:t>ودر كيسه زباله ضخيم سياه رنگ دفع مي نماييم ويا در صورت رعايت نمودن اصول ايمني، لخته ومايعات بدن (با حجم زياد) </a:t>
            </a:r>
            <a:r>
              <a:rPr lang="fa-IR" dirty="0" smtClean="0">
                <a:latin typeface="Arial" panose="020B0604020202020204" pitchFamily="34" charset="0"/>
                <a:cs typeface="Arial" panose="020B0604020202020204" pitchFamily="34" charset="0"/>
              </a:rPr>
              <a:t>را در </a:t>
            </a:r>
            <a:r>
              <a:rPr lang="fa-IR" dirty="0">
                <a:latin typeface="Arial" panose="020B0604020202020204" pitchFamily="34" charset="0"/>
                <a:cs typeface="Arial" panose="020B0604020202020204" pitchFamily="34" charset="0"/>
              </a:rPr>
              <a:t>سينک مخصوص اين کار با جريان ملايم آب تخليه نموده وسپس در ماده سفيد کننده خانگي با رقت </a:t>
            </a:r>
            <a:r>
              <a:rPr lang="fa-IR" dirty="0" smtClean="0">
                <a:latin typeface="Arial" panose="020B0604020202020204" pitchFamily="34" charset="0"/>
                <a:cs typeface="Arial" panose="020B0604020202020204" pitchFamily="34" charset="0"/>
              </a:rPr>
              <a:t>یک به ده حداقل 1 ساعت </a:t>
            </a:r>
            <a:r>
              <a:rPr lang="fa-IR" dirty="0">
                <a:latin typeface="Arial" panose="020B0604020202020204" pitchFamily="34" charset="0"/>
                <a:cs typeface="Arial" panose="020B0604020202020204" pitchFamily="34" charset="0"/>
              </a:rPr>
              <a:t>قرار مي دهيم </a:t>
            </a:r>
            <a:endParaRPr lang="fa-IR" dirty="0" smtClean="0">
              <a:latin typeface="Arial" panose="020B0604020202020204" pitchFamily="34" charset="0"/>
              <a:cs typeface="Arial" panose="020B0604020202020204" pitchFamily="34" charset="0"/>
            </a:endParaRPr>
          </a:p>
          <a:p>
            <a:r>
              <a:rPr lang="fa-IR" dirty="0" smtClean="0">
                <a:latin typeface="Arial" panose="020B0604020202020204" pitchFamily="34" charset="0"/>
                <a:cs typeface="Arial" panose="020B0604020202020204" pitchFamily="34" charset="0"/>
              </a:rPr>
              <a:t>وسايل </a:t>
            </a:r>
            <a:r>
              <a:rPr lang="fa-IR" dirty="0">
                <a:latin typeface="Arial" panose="020B0604020202020204" pitchFamily="34" charset="0"/>
                <a:cs typeface="Arial" panose="020B0604020202020204" pitchFamily="34" charset="0"/>
              </a:rPr>
              <a:t>فوق جهت حمل </a:t>
            </a:r>
            <a:r>
              <a:rPr lang="fa-IR" b="1" dirty="0">
                <a:solidFill>
                  <a:schemeClr val="tx2"/>
                </a:solidFill>
                <a:latin typeface="Arial" panose="020B0604020202020204" pitchFamily="34" charset="0"/>
                <a:cs typeface="Arial" panose="020B0604020202020204" pitchFamily="34" charset="0"/>
              </a:rPr>
              <a:t>درکيسه زباله زرد </a:t>
            </a:r>
            <a:r>
              <a:rPr lang="fa-IR" dirty="0">
                <a:latin typeface="Arial" panose="020B0604020202020204" pitchFamily="34" charset="0"/>
                <a:cs typeface="Arial" panose="020B0604020202020204" pitchFamily="34" charset="0"/>
              </a:rPr>
              <a:t>رنگ(با علامت خطر زيستي) قرار مي گيرند</a:t>
            </a:r>
            <a:r>
              <a:rPr lang="fa-IR" dirty="0" smtClean="0">
                <a:latin typeface="Arial" panose="020B0604020202020204" pitchFamily="34" charset="0"/>
                <a:cs typeface="Arial" panose="020B0604020202020204" pitchFamily="34" charset="0"/>
              </a:rPr>
              <a:t>.</a:t>
            </a: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62</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03712" y="5432585"/>
            <a:ext cx="1152128" cy="1152128"/>
          </a:xfrm>
          <a:prstGeom prst="rect">
            <a:avLst/>
          </a:prstGeom>
        </p:spPr>
      </p:pic>
    </p:spTree>
    <p:extLst>
      <p:ext uri="{BB962C8B-B14F-4D97-AF65-F5344CB8AC3E}">
        <p14:creationId xmlns:p14="http://schemas.microsoft.com/office/powerpoint/2010/main" val="33522193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normAutofit/>
          </a:bodyPr>
          <a:lstStyle/>
          <a:p>
            <a:r>
              <a:rPr lang="fa-IR" sz="2400" b="1" dirty="0">
                <a:solidFill>
                  <a:srgbClr val="FF0000"/>
                </a:solidFill>
                <a:latin typeface="Arial" panose="020B0604020202020204" pitchFamily="34" charset="0"/>
                <a:cs typeface="Arial" panose="020B0604020202020204" pitchFamily="34" charset="0"/>
              </a:rPr>
              <a:t>خون ، مایعات بدن </a:t>
            </a:r>
            <a:r>
              <a:rPr lang="fa-IR" sz="2400" b="1" dirty="0">
                <a:solidFill>
                  <a:srgbClr val="FF0000"/>
                </a:solidFill>
                <a:latin typeface="Arial" panose="020B0604020202020204" pitchFamily="34" charset="0"/>
                <a:cs typeface="Arial" panose="020B0604020202020204" pitchFamily="34" charset="0"/>
              </a:rPr>
              <a:t>و دیگر </a:t>
            </a:r>
            <a:r>
              <a:rPr lang="fa-IR" sz="2400" b="1" dirty="0">
                <a:solidFill>
                  <a:srgbClr val="FF0000"/>
                </a:solidFill>
                <a:latin typeface="Arial" panose="020B0604020202020204" pitchFamily="34" charset="0"/>
                <a:cs typeface="Arial" panose="020B0604020202020204" pitchFamily="34" charset="0"/>
              </a:rPr>
              <a:t>پسماندهای عفونی مایع </a:t>
            </a:r>
            <a:r>
              <a:rPr lang="fa-IR" sz="2400" dirty="0">
                <a:latin typeface="Arial" panose="020B0604020202020204" pitchFamily="34" charset="0"/>
                <a:cs typeface="Arial" panose="020B0604020202020204" pitchFamily="34" charset="0"/>
              </a:rPr>
              <a:t>را </a:t>
            </a:r>
            <a:r>
              <a:rPr lang="fa-IR" sz="2400" b="1" dirty="0">
                <a:solidFill>
                  <a:srgbClr val="7030A0"/>
                </a:solidFill>
                <a:latin typeface="Arial" panose="020B0604020202020204" pitchFamily="34" charset="0"/>
                <a:cs typeface="Arial" panose="020B0604020202020204" pitchFamily="34" charset="0"/>
              </a:rPr>
              <a:t>بعد از آمایش </a:t>
            </a:r>
            <a:r>
              <a:rPr lang="fa-IR" sz="2400" dirty="0">
                <a:latin typeface="Arial" panose="020B0604020202020204" pitchFamily="34" charset="0"/>
                <a:cs typeface="Arial" panose="020B0604020202020204" pitchFamily="34" charset="0"/>
              </a:rPr>
              <a:t>از طریق </a:t>
            </a:r>
            <a:r>
              <a:rPr lang="fa-IR" sz="2400" dirty="0">
                <a:solidFill>
                  <a:schemeClr val="accent1"/>
                </a:solidFill>
                <a:latin typeface="Arial" panose="020B0604020202020204" pitchFamily="34" charset="0"/>
                <a:cs typeface="Arial" panose="020B0604020202020204" pitchFamily="34" charset="0"/>
              </a:rPr>
              <a:t>خالی کردن در دستشویی هایی که </a:t>
            </a:r>
            <a:r>
              <a:rPr lang="fa-IR" sz="2400" dirty="0">
                <a:solidFill>
                  <a:schemeClr val="accent1"/>
                </a:solidFill>
                <a:latin typeface="Arial" panose="020B0604020202020204" pitchFamily="34" charset="0"/>
                <a:cs typeface="Arial" panose="020B0604020202020204" pitchFamily="34" charset="0"/>
              </a:rPr>
              <a:t>به فاضلاب </a:t>
            </a:r>
            <a:r>
              <a:rPr lang="fa-IR" sz="2400" dirty="0">
                <a:latin typeface="Arial" panose="020B0604020202020204" pitchFamily="34" charset="0"/>
                <a:cs typeface="Arial" panose="020B0604020202020204" pitchFamily="34" charset="0"/>
              </a:rPr>
              <a:t>با سیستم بهداشتی متصل اند دور ریخت. در صورت نبودن فاضلاب با سیستم </a:t>
            </a:r>
            <a:r>
              <a:rPr lang="fa-IR" sz="2400" dirty="0">
                <a:latin typeface="Arial" panose="020B0604020202020204" pitchFamily="34" charset="0"/>
                <a:cs typeface="Arial" panose="020B0604020202020204" pitchFamily="34" charset="0"/>
              </a:rPr>
              <a:t>بهداشتی باید </a:t>
            </a:r>
            <a:r>
              <a:rPr lang="fa-IR" sz="2400" dirty="0">
                <a:latin typeface="Arial" panose="020B0604020202020204" pitchFamily="34" charset="0"/>
                <a:cs typeface="Arial" panose="020B0604020202020204" pitchFamily="34" charset="0"/>
              </a:rPr>
              <a:t>در </a:t>
            </a:r>
            <a:r>
              <a:rPr lang="fa-IR" sz="2400" dirty="0">
                <a:solidFill>
                  <a:srgbClr val="7030A0"/>
                </a:solidFill>
                <a:latin typeface="Arial" panose="020B0604020202020204" pitchFamily="34" charset="0"/>
                <a:cs typeface="Arial" panose="020B0604020202020204" pitchFamily="34" charset="0"/>
              </a:rPr>
              <a:t>مخازن مخصوص جمع آوری، سترون سازی </a:t>
            </a:r>
            <a:r>
              <a:rPr lang="fa-IR" sz="2400" dirty="0">
                <a:latin typeface="Arial" panose="020B0604020202020204" pitchFamily="34" charset="0"/>
                <a:cs typeface="Arial" panose="020B0604020202020204" pitchFamily="34" charset="0"/>
              </a:rPr>
              <a:t>و به صورت ایمن برای دفع ارسال </a:t>
            </a:r>
            <a:r>
              <a:rPr lang="fa-IR" sz="2400" dirty="0">
                <a:latin typeface="Arial" panose="020B0604020202020204" pitchFamily="34" charset="0"/>
                <a:cs typeface="Arial" panose="020B0604020202020204" pitchFamily="34" charset="0"/>
              </a:rPr>
              <a:t>گردد</a:t>
            </a:r>
            <a:endParaRPr lang="en-US" sz="2400" dirty="0">
              <a:latin typeface="Arial" panose="020B0604020202020204" pitchFamily="34" charset="0"/>
              <a:cs typeface="Arial" panose="020B0604020202020204" pitchFamily="34" charset="0"/>
            </a:endParaRPr>
          </a:p>
          <a:p>
            <a:pPr marL="0" indent="0">
              <a:buNone/>
            </a:pPr>
            <a:endParaRPr lang="fa-IR" sz="2400" dirty="0">
              <a:latin typeface="Arial" panose="020B0604020202020204" pitchFamily="34" charset="0"/>
              <a:cs typeface="Arial" panose="020B0604020202020204" pitchFamily="34" charset="0"/>
            </a:endParaRPr>
          </a:p>
          <a:p>
            <a:r>
              <a:rPr lang="fa-IR" sz="2400" dirty="0">
                <a:latin typeface="Arial" panose="020B0604020202020204" pitchFamily="34" charset="0"/>
                <a:cs typeface="Arial" panose="020B0604020202020204" pitchFamily="34" charset="0"/>
              </a:rPr>
              <a:t>از دستشوئی هایی </a:t>
            </a:r>
            <a:r>
              <a:rPr lang="fa-IR" sz="2400" dirty="0">
                <a:latin typeface="Arial" panose="020B0604020202020204" pitchFamily="34" charset="0"/>
                <a:cs typeface="Arial" panose="020B0604020202020204" pitchFamily="34" charset="0"/>
              </a:rPr>
              <a:t>که برای </a:t>
            </a:r>
            <a:r>
              <a:rPr lang="fa-IR" sz="2400" dirty="0">
                <a:latin typeface="Arial" panose="020B0604020202020204" pitchFamily="34" charset="0"/>
                <a:cs typeface="Arial" panose="020B0604020202020204" pitchFamily="34" charset="0"/>
              </a:rPr>
              <a:t>دفع پسماندهای خطرناک زیست شناختی استفاده می شود، نباید برای شستن دست ها </a:t>
            </a:r>
            <a:r>
              <a:rPr lang="fa-IR" sz="2400" dirty="0">
                <a:latin typeface="Arial" panose="020B0604020202020204" pitchFamily="34" charset="0"/>
                <a:cs typeface="Arial" panose="020B0604020202020204" pitchFamily="34" charset="0"/>
              </a:rPr>
              <a:t>استفاده کرد</a:t>
            </a:r>
            <a:r>
              <a:rPr lang="fa-IR" sz="2400" dirty="0">
                <a:latin typeface="Arial" panose="020B0604020202020204" pitchFamily="34" charset="0"/>
                <a:cs typeface="Arial" panose="020B0604020202020204" pitchFamily="34" charset="0"/>
              </a:rPr>
              <a:t>.</a:t>
            </a:r>
          </a:p>
          <a:p>
            <a:r>
              <a:rPr lang="fa-IR" sz="2400" dirty="0">
                <a:latin typeface="Arial" panose="020B0604020202020204" pitchFamily="34" charset="0"/>
                <a:cs typeface="Arial" panose="020B0604020202020204" pitchFamily="34" charset="0"/>
              </a:rPr>
              <a:t>کشت های میکروبی را نباید داخل فاضلاب با سیستم بهداشتی تخلیه نمود این پسماندها باید </a:t>
            </a:r>
            <a:r>
              <a:rPr lang="fa-IR" sz="2400" dirty="0">
                <a:latin typeface="Arial" panose="020B0604020202020204" pitchFamily="34" charset="0"/>
                <a:cs typeface="Arial" panose="020B0604020202020204" pitchFamily="34" charset="0"/>
              </a:rPr>
              <a:t>قبل </a:t>
            </a:r>
            <a:r>
              <a:rPr lang="fa-IR" sz="2400" dirty="0">
                <a:solidFill>
                  <a:srgbClr val="7030A0"/>
                </a:solidFill>
                <a:latin typeface="Arial" panose="020B0604020202020204" pitchFamily="34" charset="0"/>
                <a:cs typeface="Arial" panose="020B0604020202020204" pitchFamily="34" charset="0"/>
              </a:rPr>
              <a:t>از </a:t>
            </a:r>
            <a:r>
              <a:rPr lang="fa-IR" sz="2400" dirty="0">
                <a:solidFill>
                  <a:srgbClr val="7030A0"/>
                </a:solidFill>
                <a:latin typeface="Arial" panose="020B0604020202020204" pitchFamily="34" charset="0"/>
                <a:cs typeface="Arial" panose="020B0604020202020204" pitchFamily="34" charset="0"/>
              </a:rPr>
              <a:t>دفع، سترون گردیده </a:t>
            </a:r>
            <a:r>
              <a:rPr lang="fa-IR" sz="2400" dirty="0">
                <a:latin typeface="Arial" panose="020B0604020202020204" pitchFamily="34" charset="0"/>
                <a:cs typeface="Arial" panose="020B0604020202020204" pitchFamily="34" charset="0"/>
              </a:rPr>
              <a:t>و یا در </a:t>
            </a:r>
            <a:r>
              <a:rPr lang="fa-IR" sz="2400" dirty="0">
                <a:solidFill>
                  <a:srgbClr val="7030A0"/>
                </a:solidFill>
                <a:latin typeface="Arial" panose="020B0604020202020204" pitchFamily="34" charset="0"/>
                <a:cs typeface="Arial" panose="020B0604020202020204" pitchFamily="34" charset="0"/>
              </a:rPr>
              <a:t>کوره های </a:t>
            </a:r>
            <a:r>
              <a:rPr lang="fa-IR" sz="2400" dirty="0">
                <a:solidFill>
                  <a:srgbClr val="7030A0"/>
                </a:solidFill>
                <a:latin typeface="Arial" panose="020B0604020202020204" pitchFamily="34" charset="0"/>
                <a:cs typeface="Arial" panose="020B0604020202020204" pitchFamily="34" charset="0"/>
              </a:rPr>
              <a:t>مخصوص سوزانیده </a:t>
            </a:r>
            <a:r>
              <a:rPr lang="fa-IR" sz="2400" dirty="0">
                <a:solidFill>
                  <a:srgbClr val="7030A0"/>
                </a:solidFill>
                <a:latin typeface="Arial" panose="020B0604020202020204" pitchFamily="34" charset="0"/>
                <a:cs typeface="Arial" panose="020B0604020202020204" pitchFamily="34" charset="0"/>
              </a:rPr>
              <a:t>شود. </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63</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69616" y="586740"/>
            <a:ext cx="1150584" cy="1150584"/>
          </a:xfrm>
          <a:prstGeom prst="rect">
            <a:avLst/>
          </a:prstGeom>
        </p:spPr>
      </p:pic>
    </p:spTree>
    <p:extLst>
      <p:ext uri="{BB962C8B-B14F-4D97-AF65-F5344CB8AC3E}">
        <p14:creationId xmlns:p14="http://schemas.microsoft.com/office/powerpoint/2010/main" val="2457614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524000" y="1609416"/>
            <a:ext cx="8153400" cy="4846320"/>
          </a:xfrm>
        </p:spPr>
        <p:txBody>
          <a:bodyPr>
            <a:normAutofit/>
          </a:bodyPr>
          <a:lstStyle/>
          <a:p>
            <a:r>
              <a:rPr lang="fa-IR" b="1" dirty="0">
                <a:solidFill>
                  <a:srgbClr val="FF0000"/>
                </a:solidFill>
                <a:latin typeface="Arial" panose="020B0604020202020204" pitchFamily="34" charset="0"/>
                <a:cs typeface="Arial" panose="020B0604020202020204" pitchFamily="34" charset="0"/>
              </a:rPr>
              <a:t>دستكش آلوده به خون ويا سرم، پنبه آغشته به خون، سواب واپليكاتور آلوده ،ديسك هاي تشخيصي آلوده </a:t>
            </a:r>
            <a:r>
              <a:rPr lang="fa-IR" b="1" dirty="0">
                <a:latin typeface="Arial" panose="020B0604020202020204" pitchFamily="34" charset="0"/>
                <a:cs typeface="Arial" panose="020B0604020202020204" pitchFamily="34" charset="0"/>
              </a:rPr>
              <a:t>ونظاير آن </a:t>
            </a:r>
            <a:r>
              <a:rPr lang="fa-IR" dirty="0" smtClean="0">
                <a:latin typeface="Arial" panose="020B0604020202020204" pitchFamily="34" charset="0"/>
                <a:cs typeface="Arial" panose="020B0604020202020204" pitchFamily="34" charset="0"/>
              </a:rPr>
              <a:t>را در </a:t>
            </a:r>
            <a:r>
              <a:rPr lang="fa-IR" b="1" dirty="0">
                <a:solidFill>
                  <a:schemeClr val="tx2"/>
                </a:solidFill>
                <a:latin typeface="Arial" panose="020B0604020202020204" pitchFamily="34" charset="0"/>
                <a:cs typeface="Arial" panose="020B0604020202020204" pitchFamily="34" charset="0"/>
              </a:rPr>
              <a:t>كيسه مخصوص اتوكلاو</a:t>
            </a:r>
            <a:r>
              <a:rPr lang="fa-IR" dirty="0">
                <a:latin typeface="Arial" panose="020B0604020202020204" pitchFamily="34" charset="0"/>
                <a:cs typeface="Arial" panose="020B0604020202020204" pitchFamily="34" charset="0"/>
              </a:rPr>
              <a:t> قرارداده و تحت شرايط استاندارد </a:t>
            </a:r>
            <a:r>
              <a:rPr lang="fa-IR" b="1" dirty="0">
                <a:solidFill>
                  <a:srgbClr val="FF0000"/>
                </a:solidFill>
                <a:latin typeface="Arial" panose="020B0604020202020204" pitchFamily="34" charset="0"/>
                <a:cs typeface="Arial" panose="020B0604020202020204" pitchFamily="34" charset="0"/>
              </a:rPr>
              <a:t>اتوکلاو</a:t>
            </a:r>
            <a:r>
              <a:rPr lang="fa-IR" dirty="0">
                <a:latin typeface="Arial" panose="020B0604020202020204" pitchFamily="34" charset="0"/>
                <a:cs typeface="Arial" panose="020B0604020202020204" pitchFamily="34" charset="0"/>
              </a:rPr>
              <a:t> نموده و در کيسه زباله ضخيم سياه رنگ دفع مي نماييم </a:t>
            </a:r>
            <a:r>
              <a:rPr lang="fa-IR" dirty="0" smtClean="0">
                <a:latin typeface="Arial" panose="020B0604020202020204" pitchFamily="34" charset="0"/>
                <a:cs typeface="Arial" panose="020B0604020202020204" pitchFamily="34" charset="0"/>
              </a:rPr>
              <a:t>ويا درکيسه </a:t>
            </a:r>
            <a:r>
              <a:rPr lang="fa-IR" b="1" dirty="0">
                <a:solidFill>
                  <a:schemeClr val="accent6">
                    <a:lumMod val="75000"/>
                  </a:schemeClr>
                </a:solidFill>
                <a:latin typeface="Arial" panose="020B0604020202020204" pitchFamily="34" charset="0"/>
                <a:cs typeface="Arial" panose="020B0604020202020204" pitchFamily="34" charset="0"/>
              </a:rPr>
              <a:t>زباله زرد رنگ(با </a:t>
            </a:r>
            <a:r>
              <a:rPr lang="fa-IR" dirty="0">
                <a:latin typeface="Arial" panose="020B0604020202020204" pitchFamily="34" charset="0"/>
                <a:cs typeface="Arial" panose="020B0604020202020204" pitchFamily="34" charset="0"/>
              </a:rPr>
              <a:t>علامت خطر زيستي) جهت حمل در شرايط استاندارد توسط شهرداري قرار داده و در </a:t>
            </a:r>
            <a:r>
              <a:rPr lang="fa-IR" dirty="0">
                <a:solidFill>
                  <a:schemeClr val="accent6">
                    <a:lumMod val="75000"/>
                  </a:schemeClr>
                </a:solidFill>
                <a:latin typeface="Arial" panose="020B0604020202020204" pitchFamily="34" charset="0"/>
                <a:cs typeface="Arial" panose="020B0604020202020204" pitchFamily="34" charset="0"/>
              </a:rPr>
              <a:t>پسماند </a:t>
            </a:r>
            <a:r>
              <a:rPr lang="fa-IR" dirty="0" smtClean="0">
                <a:solidFill>
                  <a:schemeClr val="accent6">
                    <a:lumMod val="75000"/>
                  </a:schemeClr>
                </a:solidFill>
                <a:latin typeface="Arial" panose="020B0604020202020204" pitchFamily="34" charset="0"/>
                <a:cs typeface="Arial" panose="020B0604020202020204" pitchFamily="34" charset="0"/>
              </a:rPr>
              <a:t>سوزآمايش   </a:t>
            </a:r>
            <a:r>
              <a:rPr lang="fa-IR" dirty="0" smtClean="0">
                <a:latin typeface="Arial" panose="020B0604020202020204" pitchFamily="34" charset="0"/>
                <a:cs typeface="Arial" panose="020B0604020202020204" pitchFamily="34" charset="0"/>
              </a:rPr>
              <a:t>شده </a:t>
            </a:r>
            <a:r>
              <a:rPr lang="fa-IR" dirty="0">
                <a:latin typeface="Arial" panose="020B0604020202020204" pitchFamily="34" charset="0"/>
                <a:cs typeface="Arial" panose="020B0604020202020204" pitchFamily="34" charset="0"/>
              </a:rPr>
              <a:t>ويا در زير زمين به طريق بهداشتي دفن مي شود. </a:t>
            </a:r>
            <a:endParaRPr lang="fa-IR" dirty="0"/>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64</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7808" y="4182616"/>
            <a:ext cx="1512168" cy="1512168"/>
          </a:xfrm>
          <a:prstGeom prst="rect">
            <a:avLst/>
          </a:prstGeom>
        </p:spPr>
      </p:pic>
    </p:spTree>
    <p:extLst>
      <p:ext uri="{BB962C8B-B14F-4D97-AF65-F5344CB8AC3E}">
        <p14:creationId xmlns:p14="http://schemas.microsoft.com/office/powerpoint/2010/main" val="3850686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1524000" y="1609416"/>
            <a:ext cx="8229600" cy="4846320"/>
          </a:xfrm>
        </p:spPr>
        <p:txBody>
          <a:bodyPr>
            <a:normAutofit/>
          </a:bodyPr>
          <a:lstStyle/>
          <a:p>
            <a:r>
              <a:rPr lang="fa-IR" b="1" dirty="0">
                <a:solidFill>
                  <a:srgbClr val="FF0000"/>
                </a:solidFill>
                <a:latin typeface="Arial" panose="020B0604020202020204" pitchFamily="34" charset="0"/>
                <a:cs typeface="Arial" panose="020B0604020202020204" pitchFamily="34" charset="0"/>
              </a:rPr>
              <a:t>مدفوع</a:t>
            </a:r>
            <a:r>
              <a:rPr lang="fa-IR" b="1" dirty="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مي تواند به عنوان يک منبع مهم ويروس، باکتري و انگل وغيره محسوب شود، معمولاً جهت آمايش نمونه </a:t>
            </a:r>
            <a:r>
              <a:rPr lang="fa-IR" dirty="0" smtClean="0">
                <a:latin typeface="Arial" panose="020B0604020202020204" pitchFamily="34" charset="0"/>
                <a:cs typeface="Arial" panose="020B0604020202020204" pitchFamily="34" charset="0"/>
              </a:rPr>
              <a:t>هاي</a:t>
            </a:r>
            <a:r>
              <a:rPr lang="en-US"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مدفوع </a:t>
            </a:r>
            <a:r>
              <a:rPr lang="fa-IR" dirty="0">
                <a:latin typeface="Arial" panose="020B0604020202020204" pitchFamily="34" charset="0"/>
                <a:cs typeface="Arial" panose="020B0604020202020204" pitchFamily="34" charset="0"/>
              </a:rPr>
              <a:t>بايد از </a:t>
            </a:r>
            <a:r>
              <a:rPr lang="fa-IR" dirty="0">
                <a:solidFill>
                  <a:srgbClr val="FF0000"/>
                </a:solidFill>
                <a:latin typeface="Arial" panose="020B0604020202020204" pitchFamily="34" charset="0"/>
                <a:cs typeface="Arial" panose="020B0604020202020204" pitchFamily="34" charset="0"/>
              </a:rPr>
              <a:t>روش سوزانيدن </a:t>
            </a:r>
            <a:r>
              <a:rPr lang="fa-IR" dirty="0">
                <a:latin typeface="Arial" panose="020B0604020202020204" pitchFamily="34" charset="0"/>
                <a:cs typeface="Arial" panose="020B0604020202020204" pitchFamily="34" charset="0"/>
              </a:rPr>
              <a:t>استفاده شود.بنابراين ترجيحاً بايد ظروف حاوي نمونه هاي مدفوع در شرايط استاندارد توسط </a:t>
            </a:r>
            <a:r>
              <a:rPr lang="fa-IR" dirty="0" smtClean="0">
                <a:latin typeface="Arial" panose="020B0604020202020204" pitchFamily="34" charset="0"/>
                <a:cs typeface="Arial" panose="020B0604020202020204" pitchFamily="34" charset="0"/>
              </a:rPr>
              <a:t>شهرداري حمل </a:t>
            </a:r>
            <a:r>
              <a:rPr lang="fa-IR" dirty="0">
                <a:latin typeface="Arial" panose="020B0604020202020204" pitchFamily="34" charset="0"/>
                <a:cs typeface="Arial" panose="020B0604020202020204" pitchFamily="34" charset="0"/>
              </a:rPr>
              <a:t>و در </a:t>
            </a:r>
            <a:r>
              <a:rPr lang="fa-IR" dirty="0">
                <a:solidFill>
                  <a:schemeClr val="tx2"/>
                </a:solidFill>
                <a:latin typeface="Arial" panose="020B0604020202020204" pitchFamily="34" charset="0"/>
                <a:cs typeface="Arial" panose="020B0604020202020204" pitchFamily="34" charset="0"/>
              </a:rPr>
              <a:t>پسماند سوزآمايش </a:t>
            </a:r>
            <a:r>
              <a:rPr lang="fa-IR" dirty="0">
                <a:latin typeface="Arial" panose="020B0604020202020204" pitchFamily="34" charset="0"/>
                <a:cs typeface="Arial" panose="020B0604020202020204" pitchFamily="34" charset="0"/>
              </a:rPr>
              <a:t>شود</a:t>
            </a:r>
            <a:r>
              <a:rPr lang="fa-IR" dirty="0" smtClean="0">
                <a:latin typeface="Arial" panose="020B0604020202020204" pitchFamily="34" charset="0"/>
                <a:cs typeface="Arial" panose="020B0604020202020204" pitchFamily="34" charset="0"/>
              </a:rPr>
              <a:t>.</a:t>
            </a:r>
          </a:p>
          <a:p>
            <a:r>
              <a:rPr lang="fa-IR" dirty="0" smtClean="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به منظور جلوگيري از ايجاد آلودگي در زمان حمل ونقل ودفع ، محلول </a:t>
            </a:r>
            <a:r>
              <a:rPr lang="fa-IR" dirty="0">
                <a:solidFill>
                  <a:srgbClr val="FF0000"/>
                </a:solidFill>
                <a:latin typeface="Arial" panose="020B0604020202020204" pitchFamily="34" charset="0"/>
                <a:cs typeface="Arial" panose="020B0604020202020204" pitchFamily="34" charset="0"/>
              </a:rPr>
              <a:t>فرمالين ۵ يا ۱۰</a:t>
            </a:r>
            <a:r>
              <a:rPr lang="fa-IR" dirty="0">
                <a:latin typeface="Arial" panose="020B0604020202020204" pitchFamily="34" charset="0"/>
                <a:cs typeface="Arial" panose="020B0604020202020204" pitchFamily="34" charset="0"/>
              </a:rPr>
              <a:t> در </a:t>
            </a:r>
            <a:r>
              <a:rPr lang="fa-IR" dirty="0" smtClean="0">
                <a:latin typeface="Arial" panose="020B0604020202020204" pitchFamily="34" charset="0"/>
                <a:cs typeface="Arial" panose="020B0604020202020204" pitchFamily="34" charset="0"/>
              </a:rPr>
              <a:t>صد در </a:t>
            </a:r>
            <a:r>
              <a:rPr lang="fa-IR" dirty="0">
                <a:latin typeface="Arial" panose="020B0604020202020204" pitchFamily="34" charset="0"/>
                <a:cs typeface="Arial" panose="020B0604020202020204" pitchFamily="34" charset="0"/>
              </a:rPr>
              <a:t>ظرف مدفوع حاوي انگل به نسبت سه حجم فرمالين و يك حجم مدفوع ريخته و به مدت حداقل </a:t>
            </a:r>
            <a:r>
              <a:rPr lang="fa-IR" dirty="0">
                <a:solidFill>
                  <a:schemeClr val="tx2"/>
                </a:solidFill>
                <a:latin typeface="Arial" panose="020B0604020202020204" pitchFamily="34" charset="0"/>
                <a:cs typeface="Arial" panose="020B0604020202020204" pitchFamily="34" charset="0"/>
              </a:rPr>
              <a:t>نيم ساعت </a:t>
            </a:r>
            <a:r>
              <a:rPr lang="fa-IR" dirty="0">
                <a:latin typeface="Arial" panose="020B0604020202020204" pitchFamily="34" charset="0"/>
                <a:cs typeface="Arial" panose="020B0604020202020204" pitchFamily="34" charset="0"/>
              </a:rPr>
              <a:t>آن را نگهداري </a:t>
            </a:r>
            <a:r>
              <a:rPr lang="fa-IR" dirty="0" smtClean="0">
                <a:latin typeface="Arial" panose="020B0604020202020204" pitchFamily="34" charset="0"/>
                <a:cs typeface="Arial" panose="020B0604020202020204" pitchFamily="34" charset="0"/>
              </a:rPr>
              <a:t>مينماييم </a:t>
            </a:r>
            <a:r>
              <a:rPr lang="fa-IR" dirty="0">
                <a:latin typeface="Arial" panose="020B0604020202020204" pitchFamily="34" charset="0"/>
                <a:cs typeface="Arial" panose="020B0604020202020204" pitchFamily="34" charset="0"/>
              </a:rPr>
              <a:t>وسپس آنها را جهت حمل توسط شهرداري درکيسه </a:t>
            </a:r>
            <a:r>
              <a:rPr lang="fa-IR" dirty="0">
                <a:solidFill>
                  <a:srgbClr val="FF0000"/>
                </a:solidFill>
                <a:latin typeface="Arial" panose="020B0604020202020204" pitchFamily="34" charset="0"/>
                <a:cs typeface="Arial" panose="020B0604020202020204" pitchFamily="34" charset="0"/>
              </a:rPr>
              <a:t>زباله زرد </a:t>
            </a:r>
            <a:r>
              <a:rPr lang="fa-IR" dirty="0" smtClean="0">
                <a:solidFill>
                  <a:srgbClr val="FF0000"/>
                </a:solidFill>
                <a:latin typeface="Arial" panose="020B0604020202020204" pitchFamily="34" charset="0"/>
                <a:cs typeface="Arial" panose="020B0604020202020204" pitchFamily="34" charset="0"/>
              </a:rPr>
              <a:t>رنگ (</a:t>
            </a:r>
            <a:r>
              <a:rPr lang="fa-IR" dirty="0">
                <a:solidFill>
                  <a:srgbClr val="FF0000"/>
                </a:solidFill>
                <a:latin typeface="Arial" panose="020B0604020202020204" pitchFamily="34" charset="0"/>
                <a:cs typeface="Arial" panose="020B0604020202020204" pitchFamily="34" charset="0"/>
              </a:rPr>
              <a:t>با علامت خطر زيستي) </a:t>
            </a:r>
            <a:r>
              <a:rPr lang="fa-IR" dirty="0">
                <a:latin typeface="Arial" panose="020B0604020202020204" pitchFamily="34" charset="0"/>
                <a:cs typeface="Arial" panose="020B0604020202020204" pitchFamily="34" charset="0"/>
              </a:rPr>
              <a:t>قرار مي دهيم .</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65</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40216" y="219528"/>
            <a:ext cx="1329680" cy="1329680"/>
          </a:xfrm>
          <a:prstGeom prst="rect">
            <a:avLst/>
          </a:prstGeom>
        </p:spPr>
      </p:pic>
    </p:spTree>
    <p:extLst>
      <p:ext uri="{BB962C8B-B14F-4D97-AF65-F5344CB8AC3E}">
        <p14:creationId xmlns:p14="http://schemas.microsoft.com/office/powerpoint/2010/main" val="3577363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dirty="0"/>
              <a:t>نمونه هايی از اين مواد عبارتند از </a:t>
            </a:r>
            <a:r>
              <a:rPr lang="fa-IR" dirty="0" smtClean="0"/>
              <a:t>:</a:t>
            </a:r>
            <a:r>
              <a:rPr lang="fa-IR" dirty="0"/>
              <a:t/>
            </a:r>
            <a:br>
              <a:rPr lang="fa-IR" dirty="0"/>
            </a:br>
            <a:endParaRPr lang="fa-IR" dirty="0"/>
          </a:p>
        </p:txBody>
      </p:sp>
      <p:sp>
        <p:nvSpPr>
          <p:cNvPr id="3" name="Content Placeholder 2"/>
          <p:cNvSpPr>
            <a:spLocks noGrp="1"/>
          </p:cNvSpPr>
          <p:nvPr>
            <p:ph idx="1"/>
          </p:nvPr>
        </p:nvSpPr>
        <p:spPr>
          <a:xfrm>
            <a:off x="1524000" y="1609416"/>
            <a:ext cx="8229600" cy="4846320"/>
          </a:xfrm>
        </p:spPr>
        <p:txBody>
          <a:bodyPr>
            <a:normAutofit/>
          </a:bodyPr>
          <a:lstStyle/>
          <a:p>
            <a:r>
              <a:rPr lang="fa-IR" dirty="0">
                <a:latin typeface="Arial" panose="020B0604020202020204" pitchFamily="34" charset="0"/>
                <a:cs typeface="Arial" panose="020B0604020202020204" pitchFamily="34" charset="0"/>
              </a:rPr>
              <a:t>پسماندهاي شيميايي </a:t>
            </a:r>
            <a:r>
              <a:rPr lang="fa-IR" b="1" dirty="0" smtClean="0">
                <a:solidFill>
                  <a:srgbClr val="FF0000"/>
                </a:solidFill>
                <a:latin typeface="Arial" panose="020B0604020202020204" pitchFamily="34" charset="0"/>
                <a:cs typeface="Arial" panose="020B0604020202020204" pitchFamily="34" charset="0"/>
              </a:rPr>
              <a:t>سمي</a:t>
            </a:r>
            <a:r>
              <a:rPr lang="en-US" b="1" dirty="0" smtClean="0">
                <a:solidFill>
                  <a:srgbClr val="FF0000"/>
                </a:solidFill>
                <a:latin typeface="Arial" panose="020B0604020202020204" pitchFamily="34" charset="0"/>
                <a:cs typeface="Arial" panose="020B0604020202020204" pitchFamily="34" charset="0"/>
              </a:rPr>
              <a:t>(</a:t>
            </a:r>
            <a:r>
              <a:rPr lang="en-US" dirty="0" smtClean="0">
                <a:solidFill>
                  <a:srgbClr val="FF0000"/>
                </a:solidFill>
                <a:latin typeface="Arial" panose="020B0604020202020204" pitchFamily="34" charset="0"/>
                <a:cs typeface="Arial" panose="020B0604020202020204" pitchFamily="34" charset="0"/>
              </a:rPr>
              <a:t>Toxic</a:t>
            </a:r>
            <a:r>
              <a:rPr lang="en-US" dirty="0">
                <a:solidFill>
                  <a:srgbClr val="FF0000"/>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مانندفلزات سنگين (جیوه)، </a:t>
            </a:r>
            <a:r>
              <a:rPr lang="fa-IR" dirty="0">
                <a:latin typeface="Arial" panose="020B0604020202020204" pitchFamily="34" charset="0"/>
                <a:cs typeface="Arial" panose="020B0604020202020204" pitchFamily="34" charset="0"/>
              </a:rPr>
              <a:t>فنل، سيانيدها و سديم </a:t>
            </a:r>
            <a:r>
              <a:rPr lang="fa-IR" dirty="0" smtClean="0">
                <a:latin typeface="Arial" panose="020B0604020202020204" pitchFamily="34" charset="0"/>
                <a:cs typeface="Arial" panose="020B0604020202020204" pitchFamily="34" charset="0"/>
              </a:rPr>
              <a:t>آزايد،ارسنیک و سرب</a:t>
            </a:r>
          </a:p>
          <a:p>
            <a:r>
              <a:rPr lang="fa-IR" dirty="0" smtClean="0">
                <a:latin typeface="Arial" panose="020B0604020202020204" pitchFamily="34" charset="0"/>
                <a:cs typeface="Arial" panose="020B0604020202020204" pitchFamily="34" charset="0"/>
              </a:rPr>
              <a:t> پسماندهاي </a:t>
            </a:r>
            <a:r>
              <a:rPr lang="fa-IR" dirty="0">
                <a:latin typeface="Arial" panose="020B0604020202020204" pitchFamily="34" charset="0"/>
                <a:cs typeface="Arial" panose="020B0604020202020204" pitchFamily="34" charset="0"/>
              </a:rPr>
              <a:t>شيميايي </a:t>
            </a:r>
            <a:r>
              <a:rPr lang="fa-IR" b="1" dirty="0">
                <a:solidFill>
                  <a:srgbClr val="FF0000"/>
                </a:solidFill>
                <a:latin typeface="Arial" panose="020B0604020202020204" pitchFamily="34" charset="0"/>
                <a:cs typeface="Arial" panose="020B0604020202020204" pitchFamily="34" charset="0"/>
              </a:rPr>
              <a:t>واکنش </a:t>
            </a:r>
            <a:r>
              <a:rPr lang="fa-IR" b="1" dirty="0" smtClean="0">
                <a:solidFill>
                  <a:srgbClr val="FF0000"/>
                </a:solidFill>
                <a:latin typeface="Arial" panose="020B0604020202020204" pitchFamily="34" charset="0"/>
                <a:cs typeface="Arial" panose="020B0604020202020204" pitchFamily="34" charset="0"/>
              </a:rPr>
              <a:t>دهنده </a:t>
            </a:r>
            <a:r>
              <a:rPr lang="en-US" dirty="0">
                <a:solidFill>
                  <a:srgbClr val="FF0000"/>
                </a:solidFill>
                <a:latin typeface="Arial" panose="020B0604020202020204" pitchFamily="34" charset="0"/>
                <a:cs typeface="Arial" panose="020B0604020202020204" pitchFamily="34" charset="0"/>
              </a:rPr>
              <a:t>Reactive)</a:t>
            </a:r>
            <a:r>
              <a:rPr lang="en-US" dirty="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 مانند </a:t>
            </a:r>
            <a:r>
              <a:rPr lang="fa-IR" dirty="0">
                <a:latin typeface="Arial" panose="020B0604020202020204" pitchFamily="34" charset="0"/>
                <a:cs typeface="Arial" panose="020B0604020202020204" pitchFamily="34" charset="0"/>
              </a:rPr>
              <a:t>سولفات هاو پراکسيدها که آماده ايجاد واکنش با آب مي باشند</a:t>
            </a:r>
            <a:endParaRPr lang="fa-IR" b="1" dirty="0">
              <a:latin typeface="Arial" panose="020B0604020202020204" pitchFamily="34" charset="0"/>
              <a:cs typeface="Arial" panose="020B0604020202020204" pitchFamily="34" charset="0"/>
            </a:endParaRPr>
          </a:p>
          <a:p>
            <a:r>
              <a:rPr lang="fa-IR" dirty="0">
                <a:latin typeface="Arial" panose="020B0604020202020204" pitchFamily="34" charset="0"/>
                <a:cs typeface="Arial" panose="020B0604020202020204" pitchFamily="34" charset="0"/>
              </a:rPr>
              <a:t>پسماندهاي شيميايي </a:t>
            </a:r>
            <a:r>
              <a:rPr lang="fa-IR" b="1" dirty="0" smtClean="0">
                <a:solidFill>
                  <a:srgbClr val="FF0000"/>
                </a:solidFill>
                <a:latin typeface="Arial" panose="020B0604020202020204" pitchFamily="34" charset="0"/>
                <a:cs typeface="Arial" panose="020B0604020202020204" pitchFamily="34" charset="0"/>
              </a:rPr>
              <a:t>خورنده</a:t>
            </a:r>
            <a:r>
              <a:rPr lang="en-US" dirty="0">
                <a:solidFill>
                  <a:srgbClr val="FF0000"/>
                </a:solidFill>
                <a:latin typeface="Arial" panose="020B0604020202020204" pitchFamily="34" charset="0"/>
                <a:cs typeface="Arial" panose="020B0604020202020204" pitchFamily="34" charset="0"/>
              </a:rPr>
              <a:t>Corrosive) </a:t>
            </a:r>
            <a:r>
              <a:rPr lang="fa-IR" dirty="0" smtClean="0">
                <a:latin typeface="Arial" panose="020B0604020202020204" pitchFamily="34" charset="0"/>
                <a:cs typeface="Arial" panose="020B0604020202020204" pitchFamily="34" charset="0"/>
              </a:rPr>
              <a:t>)</a:t>
            </a:r>
            <a:r>
              <a:rPr lang="fa-IR" dirty="0">
                <a:latin typeface="Arial" panose="020B0604020202020204" pitchFamily="34" charset="0"/>
                <a:cs typeface="Arial" panose="020B0604020202020204" pitchFamily="34" charset="0"/>
              </a:rPr>
              <a:t> مانند اسيدهاي با </a:t>
            </a:r>
            <a:r>
              <a:rPr lang="fa-IR"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pH</a:t>
            </a:r>
            <a:r>
              <a:rPr lang="fa-IR" dirty="0" smtClean="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کمتراز </a:t>
            </a:r>
            <a:r>
              <a:rPr lang="fa-IR" dirty="0" smtClean="0">
                <a:latin typeface="Arial" panose="020B0604020202020204" pitchFamily="34" charset="0"/>
                <a:cs typeface="Arial" panose="020B0604020202020204" pitchFamily="34" charset="0"/>
              </a:rPr>
              <a:t>۲ ( </a:t>
            </a:r>
            <a:r>
              <a:rPr lang="fa-IR" dirty="0">
                <a:latin typeface="Arial" panose="020B0604020202020204" pitchFamily="34" charset="0"/>
                <a:cs typeface="Arial" panose="020B0604020202020204" pitchFamily="34" charset="0"/>
              </a:rPr>
              <a:t>اسيدهاي معدني) </a:t>
            </a:r>
            <a:r>
              <a:rPr lang="fa-IR" dirty="0" smtClean="0">
                <a:latin typeface="Arial" panose="020B0604020202020204" pitchFamily="34" charset="0"/>
                <a:cs typeface="Arial" panose="020B0604020202020204" pitchFamily="34" charset="0"/>
              </a:rPr>
              <a:t>يا </a:t>
            </a:r>
            <a:r>
              <a:rPr lang="fa-IR" dirty="0">
                <a:latin typeface="Arial" panose="020B0604020202020204" pitchFamily="34" charset="0"/>
                <a:cs typeface="Arial" panose="020B0604020202020204" pitchFamily="34" charset="0"/>
              </a:rPr>
              <a:t>قلياهاي با </a:t>
            </a:r>
            <a:r>
              <a:rPr lang="en-US" dirty="0">
                <a:latin typeface="Arial" panose="020B0604020202020204" pitchFamily="34" charset="0"/>
                <a:cs typeface="Arial" panose="020B0604020202020204" pitchFamily="34" charset="0"/>
              </a:rPr>
              <a:t>pH </a:t>
            </a:r>
            <a:r>
              <a:rPr lang="fa-IR" dirty="0" smtClean="0">
                <a:latin typeface="Arial" panose="020B0604020202020204" pitchFamily="34" charset="0"/>
                <a:cs typeface="Arial" panose="020B0604020202020204" pitchFamily="34" charset="0"/>
              </a:rPr>
              <a:t>يشتر </a:t>
            </a:r>
            <a:r>
              <a:rPr lang="fa-IR" dirty="0">
                <a:latin typeface="Arial" panose="020B0604020202020204" pitchFamily="34" charset="0"/>
                <a:cs typeface="Arial" panose="020B0604020202020204" pitchFamily="34" charset="0"/>
              </a:rPr>
              <a:t>از </a:t>
            </a:r>
            <a:r>
              <a:rPr lang="fa-IR" dirty="0" smtClean="0">
                <a:latin typeface="Arial" panose="020B0604020202020204" pitchFamily="34" charset="0"/>
                <a:cs typeface="Arial" panose="020B0604020202020204" pitchFamily="34" charset="0"/>
              </a:rPr>
              <a:t>۱۲</a:t>
            </a:r>
            <a:endParaRPr lang="fa-IR" b="1" dirty="0">
              <a:latin typeface="Arial" panose="020B0604020202020204" pitchFamily="34" charset="0"/>
              <a:cs typeface="Arial" panose="020B0604020202020204" pitchFamily="34" charset="0"/>
            </a:endParaRPr>
          </a:p>
          <a:p>
            <a:r>
              <a:rPr lang="fa-IR" dirty="0">
                <a:latin typeface="Arial" panose="020B0604020202020204" pitchFamily="34" charset="0"/>
                <a:cs typeface="Arial" panose="020B0604020202020204" pitchFamily="34" charset="0"/>
              </a:rPr>
              <a:t>پسماندهاي شيميايي </a:t>
            </a:r>
            <a:r>
              <a:rPr lang="fa-IR" b="1" dirty="0">
                <a:solidFill>
                  <a:srgbClr val="FF0000"/>
                </a:solidFill>
                <a:latin typeface="Arial" panose="020B0604020202020204" pitchFamily="34" charset="0"/>
                <a:cs typeface="Arial" panose="020B0604020202020204" pitchFamily="34" charset="0"/>
              </a:rPr>
              <a:t>قابل احتراق</a:t>
            </a:r>
            <a:r>
              <a:rPr lang="fa-IR" dirty="0">
                <a:solidFill>
                  <a:srgbClr val="FF0000"/>
                </a:solidFill>
                <a:latin typeface="Arial" panose="020B0604020202020204" pitchFamily="34" charset="0"/>
                <a:cs typeface="Arial" panose="020B0604020202020204" pitchFamily="34" charset="0"/>
              </a:rPr>
              <a:t> </a:t>
            </a:r>
            <a:r>
              <a:rPr lang="en-US" dirty="0" smtClean="0">
                <a:solidFill>
                  <a:srgbClr val="FF0000"/>
                </a:solidFill>
                <a:latin typeface="Arial" panose="020B0604020202020204" pitchFamily="34" charset="0"/>
                <a:cs typeface="Arial" panose="020B0604020202020204" pitchFamily="34" charset="0"/>
              </a:rPr>
              <a:t>Flammable</a:t>
            </a:r>
            <a:r>
              <a:rPr lang="en-US" dirty="0" smtClean="0">
                <a:latin typeface="Arial" panose="020B0604020202020204" pitchFamily="34" charset="0"/>
                <a:cs typeface="Arial" panose="020B0604020202020204" pitchFamily="34" charset="0"/>
              </a:rPr>
              <a:t>)</a:t>
            </a:r>
            <a:r>
              <a:rPr lang="fa-IR" dirty="0" smtClean="0">
                <a:latin typeface="Arial" panose="020B0604020202020204" pitchFamily="34" charset="0"/>
                <a:cs typeface="Arial" panose="020B0604020202020204" pitchFamily="34" charset="0"/>
              </a:rPr>
              <a:t>)</a:t>
            </a:r>
            <a:r>
              <a:rPr lang="fa-IR" b="1"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مانندالکل</a:t>
            </a:r>
            <a:r>
              <a:rPr lang="fa-IR" dirty="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استون</a:t>
            </a:r>
            <a:endParaRPr lang="fa-IR" b="1" dirty="0">
              <a:latin typeface="Arial" panose="020B0604020202020204" pitchFamily="34" charset="0"/>
              <a:cs typeface="Arial" panose="020B0604020202020204" pitchFamily="34" charset="0"/>
            </a:endParaRPr>
          </a:p>
          <a:p>
            <a:r>
              <a:rPr lang="fa-IR" dirty="0">
                <a:latin typeface="Arial" panose="020B0604020202020204" pitchFamily="34" charset="0"/>
                <a:cs typeface="Arial" panose="020B0604020202020204" pitchFamily="34" charset="0"/>
              </a:rPr>
              <a:t>پسماندهاي شيميايي </a:t>
            </a:r>
            <a:r>
              <a:rPr lang="fa-IR" b="1" dirty="0">
                <a:solidFill>
                  <a:srgbClr val="FF0000"/>
                </a:solidFill>
                <a:latin typeface="Arial" panose="020B0604020202020204" pitchFamily="34" charset="0"/>
                <a:cs typeface="Arial" panose="020B0604020202020204" pitchFamily="34" charset="0"/>
              </a:rPr>
              <a:t>قابل </a:t>
            </a:r>
            <a:r>
              <a:rPr lang="fa-IR" b="1" dirty="0" smtClean="0">
                <a:solidFill>
                  <a:srgbClr val="FF0000"/>
                </a:solidFill>
                <a:latin typeface="Arial" panose="020B0604020202020204" pitchFamily="34" charset="0"/>
                <a:cs typeface="Arial" panose="020B0604020202020204" pitchFamily="34" charset="0"/>
              </a:rPr>
              <a:t>انفجار</a:t>
            </a:r>
            <a:r>
              <a:rPr lang="en-US" dirty="0">
                <a:solidFill>
                  <a:srgbClr val="FF0000"/>
                </a:solidFill>
                <a:latin typeface="Arial" panose="020B0604020202020204" pitchFamily="34" charset="0"/>
                <a:cs typeface="Arial" panose="020B0604020202020204" pitchFamily="34" charset="0"/>
              </a:rPr>
              <a:t>Explosive</a:t>
            </a:r>
            <a:r>
              <a:rPr lang="en-US" dirty="0" smtClean="0">
                <a:latin typeface="Arial" panose="020B0604020202020204" pitchFamily="34" charset="0"/>
                <a:cs typeface="Arial" panose="020B0604020202020204" pitchFamily="34" charset="0"/>
              </a:rPr>
              <a:t>)</a:t>
            </a:r>
            <a:r>
              <a:rPr lang="fa-IR" dirty="0" smtClean="0">
                <a:latin typeface="Arial" panose="020B0604020202020204" pitchFamily="34" charset="0"/>
                <a:cs typeface="Arial" panose="020B0604020202020204" pitchFamily="34" charset="0"/>
              </a:rPr>
              <a:t>) مانند </a:t>
            </a:r>
            <a:r>
              <a:rPr lang="fa-IR" dirty="0">
                <a:latin typeface="Arial" panose="020B0604020202020204" pitchFamily="34" charset="0"/>
                <a:cs typeface="Arial" panose="020B0604020202020204" pitchFamily="34" charset="0"/>
              </a:rPr>
              <a:t>موادي که در شرايط عادي باثبات نمی باشند مانند اتر </a:t>
            </a:r>
            <a:endParaRPr lang="fa-IR" dirty="0" smtClean="0">
              <a:latin typeface="Arial" panose="020B0604020202020204" pitchFamily="34" charset="0"/>
              <a:cs typeface="Arial" panose="020B0604020202020204" pitchFamily="34" charset="0"/>
            </a:endParaRPr>
          </a:p>
          <a:p>
            <a:r>
              <a:rPr lang="fa-IR" dirty="0">
                <a:latin typeface="Arial" panose="020B0604020202020204" pitchFamily="34" charset="0"/>
                <a:cs typeface="Arial" panose="020B0604020202020204" pitchFamily="34" charset="0"/>
              </a:rPr>
              <a:t>پسماندهاي شيميايي </a:t>
            </a:r>
            <a:r>
              <a:rPr lang="fa-IR" b="1" dirty="0">
                <a:solidFill>
                  <a:srgbClr val="FF0000"/>
                </a:solidFill>
                <a:latin typeface="Arial" panose="020B0604020202020204" pitchFamily="34" charset="0"/>
                <a:cs typeface="Arial" panose="020B0604020202020204" pitchFamily="34" charset="0"/>
              </a:rPr>
              <a:t>سرطان </a:t>
            </a:r>
            <a:r>
              <a:rPr lang="fa-IR" b="1" dirty="0" smtClean="0">
                <a:solidFill>
                  <a:srgbClr val="FF0000"/>
                </a:solidFill>
                <a:latin typeface="Arial" panose="020B0604020202020204" pitchFamily="34" charset="0"/>
                <a:cs typeface="Arial" panose="020B0604020202020204" pitchFamily="34" charset="0"/>
              </a:rPr>
              <a:t>زا</a:t>
            </a:r>
            <a:r>
              <a:rPr lang="en-US" dirty="0">
                <a:solidFill>
                  <a:srgbClr val="FF0000"/>
                </a:solidFill>
                <a:latin typeface="Arial" panose="020B0604020202020204" pitchFamily="34" charset="0"/>
                <a:cs typeface="Arial" panose="020B0604020202020204" pitchFamily="34" charset="0"/>
              </a:rPr>
              <a:t>carcinogen</a:t>
            </a:r>
            <a:r>
              <a:rPr lang="en-US" dirty="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 که </a:t>
            </a:r>
            <a:r>
              <a:rPr lang="fa-IR" dirty="0">
                <a:latin typeface="Arial" panose="020B0604020202020204" pitchFamily="34" charset="0"/>
                <a:cs typeface="Arial" panose="020B0604020202020204" pitchFamily="34" charset="0"/>
              </a:rPr>
              <a:t>خواص موتاژن و سرطان زا دارند ، مانند فرمالدييد ، بنزن، اتيديوم </a:t>
            </a:r>
            <a:r>
              <a:rPr lang="fa-IR" dirty="0" smtClean="0">
                <a:latin typeface="Arial" panose="020B0604020202020204" pitchFamily="34" charset="0"/>
                <a:cs typeface="Arial" panose="020B0604020202020204" pitchFamily="34" charset="0"/>
              </a:rPr>
              <a:t>برومايد</a:t>
            </a:r>
            <a:endParaRPr lang="fa-IR" dirty="0"/>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66</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2249" y="535698"/>
            <a:ext cx="1232143" cy="1232143"/>
          </a:xfrm>
          <a:prstGeom prst="rect">
            <a:avLst/>
          </a:prstGeom>
        </p:spPr>
      </p:pic>
    </p:spTree>
    <p:extLst>
      <p:ext uri="{BB962C8B-B14F-4D97-AF65-F5344CB8AC3E}">
        <p14:creationId xmlns:p14="http://schemas.microsoft.com/office/powerpoint/2010/main" val="362385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822960"/>
          </a:xfrm>
        </p:spPr>
        <p:txBody>
          <a:bodyPr/>
          <a:lstStyle/>
          <a:p>
            <a:pPr algn="ctr"/>
            <a:r>
              <a:rPr lang="fa-IR" dirty="0" smtClean="0"/>
              <a:t>فلزات سنگین</a:t>
            </a:r>
            <a:endParaRPr lang="fa-IR" dirty="0"/>
          </a:p>
        </p:txBody>
      </p:sp>
      <p:sp>
        <p:nvSpPr>
          <p:cNvPr id="3" name="Content Placeholder 2"/>
          <p:cNvSpPr>
            <a:spLocks noGrp="1"/>
          </p:cNvSpPr>
          <p:nvPr>
            <p:ph idx="1"/>
          </p:nvPr>
        </p:nvSpPr>
        <p:spPr>
          <a:xfrm>
            <a:off x="1600200" y="1609416"/>
            <a:ext cx="8153400" cy="4846320"/>
          </a:xfrm>
        </p:spPr>
        <p:txBody>
          <a:bodyPr>
            <a:normAutofit/>
          </a:bodyPr>
          <a:lstStyle/>
          <a:p>
            <a:r>
              <a:rPr lang="fa-IR" dirty="0">
                <a:latin typeface="Arial" panose="020B0604020202020204" pitchFamily="34" charset="0"/>
                <a:cs typeface="Arial" panose="020B0604020202020204" pitchFamily="34" charset="0"/>
              </a:rPr>
              <a:t>در هنگام كار ويا آمايش مواد فوق به عنوان پسماند، بايد علاوه براستفاده از وسايل حفاظت فردي فوق الذكراز </a:t>
            </a:r>
            <a:r>
              <a:rPr lang="fa-IR" dirty="0">
                <a:solidFill>
                  <a:srgbClr val="FF0000"/>
                </a:solidFill>
                <a:latin typeface="Arial" panose="020B0604020202020204" pitchFamily="34" charset="0"/>
                <a:cs typeface="Arial" panose="020B0604020202020204" pitchFamily="34" charset="0"/>
              </a:rPr>
              <a:t>عينک حفاظ دار، </a:t>
            </a:r>
            <a:r>
              <a:rPr lang="fa-IR" dirty="0" smtClean="0">
                <a:solidFill>
                  <a:srgbClr val="FF0000"/>
                </a:solidFill>
                <a:latin typeface="Arial" panose="020B0604020202020204" pitchFamily="34" charset="0"/>
                <a:cs typeface="Arial" panose="020B0604020202020204" pitchFamily="34" charset="0"/>
              </a:rPr>
              <a:t>حفاظ صورت </a:t>
            </a:r>
            <a:r>
              <a:rPr lang="fa-IR" dirty="0">
                <a:solidFill>
                  <a:srgbClr val="FF0000"/>
                </a:solidFill>
                <a:latin typeface="Arial" panose="020B0604020202020204" pitchFamily="34" charset="0"/>
                <a:cs typeface="Arial" panose="020B0604020202020204" pitchFamily="34" charset="0"/>
              </a:rPr>
              <a:t>ودر صورت لزوم ماسک هايي که در برابر نفوذ بخار و گازهای آلوده حفاظت تنفسي کامل</a:t>
            </a:r>
            <a:r>
              <a:rPr lang="fa-IR" dirty="0">
                <a:latin typeface="Arial" panose="020B0604020202020204" pitchFamily="34" charset="0"/>
                <a:cs typeface="Arial" panose="020B0604020202020204" pitchFamily="34" charset="0"/>
              </a:rPr>
              <a:t> ايجاد مي کنند، همچنين محيط کار بايد از تهويه مطلوبي برخوردار بوده و ترجيحاً کار در زير هودهاي مخصوص </a:t>
            </a:r>
            <a:r>
              <a:rPr lang="fa-IR" dirty="0" smtClean="0">
                <a:latin typeface="Arial" panose="020B0604020202020204" pitchFamily="34" charset="0"/>
                <a:cs typeface="Arial" panose="020B0604020202020204" pitchFamily="34" charset="0"/>
              </a:rPr>
              <a:t>بخار</a:t>
            </a:r>
            <a:r>
              <a:rPr lang="en-US" dirty="0" smtClean="0">
                <a:latin typeface="Arial" panose="020B0604020202020204" pitchFamily="34" charset="0"/>
                <a:cs typeface="Arial" panose="020B0604020202020204" pitchFamily="34" charset="0"/>
              </a:rPr>
              <a:t>Fume </a:t>
            </a:r>
            <a:r>
              <a:rPr lang="en-US" dirty="0">
                <a:latin typeface="Arial" panose="020B0604020202020204" pitchFamily="34" charset="0"/>
                <a:cs typeface="Arial" panose="020B0604020202020204" pitchFamily="34" charset="0"/>
              </a:rPr>
              <a:t>Hood</a:t>
            </a:r>
            <a:r>
              <a:rPr lang="en-US" dirty="0" smtClean="0">
                <a:latin typeface="Arial" panose="020B0604020202020204" pitchFamily="34" charset="0"/>
                <a:cs typeface="Arial" panose="020B0604020202020204" pitchFamily="34" charset="0"/>
              </a:rPr>
              <a:t>)</a:t>
            </a:r>
            <a:r>
              <a:rPr lang="fa-IR"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fa-IR" dirty="0" smtClean="0">
                <a:latin typeface="Arial" panose="020B0604020202020204" pitchFamily="34" charset="0"/>
                <a:cs typeface="Arial" panose="020B0604020202020204" pitchFamily="34" charset="0"/>
              </a:rPr>
              <a:t>استفاده نمود</a:t>
            </a:r>
            <a:endParaRPr lang="en-US" dirty="0" smtClean="0">
              <a:latin typeface="Arial" panose="020B0604020202020204" pitchFamily="34" charset="0"/>
              <a:cs typeface="Arial" panose="020B0604020202020204" pitchFamily="34" charset="0"/>
            </a:endParaRPr>
          </a:p>
          <a:p>
            <a:pPr marL="0" indent="0">
              <a:buNone/>
            </a:pPr>
            <a:endParaRPr lang="fa-IR" dirty="0" smtClean="0">
              <a:latin typeface="Arial" panose="020B0604020202020204" pitchFamily="34" charset="0"/>
              <a:cs typeface="Arial" panose="020B0604020202020204" pitchFamily="34" charset="0"/>
            </a:endParaRPr>
          </a:p>
          <a:p>
            <a:r>
              <a:rPr lang="ar-SA" b="1" dirty="0">
                <a:latin typeface="Arial" panose="020B0604020202020204" pitchFamily="34" charset="0"/>
                <a:cs typeface="Arial" panose="020B0604020202020204" pitchFamily="34" charset="0"/>
              </a:rPr>
              <a:t>در صورت مخلوط شدن پسماند عادی با یکی از پسماندهای عفونی، شیمیایی، رادیواکتیو ونظایر ان </a:t>
            </a:r>
            <a:r>
              <a:rPr lang="ar-SA" b="1" dirty="0">
                <a:solidFill>
                  <a:srgbClr val="FF0000"/>
                </a:solidFill>
                <a:latin typeface="Arial" panose="020B0604020202020204" pitchFamily="34" charset="0"/>
                <a:cs typeface="Arial" panose="020B0604020202020204" pitchFamily="34" charset="0"/>
              </a:rPr>
              <a:t>خارج کردن آن ممنوع </a:t>
            </a:r>
            <a:r>
              <a:rPr lang="ar-SA" b="1" dirty="0">
                <a:latin typeface="Arial" panose="020B0604020202020204" pitchFamily="34" charset="0"/>
                <a:cs typeface="Arial" panose="020B0604020202020204" pitchFamily="34" charset="0"/>
              </a:rPr>
              <a:t>است.</a:t>
            </a:r>
            <a:endParaRPr lang="en-US" b="1" dirty="0">
              <a:latin typeface="Arial" panose="020B0604020202020204" pitchFamily="34" charset="0"/>
              <a:cs typeface="Arial" panose="020B0604020202020204" pitchFamily="34" charset="0"/>
            </a:endParaRPr>
          </a:p>
          <a:p>
            <a:endParaRPr lang="fa-IR" dirty="0" smtClean="0">
              <a:latin typeface="Arial" panose="020B0604020202020204" pitchFamily="34" charset="0"/>
              <a:cs typeface="Arial" panose="020B0604020202020204" pitchFamily="34" charset="0"/>
            </a:endParaRPr>
          </a:p>
          <a:p>
            <a:endParaRPr lang="fa-IR" dirty="0">
              <a:latin typeface="Arial" panose="020B0604020202020204" pitchFamily="34" charset="0"/>
              <a:cs typeface="Arial" panose="020B0604020202020204" pitchFamily="34" charset="0"/>
            </a:endParaRPr>
          </a:p>
          <a:p>
            <a:pPr marL="0" indent="0">
              <a:buNone/>
            </a:pP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67</a:t>
            </a:fld>
            <a:endParaRPr lang="en-US">
              <a:solidFill>
                <a:srgbClr val="B13F9A"/>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4152" y="326734"/>
            <a:ext cx="1401688" cy="1401688"/>
          </a:xfrm>
          <a:prstGeom prst="rect">
            <a:avLst/>
          </a:prstGeom>
        </p:spPr>
      </p:pic>
    </p:spTree>
    <p:extLst>
      <p:ext uri="{BB962C8B-B14F-4D97-AF65-F5344CB8AC3E}">
        <p14:creationId xmlns:p14="http://schemas.microsoft.com/office/powerpoint/2010/main" val="1934460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2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822960"/>
          </a:xfrm>
        </p:spPr>
        <p:txBody>
          <a:bodyPr/>
          <a:lstStyle/>
          <a:p>
            <a:pPr algn="ctr"/>
            <a:r>
              <a:rPr lang="fa-IR" dirty="0" smtClean="0"/>
              <a:t>مديريت پسماند</a:t>
            </a:r>
            <a:r>
              <a:rPr lang="fa-IR" dirty="0"/>
              <a:t> موادشيميايي</a:t>
            </a:r>
          </a:p>
        </p:txBody>
      </p:sp>
      <p:sp>
        <p:nvSpPr>
          <p:cNvPr id="3" name="Content Placeholder 2"/>
          <p:cNvSpPr>
            <a:spLocks noGrp="1"/>
          </p:cNvSpPr>
          <p:nvPr>
            <p:ph idx="1"/>
          </p:nvPr>
        </p:nvSpPr>
        <p:spPr>
          <a:xfrm>
            <a:off x="1524000" y="1609416"/>
            <a:ext cx="8229600" cy="4846320"/>
          </a:xfrm>
        </p:spPr>
        <p:txBody>
          <a:bodyPr>
            <a:normAutofit/>
          </a:bodyPr>
          <a:lstStyle/>
          <a:p>
            <a:r>
              <a:rPr lang="fa-IR" dirty="0">
                <a:latin typeface="Arial" panose="020B0604020202020204" pitchFamily="34" charset="0"/>
                <a:cs typeface="Arial" panose="020B0604020202020204" pitchFamily="34" charset="0"/>
              </a:rPr>
              <a:t>برنامه هايی جهت </a:t>
            </a:r>
            <a:r>
              <a:rPr lang="fa-IR" dirty="0">
                <a:solidFill>
                  <a:srgbClr val="C00000"/>
                </a:solidFill>
                <a:latin typeface="Arial" panose="020B0604020202020204" pitchFamily="34" charset="0"/>
                <a:cs typeface="Arial" panose="020B0604020202020204" pitchFamily="34" charset="0"/>
              </a:rPr>
              <a:t>مديريت</a:t>
            </a:r>
            <a:r>
              <a:rPr lang="fa-IR" dirty="0">
                <a:latin typeface="Arial" panose="020B0604020202020204" pitchFamily="34" charset="0"/>
                <a:cs typeface="Arial" panose="020B0604020202020204" pitchFamily="34" charset="0"/>
              </a:rPr>
              <a:t> </a:t>
            </a:r>
            <a:r>
              <a:rPr lang="fa-IR" dirty="0">
                <a:solidFill>
                  <a:srgbClr val="FF0000"/>
                </a:solidFill>
                <a:latin typeface="Arial" panose="020B0604020202020204" pitchFamily="34" charset="0"/>
                <a:cs typeface="Arial" panose="020B0604020202020204" pitchFamily="34" charset="0"/>
              </a:rPr>
              <a:t>توليد پسماند و کاهش حجم </a:t>
            </a:r>
            <a:r>
              <a:rPr lang="fa-IR" dirty="0">
                <a:latin typeface="Arial" panose="020B0604020202020204" pitchFamily="34" charset="0"/>
                <a:cs typeface="Arial" panose="020B0604020202020204" pitchFamily="34" charset="0"/>
              </a:rPr>
              <a:t>آن اعمال شود.</a:t>
            </a:r>
          </a:p>
          <a:p>
            <a:r>
              <a:rPr lang="fa-IR" dirty="0">
                <a:latin typeface="Arial" panose="020B0604020202020204" pitchFamily="34" charset="0"/>
                <a:cs typeface="Arial" panose="020B0604020202020204" pitchFamily="34" charset="0"/>
              </a:rPr>
              <a:t>- در صورت امکان از روش هاي تشخيصي ويا </a:t>
            </a:r>
            <a:r>
              <a:rPr lang="fa-IR" b="1" dirty="0">
                <a:solidFill>
                  <a:schemeClr val="tx2"/>
                </a:solidFill>
                <a:latin typeface="Arial" panose="020B0604020202020204" pitchFamily="34" charset="0"/>
                <a:cs typeface="Arial" panose="020B0604020202020204" pitchFamily="34" charset="0"/>
              </a:rPr>
              <a:t>موادجايگزين کم خطر </a:t>
            </a:r>
            <a:r>
              <a:rPr lang="fa-IR" dirty="0">
                <a:latin typeface="Arial" panose="020B0604020202020204" pitchFamily="34" charset="0"/>
                <a:cs typeface="Arial" panose="020B0604020202020204" pitchFamily="34" charset="0"/>
              </a:rPr>
              <a:t>استفاده شود ( به طور مثال در آزمايش </a:t>
            </a:r>
            <a:r>
              <a:rPr lang="fa-IR" dirty="0">
                <a:solidFill>
                  <a:srgbClr val="FF0000"/>
                </a:solidFill>
                <a:latin typeface="Arial" panose="020B0604020202020204" pitchFamily="34" charset="0"/>
                <a:cs typeface="Arial" panose="020B0604020202020204" pitchFamily="34" charset="0"/>
              </a:rPr>
              <a:t>تغليظ مدفوع ، </a:t>
            </a:r>
            <a:r>
              <a:rPr lang="fa-IR" dirty="0" smtClean="0">
                <a:solidFill>
                  <a:srgbClr val="FF0000"/>
                </a:solidFill>
                <a:latin typeface="Arial" panose="020B0604020202020204" pitchFamily="34" charset="0"/>
                <a:cs typeface="Arial" panose="020B0604020202020204" pitchFamily="34" charset="0"/>
              </a:rPr>
              <a:t>اتيل استات</a:t>
            </a:r>
            <a:r>
              <a:rPr lang="fa-IR" dirty="0" smtClean="0">
                <a:latin typeface="Arial" panose="020B0604020202020204" pitchFamily="34" charset="0"/>
                <a:cs typeface="Arial" panose="020B0604020202020204" pitchFamily="34" charset="0"/>
              </a:rPr>
              <a:t> </a:t>
            </a:r>
            <a:r>
              <a:rPr lang="fa-IR" dirty="0">
                <a:latin typeface="Arial" panose="020B0604020202020204" pitchFamily="34" charset="0"/>
                <a:cs typeface="Arial" panose="020B0604020202020204" pitchFamily="34" charset="0"/>
              </a:rPr>
              <a:t>جايگزين </a:t>
            </a:r>
            <a:r>
              <a:rPr lang="fa-IR" b="1" dirty="0">
                <a:solidFill>
                  <a:srgbClr val="FF0000"/>
                </a:solidFill>
                <a:latin typeface="Arial" panose="020B0604020202020204" pitchFamily="34" charset="0"/>
                <a:cs typeface="Arial" panose="020B0604020202020204" pitchFamily="34" charset="0"/>
              </a:rPr>
              <a:t>اتر</a:t>
            </a:r>
            <a:r>
              <a:rPr lang="fa-IR" dirty="0">
                <a:latin typeface="Arial" panose="020B0604020202020204" pitchFamily="34" charset="0"/>
                <a:cs typeface="Arial" panose="020B0604020202020204" pitchFamily="34" charset="0"/>
              </a:rPr>
              <a:t> شود).</a:t>
            </a:r>
          </a:p>
          <a:p>
            <a:r>
              <a:rPr lang="fa-IR" dirty="0">
                <a:latin typeface="Arial" panose="020B0604020202020204" pitchFamily="34" charset="0"/>
                <a:cs typeface="Arial" panose="020B0604020202020204" pitchFamily="34" charset="0"/>
              </a:rPr>
              <a:t>- کارکنان با </a:t>
            </a:r>
            <a:r>
              <a:rPr lang="fa-IR" dirty="0">
                <a:solidFill>
                  <a:srgbClr val="FF0000"/>
                </a:solidFill>
                <a:latin typeface="Arial" panose="020B0604020202020204" pitchFamily="34" charset="0"/>
                <a:cs typeface="Arial" panose="020B0604020202020204" pitchFamily="34" charset="0"/>
              </a:rPr>
              <a:t>علائم ونشانه هاي هشداردهنده </a:t>
            </a:r>
            <a:r>
              <a:rPr lang="fa-IR" dirty="0">
                <a:latin typeface="Arial" panose="020B0604020202020204" pitchFamily="34" charset="0"/>
                <a:cs typeface="Arial" panose="020B0604020202020204" pitchFamily="34" charset="0"/>
              </a:rPr>
              <a:t>ايمني موجود بر روي ظروف حاوي موادشيميايي ونحوه تفسيرآنها آشنايي کامل </a:t>
            </a:r>
            <a:r>
              <a:rPr lang="fa-IR" dirty="0" smtClean="0">
                <a:latin typeface="Arial" panose="020B0604020202020204" pitchFamily="34" charset="0"/>
                <a:cs typeface="Arial" panose="020B0604020202020204" pitchFamily="34" charset="0"/>
              </a:rPr>
              <a:t>داشته باشند</a:t>
            </a:r>
            <a:r>
              <a:rPr lang="fa-IR" dirty="0">
                <a:latin typeface="Arial" panose="020B0604020202020204" pitchFamily="34" charset="0"/>
                <a:cs typeface="Arial" panose="020B0604020202020204" pitchFamily="34" charset="0"/>
              </a:rPr>
              <a:t>.</a:t>
            </a:r>
          </a:p>
          <a:p>
            <a:r>
              <a:rPr lang="fa-IR" dirty="0" smtClean="0">
                <a:latin typeface="Arial" panose="020B0604020202020204" pitchFamily="34" charset="0"/>
                <a:cs typeface="Arial" panose="020B0604020202020204" pitchFamily="34" charset="0"/>
              </a:rPr>
              <a:t>-</a:t>
            </a:r>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68</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55840" y="4254624"/>
            <a:ext cx="1584176" cy="1584176"/>
          </a:xfrm>
          <a:prstGeom prst="rect">
            <a:avLst/>
          </a:prstGeom>
        </p:spPr>
      </p:pic>
    </p:spTree>
    <p:extLst>
      <p:ext uri="{BB962C8B-B14F-4D97-AF65-F5344CB8AC3E}">
        <p14:creationId xmlns:p14="http://schemas.microsoft.com/office/powerpoint/2010/main" val="3877361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fa-IR" dirty="0">
                <a:latin typeface="Arial" panose="020B0604020202020204" pitchFamily="34" charset="0"/>
                <a:cs typeface="Arial" panose="020B0604020202020204" pitchFamily="34" charset="0"/>
              </a:rPr>
              <a:t>درصورت </a:t>
            </a:r>
            <a:r>
              <a:rPr lang="fa-IR" dirty="0">
                <a:solidFill>
                  <a:srgbClr val="7030A0"/>
                </a:solidFill>
                <a:latin typeface="Arial" panose="020B0604020202020204" pitchFamily="34" charset="0"/>
                <a:cs typeface="Arial" panose="020B0604020202020204" pitchFamily="34" charset="0"/>
              </a:rPr>
              <a:t>ساخت مواد شيميايي ترکيبي </a:t>
            </a:r>
            <a:r>
              <a:rPr lang="fa-IR" dirty="0">
                <a:latin typeface="Arial" panose="020B0604020202020204" pitchFamily="34" charset="0"/>
                <a:cs typeface="Arial" panose="020B0604020202020204" pitchFamily="34" charset="0"/>
              </a:rPr>
              <a:t>و يا </a:t>
            </a:r>
            <a:r>
              <a:rPr lang="fa-IR" dirty="0">
                <a:solidFill>
                  <a:srgbClr val="7030A0"/>
                </a:solidFill>
                <a:latin typeface="Arial" panose="020B0604020202020204" pitchFamily="34" charset="0"/>
                <a:cs typeface="Arial" panose="020B0604020202020204" pitchFamily="34" charset="0"/>
              </a:rPr>
              <a:t>انتقال</a:t>
            </a:r>
            <a:r>
              <a:rPr lang="fa-IR" dirty="0">
                <a:latin typeface="Arial" panose="020B0604020202020204" pitchFamily="34" charset="0"/>
                <a:cs typeface="Arial" panose="020B0604020202020204" pitchFamily="34" charset="0"/>
              </a:rPr>
              <a:t> آنها ازظرف اصلي به ظرف ثانويه، بايد برروي ظرف : </a:t>
            </a:r>
            <a:r>
              <a:rPr lang="fa-IR" dirty="0">
                <a:solidFill>
                  <a:srgbClr val="0070C0"/>
                </a:solidFill>
                <a:latin typeface="Arial" panose="020B0604020202020204" pitchFamily="34" charset="0"/>
                <a:cs typeface="Arial" panose="020B0604020202020204" pitchFamily="34" charset="0"/>
              </a:rPr>
              <a:t>نام فرد انجام دهنده، نام محل ذخيره ، نوع و در صد ترکيبات ماده شيميايي،  علائم و نشانه هاي هشداردهنده ايمني و ،</a:t>
            </a:r>
            <a:r>
              <a:rPr lang="en-US" dirty="0">
                <a:solidFill>
                  <a:srgbClr val="0070C0"/>
                </a:solidFill>
                <a:latin typeface="Arial" panose="020B0604020202020204" pitchFamily="34" charset="0"/>
                <a:cs typeface="Arial" panose="020B0604020202020204" pitchFamily="34" charset="0"/>
              </a:rPr>
              <a:t>pH، </a:t>
            </a:r>
            <a:r>
              <a:rPr lang="fa-IR" dirty="0">
                <a:solidFill>
                  <a:srgbClr val="0070C0"/>
                </a:solidFill>
                <a:latin typeface="Arial" panose="020B0604020202020204" pitchFamily="34" charset="0"/>
                <a:cs typeface="Arial" panose="020B0604020202020204" pitchFamily="34" charset="0"/>
              </a:rPr>
              <a:t>ماده، تاريخ ساخت، تاريخ انقضاء درج گردد، (همچنين شماره ارجاع به برگه اطلاعات ايمني موادشيميايي</a:t>
            </a:r>
            <a:r>
              <a:rPr lang="en-US" dirty="0">
                <a:solidFill>
                  <a:srgbClr val="0070C0"/>
                </a:solidFill>
                <a:latin typeface="Arial" panose="020B0604020202020204" pitchFamily="34" charset="0"/>
                <a:cs typeface="Arial" panose="020B0604020202020204" pitchFamily="34" charset="0"/>
              </a:rPr>
              <a:t>Material Safety </a:t>
            </a:r>
            <a:r>
              <a:rPr lang="en-US" dirty="0" smtClean="0">
                <a:solidFill>
                  <a:srgbClr val="0070C0"/>
                </a:solidFill>
                <a:latin typeface="Arial" panose="020B0604020202020204" pitchFamily="34" charset="0"/>
                <a:cs typeface="Arial" panose="020B0604020202020204" pitchFamily="34" charset="0"/>
              </a:rPr>
              <a:t>Data </a:t>
            </a:r>
          </a:p>
          <a:p>
            <a:r>
              <a:rPr lang="en-US" dirty="0" smtClean="0">
                <a:solidFill>
                  <a:srgbClr val="0070C0"/>
                </a:solidFill>
                <a:latin typeface="Arial" panose="020B0604020202020204" pitchFamily="34" charset="0"/>
                <a:cs typeface="Arial" panose="020B0604020202020204" pitchFamily="34" charset="0"/>
              </a:rPr>
              <a:t>Sheet(MSDS</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pPr marL="0" indent="0">
              <a:buNone/>
            </a:pPr>
            <a:endParaRPr lang="fa-IR" dirty="0">
              <a:latin typeface="Arial" panose="020B0604020202020204" pitchFamily="34" charset="0"/>
              <a:cs typeface="Arial" panose="020B0604020202020204" pitchFamily="34" charset="0"/>
            </a:endParaRPr>
          </a:p>
          <a:p>
            <a:r>
              <a:rPr lang="fa-IR" dirty="0">
                <a:latin typeface="Arial" panose="020B0604020202020204" pitchFamily="34" charset="0"/>
                <a:cs typeface="Arial" panose="020B0604020202020204" pitchFamily="34" charset="0"/>
              </a:rPr>
              <a:t>تا بتوان در زمان استفاده و بعد از آن كه به عنوان پسماند تلقي مي شوند، به اطلاعات لازم دست يافت.</a:t>
            </a:r>
          </a:p>
          <a:p>
            <a:r>
              <a:rPr lang="fa-IR" dirty="0">
                <a:latin typeface="Arial" panose="020B0604020202020204" pitchFamily="34" charset="0"/>
                <a:cs typeface="Arial" panose="020B0604020202020204" pitchFamily="34" charset="0"/>
              </a:rPr>
              <a:t>- پسماندها را بايد به نحوي </a:t>
            </a:r>
            <a:r>
              <a:rPr lang="fa-IR" b="1" dirty="0">
                <a:solidFill>
                  <a:schemeClr val="tx2"/>
                </a:solidFill>
                <a:latin typeface="Arial" panose="020B0604020202020204" pitchFamily="34" charset="0"/>
                <a:cs typeface="Arial" panose="020B0604020202020204" pitchFamily="34" charset="0"/>
              </a:rPr>
              <a:t>بسته بندی </a:t>
            </a:r>
            <a:r>
              <a:rPr lang="fa-IR" dirty="0">
                <a:latin typeface="Arial" panose="020B0604020202020204" pitchFamily="34" charset="0"/>
                <a:cs typeface="Arial" panose="020B0604020202020204" pitchFamily="34" charset="0"/>
              </a:rPr>
              <a:t>نمود که خطرشکستن ظروف ، نشت، سوراخ شدن وپارگي وجود نداشته باشد.</a:t>
            </a:r>
          </a:p>
          <a:p>
            <a:endParaRPr lang="en-US" dirty="0"/>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69</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8706" y="59247"/>
            <a:ext cx="1131670" cy="1131670"/>
          </a:xfrm>
          <a:prstGeom prst="rect">
            <a:avLst/>
          </a:prstGeom>
        </p:spPr>
      </p:pic>
    </p:spTree>
    <p:extLst>
      <p:ext uri="{BB962C8B-B14F-4D97-AF65-F5344CB8AC3E}">
        <p14:creationId xmlns:p14="http://schemas.microsoft.com/office/powerpoint/2010/main" val="1382581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dirty="0"/>
              <a:t>نمونه ها یا محیط هاي کشت حاوي باکتري قبل از دور ریختن در ظرف حاوي </a:t>
            </a:r>
            <a:r>
              <a:rPr lang="fa-IR" dirty="0">
                <a:solidFill>
                  <a:srgbClr val="C00000"/>
                </a:solidFill>
              </a:rPr>
              <a:t>محلول ساولن 10 % </a:t>
            </a:r>
            <a:r>
              <a:rPr lang="fa-IR" dirty="0" smtClean="0"/>
              <a:t>براي مدت </a:t>
            </a:r>
            <a:r>
              <a:rPr lang="fa-IR" dirty="0"/>
              <a:t>زمان مناسب ریخته شوند یا قبل از خروج از آزمایشگاه </a:t>
            </a:r>
            <a:r>
              <a:rPr lang="fa-IR" dirty="0">
                <a:solidFill>
                  <a:srgbClr val="C00000"/>
                </a:solidFill>
              </a:rPr>
              <a:t>اتوکلاو </a:t>
            </a:r>
            <a:r>
              <a:rPr lang="fa-IR" dirty="0"/>
              <a:t>گردند.</a:t>
            </a:r>
          </a:p>
          <a:p>
            <a:pPr algn="r" rtl="1"/>
            <a:r>
              <a:rPr lang="fa-IR" dirty="0"/>
              <a:t>- پس از پایان کار با نمونه هاي میکروبی سطوح کار را با یک ماده ضد عفونی کننده مانند </a:t>
            </a:r>
            <a:r>
              <a:rPr lang="fa-IR" dirty="0">
                <a:solidFill>
                  <a:srgbClr val="C00000"/>
                </a:solidFill>
              </a:rPr>
              <a:t>سفید کننده </a:t>
            </a:r>
            <a:r>
              <a:rPr lang="fa-IR" dirty="0" smtClean="0">
                <a:solidFill>
                  <a:srgbClr val="C00000"/>
                </a:solidFill>
              </a:rPr>
              <a:t>یا ساولن </a:t>
            </a:r>
            <a:r>
              <a:rPr lang="fa-IR" dirty="0"/>
              <a:t>کاملا تمیز شوند.</a:t>
            </a:r>
          </a:p>
          <a:p>
            <a:pPr algn="r" rtl="1"/>
            <a:r>
              <a:rPr lang="fa-IR" dirty="0"/>
              <a:t>- هرگاه احتمال ریختن قطراتی به روي سطح میز وجود داشته باشد، سطوح با </a:t>
            </a:r>
            <a:r>
              <a:rPr lang="fa-IR" dirty="0">
                <a:solidFill>
                  <a:srgbClr val="C00000"/>
                </a:solidFill>
              </a:rPr>
              <a:t>لایه هایی از کاغذ </a:t>
            </a:r>
            <a:r>
              <a:rPr lang="fa-IR" dirty="0" smtClean="0">
                <a:solidFill>
                  <a:srgbClr val="C00000"/>
                </a:solidFill>
              </a:rPr>
              <a:t>جاذب </a:t>
            </a:r>
            <a:r>
              <a:rPr lang="fa-IR" dirty="0" smtClean="0"/>
              <a:t>پوشانده </a:t>
            </a:r>
            <a:r>
              <a:rPr lang="fa-IR" dirty="0"/>
              <a:t>شود.</a:t>
            </a:r>
          </a:p>
          <a:p>
            <a:pPr algn="r" rtl="1"/>
            <a:r>
              <a:rPr lang="fa-IR" dirty="0"/>
              <a:t>- تیپها و پیپت هاي آلوده به باکتري قبل از دور انداختن باید به طور کامل در یک ماده </a:t>
            </a:r>
            <a:r>
              <a:rPr lang="fa-IR" dirty="0">
                <a:solidFill>
                  <a:srgbClr val="C00000"/>
                </a:solidFill>
              </a:rPr>
              <a:t>ضد عفونی </a:t>
            </a:r>
            <a:r>
              <a:rPr lang="fa-IR" dirty="0" smtClean="0">
                <a:solidFill>
                  <a:srgbClr val="C00000"/>
                </a:solidFill>
              </a:rPr>
              <a:t>کننده مانند </a:t>
            </a:r>
            <a:r>
              <a:rPr lang="fa-IR" dirty="0">
                <a:solidFill>
                  <a:srgbClr val="C00000"/>
                </a:solidFill>
              </a:rPr>
              <a:t>ساولن 10 % </a:t>
            </a:r>
            <a:r>
              <a:rPr lang="fa-IR" dirty="0"/>
              <a:t>غوطه ور شده، سپس اتوکلاو شوند</a:t>
            </a:r>
            <a:r>
              <a:rPr lang="fa-IR" dirty="0" smtClean="0"/>
              <a:t>.</a:t>
            </a:r>
            <a:r>
              <a:rPr lang="fa-IR" b="1" dirty="0"/>
              <a:t> </a:t>
            </a:r>
            <a:endParaRPr lang="fa-IR" b="1" dirty="0" smtClean="0"/>
          </a:p>
          <a:p>
            <a:pPr algn="r" rtl="1"/>
            <a:r>
              <a:rPr lang="fa-IR" b="1" dirty="0" smtClean="0"/>
              <a:t>اجتناب </a:t>
            </a:r>
            <a:r>
              <a:rPr lang="fa-IR" b="1" dirty="0"/>
              <a:t>از بلع یا آلوده شدن پوست و چشم با نمونه هاي میکروبی</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2264" y="99940"/>
            <a:ext cx="1152128" cy="1152128"/>
          </a:xfrm>
          <a:prstGeom prst="rect">
            <a:avLst/>
          </a:prstGeom>
        </p:spPr>
      </p:pic>
    </p:spTree>
    <p:extLst>
      <p:ext uri="{BB962C8B-B14F-4D97-AF65-F5344CB8AC3E}">
        <p14:creationId xmlns:p14="http://schemas.microsoft.com/office/powerpoint/2010/main" val="1426818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20040"/>
            <a:ext cx="7239000" cy="822960"/>
          </a:xfrm>
        </p:spPr>
        <p:txBody>
          <a:bodyPr>
            <a:normAutofit/>
          </a:bodyPr>
          <a:lstStyle/>
          <a:p>
            <a:pPr algn="ctr"/>
            <a:r>
              <a:rPr lang="fa-IR" sz="2400" dirty="0"/>
              <a:t>آمايش پسماندهاي شيميايي حاصل از کار با کيت هاي تشخيصي:</a:t>
            </a:r>
          </a:p>
        </p:txBody>
      </p:sp>
      <p:sp>
        <p:nvSpPr>
          <p:cNvPr id="3" name="Content Placeholder 2"/>
          <p:cNvSpPr>
            <a:spLocks noGrp="1"/>
          </p:cNvSpPr>
          <p:nvPr>
            <p:ph idx="1"/>
          </p:nvPr>
        </p:nvSpPr>
        <p:spPr>
          <a:xfrm>
            <a:off x="1600200" y="1609416"/>
            <a:ext cx="8001000" cy="4846320"/>
          </a:xfrm>
        </p:spPr>
        <p:txBody>
          <a:bodyPr/>
          <a:lstStyle/>
          <a:p>
            <a:r>
              <a:rPr lang="fa-IR" dirty="0">
                <a:latin typeface="Arial" panose="020B0604020202020204" pitchFamily="34" charset="0"/>
                <a:cs typeface="Arial" panose="020B0604020202020204" pitchFamily="34" charset="0"/>
              </a:rPr>
              <a:t>مي توان طبق </a:t>
            </a:r>
            <a:r>
              <a:rPr lang="fa-IR" dirty="0">
                <a:solidFill>
                  <a:srgbClr val="FF0000"/>
                </a:solidFill>
                <a:latin typeface="Arial" panose="020B0604020202020204" pitchFamily="34" charset="0"/>
                <a:cs typeface="Arial" panose="020B0604020202020204" pitchFamily="34" charset="0"/>
              </a:rPr>
              <a:t>توصيه شرکت توليد كننده</a:t>
            </a:r>
            <a:r>
              <a:rPr lang="fa-IR" dirty="0">
                <a:latin typeface="Arial" panose="020B0604020202020204" pitchFamily="34" charset="0"/>
                <a:cs typeface="Arial" panose="020B0604020202020204" pitchFamily="34" charset="0"/>
              </a:rPr>
              <a:t>، توزيع كننده ويا وارد کننده وبا توجه به برگه اطلاعات ايمني موادشيميايي </a:t>
            </a:r>
            <a:r>
              <a:rPr lang="fa-IR" dirty="0" smtClean="0">
                <a:latin typeface="Arial" panose="020B0604020202020204" pitchFamily="34" charset="0"/>
                <a:cs typeface="Arial" panose="020B0604020202020204" pitchFamily="34" charset="0"/>
              </a:rPr>
              <a:t>عمل نمودوياآنها </a:t>
            </a:r>
            <a:r>
              <a:rPr lang="fa-IR" dirty="0">
                <a:latin typeface="Arial" panose="020B0604020202020204" pitchFamily="34" charset="0"/>
                <a:cs typeface="Arial" panose="020B0604020202020204" pitchFamily="34" charset="0"/>
              </a:rPr>
              <a:t>را </a:t>
            </a:r>
            <a:r>
              <a:rPr lang="fa-IR" dirty="0">
                <a:solidFill>
                  <a:srgbClr val="FF0000"/>
                </a:solidFill>
                <a:latin typeface="Arial" panose="020B0604020202020204" pitchFamily="34" charset="0"/>
                <a:cs typeface="Arial" panose="020B0604020202020204" pitchFamily="34" charset="0"/>
              </a:rPr>
              <a:t>بامقاديرزيادي </a:t>
            </a:r>
            <a:r>
              <a:rPr lang="fa-IR" dirty="0" smtClean="0">
                <a:solidFill>
                  <a:srgbClr val="FF0000"/>
                </a:solidFill>
                <a:latin typeface="Arial" panose="020B0604020202020204" pitchFamily="34" charset="0"/>
                <a:cs typeface="Arial" panose="020B0604020202020204" pitchFamily="34" charset="0"/>
              </a:rPr>
              <a:t>آب </a:t>
            </a:r>
            <a:r>
              <a:rPr lang="fa-IR" dirty="0">
                <a:latin typeface="Arial" panose="020B0604020202020204" pitchFamily="34" charset="0"/>
                <a:cs typeface="Arial" panose="020B0604020202020204" pitchFamily="34" charset="0"/>
              </a:rPr>
              <a:t>رقيق کرده ودر </a:t>
            </a:r>
            <a:r>
              <a:rPr lang="fa-IR" dirty="0">
                <a:solidFill>
                  <a:srgbClr val="FF0000"/>
                </a:solidFill>
                <a:latin typeface="Arial" panose="020B0604020202020204" pitchFamily="34" charset="0"/>
                <a:cs typeface="Arial" panose="020B0604020202020204" pitchFamily="34" charset="0"/>
              </a:rPr>
              <a:t>فاضلاب دفع </a:t>
            </a:r>
            <a:r>
              <a:rPr lang="fa-IR" dirty="0">
                <a:latin typeface="Arial" panose="020B0604020202020204" pitchFamily="34" charset="0"/>
                <a:cs typeface="Arial" panose="020B0604020202020204" pitchFamily="34" charset="0"/>
              </a:rPr>
              <a:t>نمود. بايد توجه نمود که قبل از اين عمل </a:t>
            </a:r>
            <a:r>
              <a:rPr lang="fa-IR" dirty="0">
                <a:solidFill>
                  <a:schemeClr val="tx2"/>
                </a:solidFill>
                <a:latin typeface="Arial" panose="020B0604020202020204" pitchFamily="34" charset="0"/>
                <a:cs typeface="Arial" panose="020B0604020202020204" pitchFamily="34" charset="0"/>
              </a:rPr>
              <a:t>نبايد پسماندها باهم </a:t>
            </a:r>
            <a:r>
              <a:rPr lang="fa-IR" dirty="0" smtClean="0">
                <a:solidFill>
                  <a:schemeClr val="tx2"/>
                </a:solidFill>
                <a:latin typeface="Arial" panose="020B0604020202020204" pitchFamily="34" charset="0"/>
                <a:cs typeface="Arial" panose="020B0604020202020204" pitchFamily="34" charset="0"/>
              </a:rPr>
              <a:t>مخلوط </a:t>
            </a:r>
            <a:r>
              <a:rPr lang="fa-IR" dirty="0" smtClean="0">
                <a:latin typeface="Arial" panose="020B0604020202020204" pitchFamily="34" charset="0"/>
                <a:cs typeface="Arial" panose="020B0604020202020204" pitchFamily="34" charset="0"/>
              </a:rPr>
              <a:t>شوند</a:t>
            </a:r>
            <a:r>
              <a:rPr lang="fa-IR" dirty="0">
                <a:latin typeface="Arial" panose="020B0604020202020204" pitchFamily="34" charset="0"/>
                <a:cs typeface="Arial" panose="020B0604020202020204" pitchFamily="34" charset="0"/>
              </a:rPr>
              <a:t>. ترجيحاً يک سينک مخصوص به اين امر اختصاص داده شود</a:t>
            </a:r>
            <a:r>
              <a:rPr lang="fa-IR" dirty="0" smtClean="0">
                <a:latin typeface="Arial" panose="020B0604020202020204" pitchFamily="34" charset="0"/>
                <a:cs typeface="Arial" panose="020B0604020202020204" pitchFamily="34" charset="0"/>
              </a:rPr>
              <a:t>.</a:t>
            </a:r>
          </a:p>
          <a:p>
            <a:endParaRPr lang="fa-IR" dirty="0">
              <a:latin typeface="Arial" panose="020B0604020202020204" pitchFamily="34" charset="0"/>
              <a:cs typeface="Arial" panose="020B0604020202020204" pitchFamily="34" charset="0"/>
            </a:endParaRPr>
          </a:p>
          <a:p>
            <a:r>
              <a:rPr lang="fa-IR" b="1" dirty="0">
                <a:solidFill>
                  <a:schemeClr val="tx2"/>
                </a:solidFill>
                <a:latin typeface="Arial" panose="020B0604020202020204" pitchFamily="34" charset="0"/>
                <a:cs typeface="Arial" panose="020B0604020202020204" pitchFamily="34" charset="0"/>
              </a:rPr>
              <a:t>پسماندهاي حاوي فلزات سنگين، نبايد داخل فاضلاب دفع شوند.</a:t>
            </a: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70</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51784" y="4542656"/>
            <a:ext cx="1584176" cy="1584176"/>
          </a:xfrm>
          <a:prstGeom prst="rect">
            <a:avLst/>
          </a:prstGeom>
        </p:spPr>
      </p:pic>
    </p:spTree>
    <p:extLst>
      <p:ext uri="{BB962C8B-B14F-4D97-AF65-F5344CB8AC3E}">
        <p14:creationId xmlns:p14="http://schemas.microsoft.com/office/powerpoint/2010/main" val="32261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2800" dirty="0"/>
              <a:t>مديريت </a:t>
            </a:r>
            <a:r>
              <a:rPr lang="fa-IR" sz="2800" dirty="0"/>
              <a:t>پسماندهاي آسيب شناسي </a:t>
            </a:r>
            <a:r>
              <a:rPr lang="fa-IR" sz="2800" dirty="0"/>
              <a:t>تشريحی</a:t>
            </a:r>
            <a:r>
              <a:rPr lang="en-US" sz="2400" dirty="0"/>
              <a:t/>
            </a:r>
            <a:br>
              <a:rPr lang="en-US" sz="2400" dirty="0"/>
            </a:br>
            <a:endParaRPr lang="fa-IR" sz="2400" dirty="0"/>
          </a:p>
        </p:txBody>
      </p:sp>
      <p:sp>
        <p:nvSpPr>
          <p:cNvPr id="3" name="Content Placeholder 2"/>
          <p:cNvSpPr>
            <a:spLocks noGrp="1"/>
          </p:cNvSpPr>
          <p:nvPr>
            <p:ph idx="1"/>
          </p:nvPr>
        </p:nvSpPr>
        <p:spPr>
          <a:xfrm>
            <a:off x="1600200" y="1609416"/>
            <a:ext cx="8001000" cy="4846320"/>
          </a:xfrm>
        </p:spPr>
        <p:txBody>
          <a:bodyPr/>
          <a:lstStyle/>
          <a:p>
            <a:r>
              <a:rPr lang="fa-IR" dirty="0" smtClean="0">
                <a:latin typeface="Arial" panose="020B0604020202020204" pitchFamily="34" charset="0"/>
                <a:cs typeface="Arial" panose="020B0604020202020204" pitchFamily="34" charset="0"/>
              </a:rPr>
              <a:t>جهت </a:t>
            </a:r>
            <a:r>
              <a:rPr lang="fa-IR" dirty="0">
                <a:latin typeface="Arial" panose="020B0604020202020204" pitchFamily="34" charset="0"/>
                <a:cs typeface="Arial" panose="020B0604020202020204" pitchFamily="34" charset="0"/>
              </a:rPr>
              <a:t>کسب اطلاعات دراين مورد و نيز نحوه دفع اين گونه پسماندها، مي توان به مطالب تدوين شده </a:t>
            </a:r>
            <a:r>
              <a:rPr lang="fa-IR" dirty="0">
                <a:solidFill>
                  <a:schemeClr val="tx2"/>
                </a:solidFill>
                <a:latin typeface="Arial" panose="020B0604020202020204" pitchFamily="34" charset="0"/>
                <a:cs typeface="Arial" panose="020B0604020202020204" pitchFamily="34" charset="0"/>
              </a:rPr>
              <a:t>دردستورالعمل ايمنی و </a:t>
            </a:r>
            <a:r>
              <a:rPr lang="fa-IR" dirty="0" smtClean="0">
                <a:solidFill>
                  <a:schemeClr val="tx2"/>
                </a:solidFill>
                <a:latin typeface="Arial" panose="020B0604020202020204" pitchFamily="34" charset="0"/>
                <a:cs typeface="Arial" panose="020B0604020202020204" pitchFamily="34" charset="0"/>
              </a:rPr>
              <a:t>دفع پسماند </a:t>
            </a:r>
            <a:r>
              <a:rPr lang="fa-IR" dirty="0">
                <a:latin typeface="Arial" panose="020B0604020202020204" pitchFamily="34" charset="0"/>
                <a:cs typeface="Arial" panose="020B0604020202020204" pitchFamily="34" charset="0"/>
              </a:rPr>
              <a:t>کميته آسيب شناسی تشريحی </a:t>
            </a:r>
            <a:r>
              <a:rPr lang="fa-IR" dirty="0">
                <a:solidFill>
                  <a:schemeClr val="tx2"/>
                </a:solidFill>
                <a:latin typeface="Arial" panose="020B0604020202020204" pitchFamily="34" charset="0"/>
                <a:cs typeface="Arial" panose="020B0604020202020204" pitchFamily="34" charset="0"/>
              </a:rPr>
              <a:t>آزمايشگاه مرجع سلامت </a:t>
            </a:r>
            <a:r>
              <a:rPr lang="fa-IR" dirty="0">
                <a:latin typeface="Arial" panose="020B0604020202020204" pitchFamily="34" charset="0"/>
                <a:cs typeface="Arial" panose="020B0604020202020204" pitchFamily="34" charset="0"/>
              </a:rPr>
              <a:t>مراجعه نمود</a:t>
            </a:r>
            <a:r>
              <a:rPr lang="fa-IR"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a:p>
            <a:pPr marL="0" indent="0">
              <a:buNone/>
            </a:pPr>
            <a:endParaRPr lang="fa-IR" dirty="0" smtClean="0">
              <a:latin typeface="Arial" panose="020B0604020202020204" pitchFamily="34" charset="0"/>
              <a:cs typeface="Arial" panose="020B0604020202020204" pitchFamily="34" charset="0"/>
            </a:endParaRPr>
          </a:p>
          <a:p>
            <a:r>
              <a:rPr lang="ar-SA" sz="2800" b="1" dirty="0">
                <a:cs typeface="B Nazanin" pitchFamily="2" charset="-78"/>
              </a:rPr>
              <a:t>اعضاء و اندامهای قطع شده بدن و جنین مرده طبق احکام شرع جمع آوری و تفکیک می گردد.</a:t>
            </a:r>
            <a:endParaRPr lang="fa-IR" sz="2800" b="1" dirty="0">
              <a:cs typeface="B Nazanin" pitchFamily="2" charset="-78"/>
            </a:endParaRPr>
          </a:p>
          <a:p>
            <a:endParaRPr lang="fa-IR"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a:defRPr/>
            </a:pPr>
            <a:fld id="{AE4704F3-FCC4-4406-8DD9-9780B1EF386E}" type="slidenum">
              <a:rPr lang="en-US" smtClean="0">
                <a:solidFill>
                  <a:srgbClr val="B13F9A"/>
                </a:solidFill>
              </a:rPr>
              <a:pPr>
                <a:defRPr/>
              </a:pPr>
              <a:t>71</a:t>
            </a:fld>
            <a:endParaRPr lang="en-US">
              <a:solidFill>
                <a:srgbClr val="B13F9A"/>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39616" y="4470648"/>
            <a:ext cx="1440160" cy="1440160"/>
          </a:xfrm>
          <a:prstGeom prst="rect">
            <a:avLst/>
          </a:prstGeom>
        </p:spPr>
      </p:pic>
    </p:spTree>
    <p:extLst>
      <p:ext uri="{BB962C8B-B14F-4D97-AF65-F5344CB8AC3E}">
        <p14:creationId xmlns:p14="http://schemas.microsoft.com/office/powerpoint/2010/main" val="2663508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90800" y="304800"/>
            <a:ext cx="6477000" cy="762000"/>
          </a:xfrm>
        </p:spPr>
        <p:txBody>
          <a:bodyPr>
            <a:normAutofit fontScale="90000"/>
          </a:bodyPr>
          <a:lstStyle/>
          <a:p>
            <a:pPr algn="ctr"/>
            <a:r>
              <a:rPr lang="fa-IR" sz="3600" dirty="0">
                <a:solidFill>
                  <a:srgbClr val="7030A0"/>
                </a:solidFill>
                <a:latin typeface="+mn-lt"/>
                <a:ea typeface="+mn-ea"/>
                <a:cs typeface="B Nazanin" pitchFamily="2" charset="-78"/>
              </a:rPr>
              <a:t>رفع آلودگی از تسهیلات و ظروف نگهدارنده </a:t>
            </a:r>
            <a:endParaRPr lang="en-US" sz="3600" dirty="0">
              <a:solidFill>
                <a:srgbClr val="7030A0"/>
              </a:solidFill>
              <a:latin typeface="+mn-lt"/>
              <a:ea typeface="+mn-ea"/>
              <a:cs typeface="B Nazanin" pitchFamily="2" charset="-78"/>
            </a:endParaRPr>
          </a:p>
        </p:txBody>
      </p:sp>
      <p:sp>
        <p:nvSpPr>
          <p:cNvPr id="3" name="Content Placeholder 2"/>
          <p:cNvSpPr>
            <a:spLocks noGrp="1"/>
          </p:cNvSpPr>
          <p:nvPr>
            <p:ph idx="1"/>
          </p:nvPr>
        </p:nvSpPr>
        <p:spPr>
          <a:xfrm>
            <a:off x="1952596" y="1752601"/>
            <a:ext cx="7643866" cy="4344975"/>
          </a:xfrm>
        </p:spPr>
        <p:txBody>
          <a:bodyPr>
            <a:normAutofit fontScale="77500" lnSpcReduction="20000"/>
          </a:bodyPr>
          <a:lstStyle/>
          <a:p>
            <a:pPr algn="r" rtl="1"/>
            <a:endParaRPr lang="en-US" b="1" dirty="0">
              <a:cs typeface="B Nazanin" pitchFamily="2" charset="-78"/>
            </a:endParaRPr>
          </a:p>
          <a:p>
            <a:pPr algn="r" rtl="1"/>
            <a:r>
              <a:rPr lang="ar-SA" b="1" dirty="0" smtClean="0">
                <a:cs typeface="B Nazanin" pitchFamily="2" charset="-78"/>
              </a:rPr>
              <a:t>-سطلهای </a:t>
            </a:r>
            <a:r>
              <a:rPr lang="ar-SA" b="1" dirty="0">
                <a:cs typeface="B Nazanin" pitchFamily="2" charset="-78"/>
              </a:rPr>
              <a:t>جمع اوری </a:t>
            </a:r>
            <a:r>
              <a:rPr lang="ar-SA" b="1" dirty="0" smtClean="0">
                <a:cs typeface="B Nazanin" pitchFamily="2" charset="-78"/>
              </a:rPr>
              <a:t>پسماندهادر </a:t>
            </a:r>
            <a:r>
              <a:rPr lang="ar-SA" b="1" dirty="0">
                <a:cs typeface="B Nazanin" pitchFamily="2" charset="-78"/>
              </a:rPr>
              <a:t>صورتیکه قابل استفاده مجدد باشند  باید پس از هر بار خالی شدن </a:t>
            </a:r>
            <a:r>
              <a:rPr lang="fa-IR" sz="3000" b="1" dirty="0">
                <a:solidFill>
                  <a:schemeClr val="accent1"/>
                </a:solidFill>
                <a:cs typeface="B Nazanin" pitchFamily="2" charset="-78"/>
              </a:rPr>
              <a:t>شسته و ضد عفونی </a:t>
            </a:r>
            <a:r>
              <a:rPr lang="fa-IR" b="1" dirty="0" smtClean="0">
                <a:cs typeface="B Nazanin" pitchFamily="2" charset="-78"/>
              </a:rPr>
              <a:t>شوند</a:t>
            </a:r>
            <a:endParaRPr lang="en-US" b="1" dirty="0" smtClean="0">
              <a:cs typeface="B Nazanin" pitchFamily="2" charset="-78"/>
            </a:endParaRPr>
          </a:p>
          <a:p>
            <a:pPr algn="r" rtl="1">
              <a:buNone/>
            </a:pPr>
            <a:r>
              <a:rPr lang="ar-SA" b="1" dirty="0" smtClean="0">
                <a:cs typeface="B Nazanin" pitchFamily="2" charset="-78"/>
              </a:rPr>
              <a:t>جهت </a:t>
            </a:r>
            <a:r>
              <a:rPr lang="ar-SA" sz="3000" b="1" dirty="0">
                <a:solidFill>
                  <a:srgbClr val="C00000"/>
                </a:solidFill>
                <a:cs typeface="B Nazanin" pitchFamily="2" charset="-78"/>
              </a:rPr>
              <a:t>رفع آلودگي و گندزدايي از سطلها</a:t>
            </a:r>
            <a:r>
              <a:rPr lang="ar-SA" b="1" dirty="0" smtClean="0">
                <a:cs typeface="B Nazanin" pitchFamily="2" charset="-78"/>
              </a:rPr>
              <a:t>، از روشهاي زير استفاده مي‌شود:</a:t>
            </a:r>
            <a:endParaRPr lang="fa-IR" b="1" dirty="0" smtClean="0">
              <a:cs typeface="B Nazanin" pitchFamily="2" charset="-78"/>
            </a:endParaRPr>
          </a:p>
          <a:p>
            <a:pPr>
              <a:buNone/>
            </a:pPr>
            <a:r>
              <a:rPr lang="ar-SA" b="1" dirty="0" smtClean="0">
                <a:cs typeface="B Nazanin" pitchFamily="2" charset="-78"/>
              </a:rPr>
              <a:t> </a:t>
            </a:r>
            <a:br>
              <a:rPr lang="ar-SA" b="1" dirty="0" smtClean="0">
                <a:cs typeface="B Nazanin" pitchFamily="2" charset="-78"/>
              </a:rPr>
            </a:br>
            <a:r>
              <a:rPr lang="ar-SA" b="1" dirty="0" smtClean="0">
                <a:cs typeface="B Nazanin" pitchFamily="2" charset="-78"/>
              </a:rPr>
              <a:t>الف ـ شستشو با آب داغ حـداقـل 82 درجه سانتيـگراد (180 درجـه فارنـهايـت) به مدت حداقل 15 ثانيه</a:t>
            </a:r>
            <a:r>
              <a:rPr lang="fa-IR" sz="2800" b="1" dirty="0">
                <a:cs typeface="B Nazanin" pitchFamily="2" charset="-78"/>
              </a:rPr>
              <a:t>پس </a:t>
            </a:r>
            <a:r>
              <a:rPr lang="fa-IR" sz="2800" b="1" dirty="0">
                <a:cs typeface="B Nazanin" pitchFamily="2" charset="-78"/>
              </a:rPr>
              <a:t>از تخلیه پسماندها</a:t>
            </a:r>
          </a:p>
          <a:p>
            <a:pPr algn="r" rtl="1">
              <a:buNone/>
            </a:pPr>
            <a:endParaRPr lang="fa-IR" b="1" dirty="0" smtClean="0">
              <a:cs typeface="B Nazanin" pitchFamily="2" charset="-78"/>
            </a:endParaRPr>
          </a:p>
          <a:p>
            <a:pPr>
              <a:buNone/>
            </a:pPr>
            <a:r>
              <a:rPr lang="ar-SA" b="1" dirty="0" smtClean="0">
                <a:cs typeface="B Nazanin" pitchFamily="2" charset="-78"/>
              </a:rPr>
              <a:t>ب ـ گندزدايي با مواد شيميايي زير به مدت دست كم سه دقيقه: </a:t>
            </a:r>
            <a:br>
              <a:rPr lang="ar-SA" b="1" dirty="0" smtClean="0">
                <a:cs typeface="B Nazanin" pitchFamily="2" charset="-78"/>
              </a:rPr>
            </a:br>
            <a:r>
              <a:rPr lang="ar-SA" b="1" dirty="0" smtClean="0">
                <a:cs typeface="B Nazanin" pitchFamily="2" charset="-78"/>
              </a:rPr>
              <a:t>1ـ محلول هيپوكلريت </a:t>
            </a:r>
            <a:r>
              <a:rPr lang="en-US" b="1" dirty="0" err="1" smtClean="0">
                <a:cs typeface="B Nazanin" pitchFamily="2" charset="-78"/>
              </a:rPr>
              <a:t>ppm</a:t>
            </a:r>
            <a:r>
              <a:rPr lang="en-US" b="1" dirty="0" smtClean="0">
                <a:cs typeface="B Nazanin" pitchFamily="2" charset="-78"/>
              </a:rPr>
              <a:t> 500</a:t>
            </a:r>
            <a:r>
              <a:rPr lang="ar-SA" b="1" dirty="0" smtClean="0">
                <a:cs typeface="B Nazanin" pitchFamily="2" charset="-78"/>
              </a:rPr>
              <a:t> كلر قابل دسترس. </a:t>
            </a:r>
            <a:r>
              <a:rPr lang="fa-IR" sz="2400" b="1" dirty="0">
                <a:cs typeface="B Nazanin" pitchFamily="2" charset="-78"/>
              </a:rPr>
              <a:t>و یا وایتکس (40 سی سی درسطل 20 لیتری معادل 2/1 سی سی در یک لیتر) </a:t>
            </a:r>
            <a:r>
              <a:rPr lang="ar-SA" b="1" dirty="0" smtClean="0">
                <a:cs typeface="B Nazanin" pitchFamily="2" charset="-78"/>
              </a:rPr>
              <a:t/>
            </a:r>
            <a:br>
              <a:rPr lang="ar-SA" b="1" dirty="0" smtClean="0">
                <a:cs typeface="B Nazanin" pitchFamily="2" charset="-78"/>
              </a:rPr>
            </a:br>
            <a:r>
              <a:rPr lang="ar-SA" b="1" dirty="0" smtClean="0">
                <a:cs typeface="B Nazanin" pitchFamily="2" charset="-78"/>
              </a:rPr>
              <a:t>2ـ محلول فنل </a:t>
            </a:r>
            <a:r>
              <a:rPr lang="en-US" b="1" dirty="0" err="1" smtClean="0">
                <a:cs typeface="B Nazanin" pitchFamily="2" charset="-78"/>
              </a:rPr>
              <a:t>ppm</a:t>
            </a:r>
            <a:r>
              <a:rPr lang="en-US" b="1" dirty="0" smtClean="0">
                <a:cs typeface="B Nazanin" pitchFamily="2" charset="-78"/>
              </a:rPr>
              <a:t> 500</a:t>
            </a:r>
            <a:r>
              <a:rPr lang="ar-SA" b="1" dirty="0" smtClean="0">
                <a:cs typeface="B Nazanin" pitchFamily="2" charset="-78"/>
              </a:rPr>
              <a:t> عامل فعال. </a:t>
            </a:r>
            <a:br>
              <a:rPr lang="ar-SA" b="1" dirty="0" smtClean="0">
                <a:cs typeface="B Nazanin" pitchFamily="2" charset="-78"/>
              </a:rPr>
            </a:br>
            <a:r>
              <a:rPr lang="ar-SA" b="1" dirty="0" smtClean="0">
                <a:cs typeface="B Nazanin" pitchFamily="2" charset="-78"/>
              </a:rPr>
              <a:t>3ـ محلول يد </a:t>
            </a:r>
            <a:r>
              <a:rPr lang="en-US" b="1" dirty="0" err="1" smtClean="0">
                <a:cs typeface="B Nazanin" pitchFamily="2" charset="-78"/>
              </a:rPr>
              <a:t>ppm</a:t>
            </a:r>
            <a:r>
              <a:rPr lang="en-US" b="1" dirty="0" smtClean="0">
                <a:cs typeface="B Nazanin" pitchFamily="2" charset="-78"/>
              </a:rPr>
              <a:t> 100</a:t>
            </a:r>
            <a:r>
              <a:rPr lang="ar-SA" b="1" dirty="0" smtClean="0">
                <a:cs typeface="B Nazanin" pitchFamily="2" charset="-78"/>
              </a:rPr>
              <a:t> يد قابل دسترس. </a:t>
            </a:r>
            <a:br>
              <a:rPr lang="ar-SA" b="1" dirty="0" smtClean="0">
                <a:cs typeface="B Nazanin" pitchFamily="2" charset="-78"/>
              </a:rPr>
            </a:br>
            <a:r>
              <a:rPr lang="ar-SA" b="1" dirty="0" smtClean="0">
                <a:cs typeface="B Nazanin" pitchFamily="2" charset="-78"/>
              </a:rPr>
              <a:t>4ـ محلول آمونيوم كواترنري </a:t>
            </a:r>
            <a:r>
              <a:rPr lang="en-US" b="1" dirty="0" err="1" smtClean="0">
                <a:cs typeface="B Nazanin" pitchFamily="2" charset="-78"/>
              </a:rPr>
              <a:t>ppm</a:t>
            </a:r>
            <a:r>
              <a:rPr lang="ar-SA" b="1" dirty="0" smtClean="0">
                <a:cs typeface="B Nazanin" pitchFamily="2" charset="-78"/>
              </a:rPr>
              <a:t> 400 عامل فعال. </a:t>
            </a:r>
            <a:br>
              <a:rPr lang="ar-SA" b="1" dirty="0" smtClean="0">
                <a:cs typeface="B Nazanin" pitchFamily="2" charset="-78"/>
              </a:rPr>
            </a:br>
            <a:r>
              <a:rPr lang="ar-SA" b="1" dirty="0" smtClean="0">
                <a:cs typeface="B Nazanin" pitchFamily="2" charset="-78"/>
              </a:rPr>
              <a:t>5 ـ ساير مواد گندزدايي داراي مجوز با طيف متوسط. </a:t>
            </a:r>
            <a:endParaRPr lang="en-US" b="1" dirty="0">
              <a:cs typeface="B Nazanin" pitchFamily="2" charset="-78"/>
            </a:endParaRPr>
          </a:p>
          <a:p>
            <a:pPr algn="ctr" rtl="1"/>
            <a:endParaRPr lang="fa-IR" dirty="0" smtClean="0">
              <a:solidFill>
                <a:schemeClr val="tx1"/>
              </a:solidFill>
            </a:endParaRPr>
          </a:p>
          <a:p>
            <a:pPr algn="ctr" rtl="1"/>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95600" y="4758680"/>
            <a:ext cx="1584176" cy="1584176"/>
          </a:xfrm>
          <a:prstGeom prst="rect">
            <a:avLst/>
          </a:prstGeom>
        </p:spPr>
      </p:pic>
    </p:spTree>
    <p:extLst>
      <p:ext uri="{BB962C8B-B14F-4D97-AF65-F5344CB8AC3E}">
        <p14:creationId xmlns:p14="http://schemas.microsoft.com/office/powerpoint/2010/main" val="1847222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0" y="1"/>
          <a:ext cx="9144000" cy="7077864"/>
        </p:xfrm>
        <a:graphic>
          <a:graphicData uri="http://schemas.openxmlformats.org/drawingml/2006/table">
            <a:tbl>
              <a:tblPr firstRow="1" bandRow="1">
                <a:tableStyleId>{5C22544A-7EE6-4342-B048-85BDC9FD1C3A}</a:tableStyleId>
              </a:tblPr>
              <a:tblGrid>
                <a:gridCol w="1584485"/>
                <a:gridCol w="701515"/>
                <a:gridCol w="1143000"/>
                <a:gridCol w="1143000"/>
                <a:gridCol w="1143000"/>
                <a:gridCol w="1143000"/>
                <a:gridCol w="1143000"/>
                <a:gridCol w="1143000"/>
              </a:tblGrid>
              <a:tr h="501382">
                <a:tc rowSpan="2" gridSpan="3">
                  <a:txBody>
                    <a:bodyPr/>
                    <a:lstStyle/>
                    <a:p>
                      <a:pPr marL="0" algn="ctr" rtl="1" eaLnBrk="1" latinLnBrk="0" hangingPunct="1">
                        <a:lnSpc>
                          <a:spcPct val="115000"/>
                        </a:lnSpc>
                        <a:spcAft>
                          <a:spcPts val="0"/>
                        </a:spcAft>
                      </a:pPr>
                      <a:r>
                        <a:rPr kumimoji="0" lang="ar-SA" sz="1800" b="1" kern="1200" baseline="0" dirty="0" smtClean="0">
                          <a:solidFill>
                            <a:schemeClr val="bg1"/>
                          </a:solidFill>
                          <a:latin typeface="+mn-lt"/>
                          <a:ea typeface="+mn-ea"/>
                          <a:cs typeface="B Nazanin" pitchFamily="2" charset="-78"/>
                        </a:rPr>
                        <a:t>پایش</a:t>
                      </a:r>
                      <a:r>
                        <a:rPr kumimoji="0" lang="fa-IR" sz="1800" b="1" kern="1200" baseline="0" dirty="0" smtClean="0">
                          <a:solidFill>
                            <a:schemeClr val="bg1"/>
                          </a:solidFill>
                          <a:latin typeface="+mn-lt"/>
                          <a:ea typeface="+mn-ea"/>
                          <a:cs typeface="B Nazanin" pitchFamily="2" charset="-78"/>
                        </a:rPr>
                        <a:t> </a:t>
                      </a:r>
                      <a:r>
                        <a:rPr kumimoji="0" lang="ar-SA" sz="1800" b="1" kern="1200" baseline="0" dirty="0" smtClean="0">
                          <a:solidFill>
                            <a:schemeClr val="bg1"/>
                          </a:solidFill>
                          <a:latin typeface="+mn-lt"/>
                          <a:ea typeface="+mn-ea"/>
                          <a:cs typeface="B Nazanin" pitchFamily="2" charset="-78"/>
                        </a:rPr>
                        <a:t>دوره </a:t>
                      </a:r>
                      <a:r>
                        <a:rPr kumimoji="0" lang="ar-SA" sz="1800" b="1" kern="1200" baseline="0" dirty="0">
                          <a:solidFill>
                            <a:schemeClr val="bg1"/>
                          </a:solidFill>
                          <a:latin typeface="+mn-lt"/>
                          <a:ea typeface="+mn-ea"/>
                          <a:cs typeface="B Nazanin" pitchFamily="2" charset="-78"/>
                        </a:rPr>
                        <a:t>اي توسط شرکت سازنده یا </a:t>
                      </a:r>
                      <a:r>
                        <a:rPr kumimoji="0" lang="ar-SA" sz="1800" b="1" kern="1200" baseline="0" dirty="0" smtClean="0">
                          <a:solidFill>
                            <a:schemeClr val="bg1"/>
                          </a:solidFill>
                          <a:latin typeface="+mn-lt"/>
                          <a:ea typeface="+mn-ea"/>
                          <a:cs typeface="B Nazanin" pitchFamily="2" charset="-78"/>
                        </a:rPr>
                        <a:t>واردکننده</a:t>
                      </a:r>
                      <a:endParaRPr kumimoji="0" lang="en-US" sz="1800" b="1" kern="1200" baseline="0" dirty="0">
                        <a:solidFill>
                          <a:schemeClr val="bg1"/>
                        </a:solidFill>
                        <a:latin typeface="+mn-lt"/>
                        <a:ea typeface="+mn-ea"/>
                        <a:cs typeface="B Nazanin" pitchFamily="2" charset="-78"/>
                      </a:endParaRPr>
                    </a:p>
                  </a:txBody>
                  <a:tcPr marL="114300" marR="114300" marT="0" marB="0" anchor="ctr"/>
                </a:tc>
                <a:tc rowSpan="2" hMerge="1">
                  <a:txBody>
                    <a:bodyPr/>
                    <a:lstStyle/>
                    <a:p>
                      <a:pPr algn="ctr" rtl="1">
                        <a:lnSpc>
                          <a:spcPct val="115000"/>
                        </a:lnSpc>
                        <a:spcAft>
                          <a:spcPts val="1000"/>
                        </a:spcAft>
                      </a:pPr>
                      <a:endParaRPr lang="en-US" sz="1100">
                        <a:latin typeface="Calibri"/>
                        <a:ea typeface="Calibri"/>
                        <a:cs typeface="Arial"/>
                      </a:endParaRPr>
                    </a:p>
                  </a:txBody>
                  <a:tcPr marL="114300" marR="114300" marT="0" marB="0"/>
                </a:tc>
                <a:tc rowSpan="2" hMerge="1">
                  <a:txBody>
                    <a:bodyPr/>
                    <a:lstStyle/>
                    <a:p>
                      <a:pPr algn="ctr" rtl="1">
                        <a:lnSpc>
                          <a:spcPct val="115000"/>
                        </a:lnSpc>
                        <a:spcAft>
                          <a:spcPts val="1000"/>
                        </a:spcAft>
                      </a:pPr>
                      <a:endParaRPr lang="en-US" sz="1100" dirty="0">
                        <a:latin typeface="Calibri"/>
                        <a:ea typeface="Calibri"/>
                        <a:cs typeface="Arial"/>
                      </a:endParaRPr>
                    </a:p>
                  </a:txBody>
                  <a:tcPr marL="114300" marR="114300" marT="0" marB="0"/>
                </a:tc>
                <a:tc gridSpan="4">
                  <a:txBody>
                    <a:bodyPr/>
                    <a:lstStyle/>
                    <a:p>
                      <a:pPr algn="ctr"/>
                      <a:r>
                        <a:rPr kumimoji="0" lang="ar-SA" sz="2400" b="1" kern="1200" dirty="0" smtClean="0">
                          <a:solidFill>
                            <a:schemeClr val="lt1"/>
                          </a:solidFill>
                          <a:latin typeface="+mn-lt"/>
                          <a:ea typeface="+mn-ea"/>
                          <a:cs typeface="+mn-cs"/>
                        </a:rPr>
                        <a:t>پايش توسط كاربر</a:t>
                      </a:r>
                      <a:endParaRPr lang="en-US" sz="2400"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rowSpan="3">
                  <a:txBody>
                    <a:bodyPr/>
                    <a:lstStyle/>
                    <a:p>
                      <a:r>
                        <a:rPr lang="fa-IR" sz="2000" dirty="0" smtClean="0"/>
                        <a:t>سيستم</a:t>
                      </a:r>
                      <a:endParaRPr lang="en-US" sz="2000" dirty="0"/>
                    </a:p>
                  </a:txBody>
                  <a:tcPr anchor="ctr"/>
                </a:tc>
              </a:tr>
              <a:tr h="456466">
                <a:tc gridSpan="3" vMerge="1">
                  <a:txBody>
                    <a:bodyPr/>
                    <a:lstStyle/>
                    <a:p>
                      <a:pPr algn="ctr" rtl="1">
                        <a:lnSpc>
                          <a:spcPct val="115000"/>
                        </a:lnSpc>
                        <a:spcAft>
                          <a:spcPts val="1000"/>
                        </a:spcAft>
                      </a:pPr>
                      <a:endParaRPr lang="en-US" sz="1100">
                        <a:latin typeface="Calibri"/>
                        <a:ea typeface="Calibri"/>
                        <a:cs typeface="Arial"/>
                      </a:endParaRPr>
                    </a:p>
                  </a:txBody>
                  <a:tcPr marL="114300" marR="114300" marT="0" marB="0"/>
                </a:tc>
                <a:tc hMerge="1" vMerge="1">
                  <a:txBody>
                    <a:bodyPr/>
                    <a:lstStyle/>
                    <a:p>
                      <a:pPr algn="ctr" rtl="1">
                        <a:lnSpc>
                          <a:spcPct val="115000"/>
                        </a:lnSpc>
                        <a:spcAft>
                          <a:spcPts val="1000"/>
                        </a:spcAft>
                      </a:pPr>
                      <a:endParaRPr lang="en-US" sz="1100">
                        <a:latin typeface="Calibri"/>
                        <a:ea typeface="Calibri"/>
                        <a:cs typeface="Arial"/>
                      </a:endParaRPr>
                    </a:p>
                  </a:txBody>
                  <a:tcPr marL="114300" marR="114300" marT="0" marB="0"/>
                </a:tc>
                <a:tc hMerge="1" vMerge="1">
                  <a:txBody>
                    <a:bodyPr/>
                    <a:lstStyle/>
                    <a:p>
                      <a:pPr algn="ctr" rtl="1">
                        <a:lnSpc>
                          <a:spcPct val="115000"/>
                        </a:lnSpc>
                        <a:spcAft>
                          <a:spcPts val="1000"/>
                        </a:spcAft>
                      </a:pPr>
                      <a:endParaRPr lang="en-US" sz="1100" dirty="0">
                        <a:latin typeface="Calibri"/>
                        <a:ea typeface="Calibri"/>
                        <a:cs typeface="Arial"/>
                      </a:endParaRPr>
                    </a:p>
                  </a:txBody>
                  <a:tcPr marL="114300" marR="114300" marT="0" marB="0"/>
                </a:tc>
                <a:tc gridSpan="2">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اعتبار </a:t>
                      </a:r>
                      <a:r>
                        <a:rPr kumimoji="0" lang="ar-SA" sz="1400" b="1" kern="1200" baseline="0" dirty="0" smtClean="0">
                          <a:solidFill>
                            <a:schemeClr val="tx1"/>
                          </a:solidFill>
                          <a:latin typeface="+mn-lt"/>
                          <a:ea typeface="+mn-ea"/>
                          <a:cs typeface="B Nazanin" pitchFamily="2" charset="-78"/>
                        </a:rPr>
                        <a:t>بخشي</a:t>
                      </a:r>
                      <a:endParaRPr kumimoji="0" lang="en-US" sz="1400" b="1" kern="1200" baseline="0" dirty="0">
                        <a:solidFill>
                          <a:schemeClr val="tx1"/>
                        </a:solidFill>
                        <a:latin typeface="+mn-lt"/>
                        <a:ea typeface="+mn-ea"/>
                        <a:cs typeface="B Nazanin" pitchFamily="2" charset="-78"/>
                      </a:endParaRPr>
                    </a:p>
                  </a:txBody>
                  <a:tcPr marL="68580" marR="68580" marT="0" marB="0" anchor="ctr"/>
                </a:tc>
                <a:tc hMerge="1">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tc>
                <a:tc gridSpan="2">
                  <a:txBody>
                    <a:bodyPr/>
                    <a:lstStyle/>
                    <a:p>
                      <a:pPr marL="0" algn="ctr" rtl="1" eaLnBrk="1" latinLnBrk="0" hangingPunct="1">
                        <a:lnSpc>
                          <a:spcPct val="115000"/>
                        </a:lnSpc>
                        <a:spcAft>
                          <a:spcPts val="0"/>
                        </a:spcAft>
                      </a:pPr>
                      <a:r>
                        <a:rPr kumimoji="0" lang="ar-SA" sz="1400" b="1" kern="1200" baseline="0" dirty="0" smtClean="0">
                          <a:solidFill>
                            <a:schemeClr val="tx1"/>
                          </a:solidFill>
                          <a:latin typeface="+mn-lt"/>
                          <a:ea typeface="+mn-ea"/>
                          <a:cs typeface="B Nazanin" pitchFamily="2" charset="-78"/>
                        </a:rPr>
                        <a:t>پایش </a:t>
                      </a:r>
                      <a:r>
                        <a:rPr kumimoji="0" lang="ar-SA" sz="1400" b="1" kern="1200" baseline="0" dirty="0">
                          <a:solidFill>
                            <a:schemeClr val="tx1"/>
                          </a:solidFill>
                          <a:latin typeface="+mn-lt"/>
                          <a:ea typeface="+mn-ea"/>
                          <a:cs typeface="B Nazanin" pitchFamily="2" charset="-78"/>
                        </a:rPr>
                        <a:t>مستمر (هر بار</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استفاده از دستگاه)</a:t>
                      </a:r>
                      <a:endParaRPr kumimoji="0" lang="en-US" sz="1400" b="1" kern="1200" baseline="0" dirty="0">
                        <a:solidFill>
                          <a:schemeClr val="tx1"/>
                        </a:solidFill>
                        <a:latin typeface="+mn-lt"/>
                        <a:ea typeface="+mn-ea"/>
                        <a:cs typeface="B Nazanin" pitchFamily="2" charset="-78"/>
                      </a:endParaRPr>
                    </a:p>
                  </a:txBody>
                  <a:tcPr marL="68580" marR="68580" marT="0" marB="0" anchor="ctr"/>
                </a:tc>
                <a:tc hMerge="1">
                  <a:txBody>
                    <a:bodyPr/>
                    <a:lstStyle/>
                    <a:p>
                      <a:pPr algn="ctr" rtl="1">
                        <a:lnSpc>
                          <a:spcPct val="115000"/>
                        </a:lnSpc>
                        <a:spcAft>
                          <a:spcPts val="0"/>
                        </a:spcAft>
                      </a:pPr>
                      <a:endParaRPr lang="en-US" sz="1100" dirty="0">
                        <a:latin typeface="Calibri"/>
                        <a:ea typeface="Calibri"/>
                        <a:cs typeface="Arial"/>
                      </a:endParaRPr>
                    </a:p>
                  </a:txBody>
                  <a:tcPr marL="68580" marR="68580" marT="0" marB="0" anchor="ctr"/>
                </a:tc>
                <a:tc vMerge="1">
                  <a:txBody>
                    <a:bodyPr/>
                    <a:lstStyle/>
                    <a:p>
                      <a:endParaRPr lang="en-US" dirty="0"/>
                    </a:p>
                  </a:txBody>
                  <a:tcPr/>
                </a:tc>
              </a:tr>
              <a:tr h="644099">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پايش بيولوژيك</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پايش شيميايي</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پايش مكانيكي</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پايش بيولوژيك</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پايش شيميايي</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پايش شيميايي</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پايش مكانيكي</a:t>
                      </a:r>
                      <a:endParaRPr kumimoji="0" lang="en-US" sz="1400" b="1" kern="1200" baseline="0" dirty="0">
                        <a:solidFill>
                          <a:schemeClr val="tx1"/>
                        </a:solidFill>
                        <a:latin typeface="+mn-lt"/>
                        <a:ea typeface="+mn-ea"/>
                        <a:cs typeface="B Nazanin" pitchFamily="2" charset="-78"/>
                      </a:endParaRPr>
                    </a:p>
                  </a:txBody>
                  <a:tcPr marL="68580" marR="68580" marT="0" marB="0" anchor="ctr"/>
                </a:tc>
                <a:tc vMerge="1">
                  <a:txBody>
                    <a:bodyPr/>
                    <a:lstStyle/>
                    <a:p>
                      <a:endParaRPr lang="en-US" dirty="0"/>
                    </a:p>
                  </a:txBody>
                  <a:tcPr/>
                </a:tc>
              </a:tr>
              <a:tr h="1369398">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نوار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a:solidFill>
                            <a:schemeClr val="tx1"/>
                          </a:solidFill>
                          <a:latin typeface="+mn-lt"/>
                          <a:ea typeface="+mn-ea"/>
                          <a:cs typeface="B Nazanin" pitchFamily="2" charset="-78"/>
                        </a:rPr>
                        <a:t>Bacillus </a:t>
                      </a:r>
                      <a:r>
                        <a:rPr kumimoji="0" lang="en-US" sz="1200" b="1" kern="1200" baseline="0" dirty="0" err="1" smtClean="0">
                          <a:solidFill>
                            <a:schemeClr val="tx1"/>
                          </a:solidFill>
                          <a:latin typeface="+mn-lt"/>
                          <a:ea typeface="+mn-ea"/>
                          <a:cs typeface="B Nazanin" pitchFamily="2" charset="-78"/>
                        </a:rPr>
                        <a:t>stearotermophilus</a:t>
                      </a:r>
                      <a:endParaRPr kumimoji="0" lang="en-US" sz="12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ثبت شاخص</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هاي فیزیکی</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نشان داده</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شده توسط</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درجه ها و</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ثبات ها</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نوار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a:solidFill>
                            <a:schemeClr val="tx1"/>
                          </a:solidFill>
                          <a:latin typeface="+mn-lt"/>
                          <a:ea typeface="+mn-ea"/>
                          <a:cs typeface="B Nazanin" pitchFamily="2" charset="-78"/>
                        </a:rPr>
                        <a:t>Bacillus </a:t>
                      </a:r>
                      <a:r>
                        <a:rPr kumimoji="0" lang="en-US" sz="1400" b="1" kern="1200" baseline="0" dirty="0" err="1">
                          <a:solidFill>
                            <a:schemeClr val="tx1"/>
                          </a:solidFill>
                          <a:latin typeface="+mn-lt"/>
                          <a:ea typeface="+mn-ea"/>
                          <a:cs typeface="B Nazanin" pitchFamily="2" charset="-78"/>
                        </a:rPr>
                        <a:t>atrophaeus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(به طور روزانه)</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ثبت شاخص</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هاي فیزیکی</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نشان داده</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شده توسط</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درجه ها و</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ثبات</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سیستم</a:t>
                      </a:r>
                      <a:endParaRPr kumimoji="0" lang="en-US" sz="16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گندزدایی</a:t>
                      </a:r>
                      <a:endParaRPr kumimoji="0" lang="en-US" sz="16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شیمیایی</a:t>
                      </a:r>
                      <a:endParaRPr kumimoji="0" lang="en-US" sz="1600" b="1" kern="1200" baseline="0" dirty="0">
                        <a:solidFill>
                          <a:schemeClr val="tx1"/>
                        </a:solidFill>
                        <a:latin typeface="+mn-lt"/>
                        <a:ea typeface="+mn-ea"/>
                        <a:cs typeface="B Nazanin" pitchFamily="2" charset="-78"/>
                      </a:endParaRPr>
                    </a:p>
                  </a:txBody>
                  <a:tcPr marL="68580" marR="68580" marT="0" marB="0" anchor="ctr"/>
                </a:tc>
              </a:tr>
              <a:tr h="1515831">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آمپول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Geobacillus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smtClean="0">
                          <a:solidFill>
                            <a:schemeClr val="tx1"/>
                          </a:solidFill>
                          <a:latin typeface="+mn-lt"/>
                          <a:ea typeface="+mn-ea"/>
                          <a:cs typeface="B Nazanin" pitchFamily="2" charset="-78"/>
                        </a:rPr>
                        <a:t>stearothermophilus</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ثبت شاخص</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هاي فیزیکی</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نشان داده</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شده توسط</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درجه ها و</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ثبات ها</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آمپول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Geobacillus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stearothermophilus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(به طور روزانه)</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ثبت شاخص</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هاي فیزیکی</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نشان داده</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شده توسط</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درجه ها و</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ثبات</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سیستم حرارت</a:t>
                      </a:r>
                      <a:endParaRPr kumimoji="0" lang="en-US" sz="16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خشک به همراه</a:t>
                      </a:r>
                      <a:endParaRPr kumimoji="0" lang="en-US" sz="16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خردکن</a:t>
                      </a:r>
                      <a:endParaRPr kumimoji="0" lang="en-US" sz="1600" b="1" kern="1200" baseline="0" dirty="0">
                        <a:solidFill>
                          <a:schemeClr val="tx1"/>
                        </a:solidFill>
                        <a:latin typeface="+mn-lt"/>
                        <a:ea typeface="+mn-ea"/>
                        <a:cs typeface="B Nazanin" pitchFamily="2" charset="-78"/>
                      </a:endParaRPr>
                    </a:p>
                  </a:txBody>
                  <a:tcPr marL="68580" marR="68580" marT="0" marB="0" anchor="ctr"/>
                </a:tc>
              </a:tr>
              <a:tr h="2273746">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نوار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a:solidFill>
                            <a:schemeClr val="tx1"/>
                          </a:solidFill>
                          <a:latin typeface="+mn-lt"/>
                          <a:ea typeface="+mn-ea"/>
                          <a:cs typeface="B Nazanin" pitchFamily="2" charset="-78"/>
                        </a:rPr>
                        <a:t>Bacillus </a:t>
                      </a:r>
                      <a:r>
                        <a:rPr kumimoji="0" lang="en-US" sz="1400" b="1" kern="1200" baseline="0" dirty="0" err="1">
                          <a:solidFill>
                            <a:schemeClr val="tx1"/>
                          </a:solidFill>
                          <a:latin typeface="+mn-lt"/>
                          <a:ea typeface="+mn-ea"/>
                          <a:cs typeface="B Nazanin" pitchFamily="2" charset="-78"/>
                        </a:rPr>
                        <a:t>atrophaeus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و ویال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Geobacillus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stearothermophilus</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اندیکاتور شیمیایی داخل</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a:solidFill>
                            <a:schemeClr val="tx1"/>
                          </a:solidFill>
                          <a:latin typeface="+mn-lt"/>
                          <a:ea typeface="+mn-ea"/>
                          <a:cs typeface="B Nazanin" pitchFamily="2" charset="-78"/>
                        </a:rPr>
                        <a:t>(TST) </a:t>
                      </a:r>
                      <a:r>
                        <a:rPr kumimoji="0" lang="ar-SA" sz="1400" b="1" kern="1200" baseline="0">
                          <a:solidFill>
                            <a:schemeClr val="tx1"/>
                          </a:solidFill>
                          <a:latin typeface="+mn-lt"/>
                          <a:ea typeface="+mn-ea"/>
                          <a:cs typeface="B Nazanin" pitchFamily="2" charset="-78"/>
                        </a:rPr>
                        <a:t>بسته بندي</a:t>
                      </a:r>
                      <a:endParaRPr kumimoji="0" lang="en-US" sz="1400" b="1" kern="1200" baseline="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ثبت شاخص</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هاي فیزیکی</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نشان داده</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شده توسط</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درجه ها و</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ثبات ها</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نوار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a:solidFill>
                            <a:schemeClr val="tx1"/>
                          </a:solidFill>
                          <a:latin typeface="+mn-lt"/>
                          <a:ea typeface="+mn-ea"/>
                          <a:cs typeface="B Nazanin" pitchFamily="2" charset="-78"/>
                        </a:rPr>
                        <a:t>Bacillus </a:t>
                      </a:r>
                      <a:r>
                        <a:rPr kumimoji="0" lang="en-US" sz="1400" b="1" kern="1200" baseline="0" dirty="0" err="1">
                          <a:solidFill>
                            <a:schemeClr val="tx1"/>
                          </a:solidFill>
                          <a:latin typeface="+mn-lt"/>
                          <a:ea typeface="+mn-ea"/>
                          <a:cs typeface="B Nazanin" pitchFamily="2" charset="-78"/>
                        </a:rPr>
                        <a:t>atrophaeus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و ویال اندیکاتور بیولوژیک</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Geobacillus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dirty="0" err="1">
                          <a:solidFill>
                            <a:schemeClr val="tx1"/>
                          </a:solidFill>
                          <a:latin typeface="+mn-lt"/>
                          <a:ea typeface="+mn-ea"/>
                          <a:cs typeface="B Nazanin" pitchFamily="2" charset="-78"/>
                        </a:rPr>
                        <a:t>stearothermophilus</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(به طور هفتگی)</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اندیکاتور</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شیمیایی داخل</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a:solidFill>
                            <a:schemeClr val="tx1"/>
                          </a:solidFill>
                          <a:latin typeface="+mn-lt"/>
                          <a:ea typeface="+mn-ea"/>
                          <a:cs typeface="B Nazanin" pitchFamily="2" charset="-78"/>
                        </a:rPr>
                        <a:t>بسته بندي</a:t>
                      </a:r>
                      <a:endParaRPr kumimoji="0" lang="en-US" sz="1400" b="1" kern="1200" baseline="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en-US" sz="1400" b="1" kern="1200" baseline="0">
                          <a:solidFill>
                            <a:schemeClr val="tx1"/>
                          </a:solidFill>
                          <a:latin typeface="+mn-lt"/>
                          <a:ea typeface="+mn-ea"/>
                          <a:cs typeface="B Nazanin" pitchFamily="2" charset="-78"/>
                        </a:rPr>
                        <a:t>(TST)</a:t>
                      </a:r>
                    </a:p>
                  </a:txBody>
                  <a:tcPr marL="68580" marR="68580" marT="0" marB="0" anchor="ctr"/>
                </a:tc>
                <a:tc>
                  <a:txBody>
                    <a:bodyPr/>
                    <a:lstStyle/>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ثبت شاخص</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هاي فیزیکی</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نشان داده</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شده توسط</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درجه ها و</a:t>
                      </a:r>
                      <a:endParaRPr kumimoji="0" lang="en-US" sz="14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400" b="1" kern="1200" baseline="0" dirty="0">
                          <a:solidFill>
                            <a:schemeClr val="tx1"/>
                          </a:solidFill>
                          <a:latin typeface="+mn-lt"/>
                          <a:ea typeface="+mn-ea"/>
                          <a:cs typeface="B Nazanin" pitchFamily="2" charset="-78"/>
                        </a:rPr>
                        <a:t>ثبات ها</a:t>
                      </a:r>
                      <a:endParaRPr kumimoji="0" lang="en-US" sz="1400" b="1" kern="1200" baseline="0" dirty="0">
                        <a:solidFill>
                          <a:schemeClr val="tx1"/>
                        </a:solidFill>
                        <a:latin typeface="+mn-lt"/>
                        <a:ea typeface="+mn-ea"/>
                        <a:cs typeface="B Nazanin" pitchFamily="2" charset="-78"/>
                      </a:endParaRPr>
                    </a:p>
                  </a:txBody>
                  <a:tcPr marL="68580" marR="68580" marT="0" marB="0" anchor="ctr"/>
                </a:tc>
                <a:tc>
                  <a:txBody>
                    <a:bodyPr/>
                    <a:lstStyle/>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سیستم تلفیقی</a:t>
                      </a:r>
                      <a:endParaRPr kumimoji="0" lang="en-US" sz="1600" b="1" kern="1200" baseline="0" dirty="0">
                        <a:solidFill>
                          <a:schemeClr val="tx1"/>
                        </a:solidFill>
                        <a:latin typeface="+mn-lt"/>
                        <a:ea typeface="+mn-ea"/>
                        <a:cs typeface="B Nazanin" pitchFamily="2" charset="-78"/>
                      </a:endParaRP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مایکروویو</a:t>
                      </a:r>
                      <a:r>
                        <a:rPr kumimoji="0" lang="en-US" sz="1600" b="1" kern="1200" baseline="0" dirty="0">
                          <a:solidFill>
                            <a:schemeClr val="tx1"/>
                          </a:solidFill>
                          <a:latin typeface="+mn-lt"/>
                          <a:ea typeface="+mn-ea"/>
                          <a:cs typeface="B Nazanin" pitchFamily="2" charset="-78"/>
                        </a:rPr>
                        <a:t>/</a:t>
                      </a:r>
                    </a:p>
                    <a:p>
                      <a:pPr marL="0" algn="ctr" rtl="1" eaLnBrk="1" latinLnBrk="0" hangingPunct="1">
                        <a:lnSpc>
                          <a:spcPct val="115000"/>
                        </a:lnSpc>
                        <a:spcAft>
                          <a:spcPts val="0"/>
                        </a:spcAft>
                      </a:pPr>
                      <a:r>
                        <a:rPr kumimoji="0" lang="ar-SA" sz="1600" b="1" kern="1200" baseline="0" dirty="0">
                          <a:solidFill>
                            <a:schemeClr val="tx1"/>
                          </a:solidFill>
                          <a:latin typeface="+mn-lt"/>
                          <a:ea typeface="+mn-ea"/>
                          <a:cs typeface="B Nazanin" pitchFamily="2" charset="-78"/>
                        </a:rPr>
                        <a:t>اتوکلاو</a:t>
                      </a:r>
                      <a:endParaRPr kumimoji="0" lang="en-US" sz="1600" b="1" kern="1200" baseline="0" dirty="0">
                        <a:solidFill>
                          <a:schemeClr val="tx1"/>
                        </a:solidFill>
                        <a:latin typeface="+mn-lt"/>
                        <a:ea typeface="+mn-ea"/>
                        <a:cs typeface="B Nazanin" pitchFamily="2" charset="-78"/>
                      </a:endParaRPr>
                    </a:p>
                  </a:txBody>
                  <a:tcPr marL="68580" marR="68580" marT="0" marB="0" anchor="ct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2104" y="2780928"/>
            <a:ext cx="1113656" cy="1113656"/>
          </a:xfrm>
          <a:prstGeom prst="rect">
            <a:avLst/>
          </a:prstGeom>
        </p:spPr>
      </p:pic>
    </p:spTree>
    <p:extLst>
      <p:ext uri="{BB962C8B-B14F-4D97-AF65-F5344CB8AC3E}">
        <p14:creationId xmlns:p14="http://schemas.microsoft.com/office/powerpoint/2010/main" val="3855203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idx="1"/>
          </p:nvPr>
        </p:nvSpPr>
        <p:spPr>
          <a:xfrm>
            <a:off x="2133600" y="2819400"/>
            <a:ext cx="7772400" cy="3429000"/>
          </a:xfrm>
        </p:spPr>
        <p:txBody>
          <a:bodyPr/>
          <a:lstStyle/>
          <a:p>
            <a:pPr algn="ctr" rtl="1">
              <a:buClr>
                <a:schemeClr val="bg1"/>
              </a:buClr>
              <a:buFontTx/>
              <a:buNone/>
              <a:defRPr/>
            </a:pPr>
            <a:endParaRPr lang="en-US" sz="6000" dirty="0">
              <a:solidFill>
                <a:srgbClr val="FFC000"/>
              </a:solidFill>
              <a:cs typeface="B Homa" pitchFamily="2" charset="-78"/>
            </a:endParaRPr>
          </a:p>
        </p:txBody>
      </p:sp>
      <p:cxnSp>
        <p:nvCxnSpPr>
          <p:cNvPr id="10243" name="Straight Connector 5"/>
          <p:cNvCxnSpPr>
            <a:cxnSpLocks noChangeShapeType="1"/>
          </p:cNvCxnSpPr>
          <p:nvPr/>
        </p:nvCxnSpPr>
        <p:spPr bwMode="auto">
          <a:xfrm rot="10800000">
            <a:off x="2743200" y="4267200"/>
            <a:ext cx="6781800" cy="1588"/>
          </a:xfrm>
          <a:prstGeom prst="line">
            <a:avLst/>
          </a:prstGeom>
          <a:noFill/>
          <a:ln w="171450" cmpd="tri" algn="ctr">
            <a:solidFill>
              <a:schemeClr val="bg1"/>
            </a:solidFill>
            <a:round/>
            <a:headEnd/>
            <a:tailEnd/>
          </a:ln>
        </p:spPr>
      </p:cxnSp>
      <p:pic>
        <p:nvPicPr>
          <p:cNvPr id="4" name="Picture 4" descr="11696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88769"/>
            <a:ext cx="9143999"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038601" y="1981201"/>
            <a:ext cx="3962399" cy="2585323"/>
          </a:xfrm>
          <a:prstGeom prst="rect">
            <a:avLst/>
          </a:prstGeom>
        </p:spPr>
        <p:txBody>
          <a:bodyPr wrap="square">
            <a:spAutoFit/>
          </a:bodyPr>
          <a:lstStyle/>
          <a:p>
            <a:pPr algn="ctr" rtl="1" eaLnBrk="0" fontAlgn="base" hangingPunct="0">
              <a:spcBef>
                <a:spcPct val="0"/>
              </a:spcBef>
              <a:spcAft>
                <a:spcPct val="0"/>
              </a:spcAft>
              <a:buClr>
                <a:prstClr val="white"/>
              </a:buClr>
              <a:defRPr/>
            </a:pPr>
            <a:r>
              <a:rPr lang="fa-IR" sz="5400" b="1" dirty="0">
                <a:solidFill>
                  <a:prstClr val="white"/>
                </a:solidFill>
                <a:latin typeface="Aldhabi" panose="01000000000000000000" pitchFamily="2" charset="-78"/>
                <a:cs typeface="Aldhabi" panose="01000000000000000000" pitchFamily="2" charset="-78"/>
              </a:rPr>
              <a:t>با تشكر از توجه شما</a:t>
            </a:r>
            <a:endParaRPr lang="en-US" sz="5400" b="1" dirty="0">
              <a:solidFill>
                <a:prstClr val="white"/>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274642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7688" y="704088"/>
            <a:ext cx="6923112" cy="1143000"/>
          </a:xfrm>
        </p:spPr>
        <p:txBody>
          <a:bodyPr/>
          <a:lstStyle/>
          <a:p>
            <a:pPr lvl="1" algn="l" rtl="0">
              <a:spcBef>
                <a:spcPct val="0"/>
              </a:spcBef>
            </a:pPr>
            <a:r>
              <a:rPr lang="fa-IR" sz="2800" b="1" dirty="0">
                <a:latin typeface="Arial" panose="020B0604020202020204" pitchFamily="34" charset="0"/>
                <a:cs typeface="Arial" panose="020B0604020202020204" pitchFamily="34" charset="0"/>
              </a:rPr>
              <a:t>ضدعفونی کردن محیط و فضاي آزمایشگاه</a:t>
            </a:r>
            <a:br>
              <a:rPr lang="fa-IR" sz="2800" b="1" dirty="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algn="r" rtl="1"/>
            <a:r>
              <a:rPr lang="fa-IR" dirty="0" smtClean="0"/>
              <a:t>سطوح </a:t>
            </a:r>
            <a:r>
              <a:rPr lang="fa-IR" dirty="0"/>
              <a:t>را می توان با محلول هیپوکلریت </a:t>
            </a:r>
            <a:r>
              <a:rPr lang="fa-IR" dirty="0" smtClean="0"/>
              <a:t>سدیم</a:t>
            </a:r>
            <a:r>
              <a:rPr lang="en-US" dirty="0"/>
              <a:t>(</a:t>
            </a:r>
            <a:r>
              <a:rPr lang="en-US" dirty="0" err="1"/>
              <a:t>NaOCl</a:t>
            </a:r>
            <a:r>
              <a:rPr lang="en-US" dirty="0" smtClean="0"/>
              <a:t>)</a:t>
            </a:r>
            <a:r>
              <a:rPr lang="fa-IR" dirty="0" smtClean="0"/>
              <a:t> </a:t>
            </a:r>
            <a:r>
              <a:rPr lang="fa-IR" dirty="0"/>
              <a:t>که حاوي 1</a:t>
            </a:r>
            <a:r>
              <a:rPr lang="fa-IR" dirty="0">
                <a:solidFill>
                  <a:srgbClr val="C00000"/>
                </a:solidFill>
              </a:rPr>
              <a:t> گرم کلرین در </a:t>
            </a:r>
            <a:r>
              <a:rPr lang="fa-IR" dirty="0"/>
              <a:t>هر لیتر آب است، ضدعفونی </a:t>
            </a:r>
            <a:r>
              <a:rPr lang="fa-IR" dirty="0" smtClean="0"/>
              <a:t>کرد</a:t>
            </a:r>
          </a:p>
          <a:p>
            <a:pPr algn="r" rtl="1"/>
            <a:r>
              <a:rPr lang="fa-IR" dirty="0" smtClean="0"/>
              <a:t> </a:t>
            </a:r>
            <a:endParaRPr lang="fa-IR" dirty="0"/>
          </a:p>
          <a:p>
            <a:pPr algn="r" rtl="1"/>
            <a:r>
              <a:rPr lang="fa-IR" dirty="0" smtClean="0"/>
              <a:t> </a:t>
            </a:r>
            <a:r>
              <a:rPr lang="fa-IR" dirty="0"/>
              <a:t>ولی در شرایط پرخطر مانند زمانیکه یک ظرف حاوي محیط کشت </a:t>
            </a:r>
            <a:r>
              <a:rPr lang="fa-IR" dirty="0" smtClean="0"/>
              <a:t>آلوده شکسته </a:t>
            </a:r>
            <a:r>
              <a:rPr lang="fa-IR" dirty="0"/>
              <a:t>و فضا را آلوده می سازد، بهتر است از محلول </a:t>
            </a:r>
            <a:r>
              <a:rPr lang="fa-IR" dirty="0">
                <a:solidFill>
                  <a:srgbClr val="C00000"/>
                </a:solidFill>
              </a:rPr>
              <a:t>5گرم/لیتر آن </a:t>
            </a:r>
            <a:r>
              <a:rPr lang="fa-IR" dirty="0"/>
              <a:t>استفاده نمود. </a:t>
            </a:r>
            <a:endParaRPr lang="fa-IR" dirty="0" smtClean="0"/>
          </a:p>
          <a:p>
            <a:pPr algn="r" rtl="1"/>
            <a:r>
              <a:rPr lang="fa-IR" dirty="0" smtClean="0"/>
              <a:t>فضاي </a:t>
            </a:r>
            <a:r>
              <a:rPr lang="fa-IR" dirty="0"/>
              <a:t>اتاق و سایر </a:t>
            </a:r>
            <a:r>
              <a:rPr lang="fa-IR" dirty="0" smtClean="0"/>
              <a:t>تجهیزات را </a:t>
            </a:r>
            <a:r>
              <a:rPr lang="fa-IR" dirty="0"/>
              <a:t>می توان با </a:t>
            </a:r>
            <a:r>
              <a:rPr lang="fa-IR" dirty="0">
                <a:solidFill>
                  <a:srgbClr val="C00000"/>
                </a:solidFill>
              </a:rPr>
              <a:t>بخار</a:t>
            </a:r>
            <a:r>
              <a:rPr lang="fa-IR" dirty="0"/>
              <a:t> </a:t>
            </a:r>
            <a:r>
              <a:rPr lang="fa-IR" dirty="0">
                <a:solidFill>
                  <a:srgbClr val="C00000"/>
                </a:solidFill>
              </a:rPr>
              <a:t>فرمالدهید</a:t>
            </a:r>
            <a:r>
              <a:rPr lang="fa-IR" dirty="0"/>
              <a:t> ضد عفونی نمود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39816" y="4996484"/>
            <a:ext cx="1368152" cy="1368152"/>
          </a:xfrm>
          <a:prstGeom prst="rect">
            <a:avLst/>
          </a:prstGeom>
        </p:spPr>
      </p:pic>
    </p:spTree>
    <p:extLst>
      <p:ext uri="{BB962C8B-B14F-4D97-AF65-F5344CB8AC3E}">
        <p14:creationId xmlns:p14="http://schemas.microsoft.com/office/powerpoint/2010/main" val="2939484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08720"/>
            <a:ext cx="8229600" cy="938368"/>
          </a:xfrm>
        </p:spPr>
        <p:txBody>
          <a:bodyPr>
            <a:normAutofit fontScale="90000"/>
          </a:bodyPr>
          <a:lstStyle/>
          <a:p>
            <a:r>
              <a:rPr lang="fa-IR" b="1" dirty="0"/>
              <a:t>هودهاي </a:t>
            </a:r>
            <a:r>
              <a:rPr lang="fa-IR" b="1" dirty="0" smtClean="0"/>
              <a:t>زیستی                    </a:t>
            </a:r>
            <a:r>
              <a:rPr lang="fa-IR" b="1" dirty="0"/>
              <a:t/>
            </a:r>
            <a:br>
              <a:rPr lang="fa-IR" b="1" dirty="0"/>
            </a:br>
            <a:endParaRPr lang="en-US" dirty="0"/>
          </a:p>
        </p:txBody>
      </p:sp>
      <p:sp>
        <p:nvSpPr>
          <p:cNvPr id="3" name="Content Placeholder 2"/>
          <p:cNvSpPr>
            <a:spLocks noGrp="1"/>
          </p:cNvSpPr>
          <p:nvPr>
            <p:ph idx="1"/>
          </p:nvPr>
        </p:nvSpPr>
        <p:spPr>
          <a:xfrm>
            <a:off x="1981200" y="1628800"/>
            <a:ext cx="8229600" cy="4695800"/>
          </a:xfrm>
        </p:spPr>
        <p:txBody>
          <a:bodyPr>
            <a:normAutofit/>
          </a:bodyPr>
          <a:lstStyle/>
          <a:p>
            <a:pPr algn="r" rtl="1"/>
            <a:r>
              <a:rPr lang="fa-IR" dirty="0" smtClean="0"/>
              <a:t>هودهاي </a:t>
            </a:r>
            <a:r>
              <a:rPr lang="fa-IR" dirty="0"/>
              <a:t>زیستی براي </a:t>
            </a:r>
            <a:r>
              <a:rPr lang="fa-IR" b="1" dirty="0">
                <a:solidFill>
                  <a:srgbClr val="FF0000"/>
                </a:solidFill>
              </a:rPr>
              <a:t>حفاظت کارکنان، محیط آزمایشگاه و </a:t>
            </a:r>
            <a:r>
              <a:rPr lang="fa-IR" b="1" dirty="0" smtClean="0">
                <a:solidFill>
                  <a:srgbClr val="FF0000"/>
                </a:solidFill>
              </a:rPr>
              <a:t>مواد </a:t>
            </a:r>
            <a:r>
              <a:rPr lang="fa-IR" b="1" dirty="0">
                <a:solidFill>
                  <a:srgbClr val="FF0000"/>
                </a:solidFill>
              </a:rPr>
              <a:t>کار </a:t>
            </a:r>
            <a:r>
              <a:rPr lang="fa-IR" dirty="0"/>
              <a:t>از آلوده شدن توسط ذرات آیروسل </a:t>
            </a:r>
            <a:r>
              <a:rPr lang="fa-IR" dirty="0" smtClean="0"/>
              <a:t>و قطرات </a:t>
            </a:r>
            <a:r>
              <a:rPr lang="fa-IR" dirty="0"/>
              <a:t>ریزي است که هنگام کار با مواد حاوي عوامل پاتوژن مانند محیط هاي کشت و نمونه هاي تهیه شده </a:t>
            </a:r>
            <a:r>
              <a:rPr lang="fa-IR" dirty="0" smtClean="0"/>
              <a:t>از بیماران </a:t>
            </a:r>
            <a:r>
              <a:rPr lang="fa-IR" dirty="0"/>
              <a:t>ممکنست ایجاد شوند. </a:t>
            </a:r>
            <a:endParaRPr lang="fa-IR" dirty="0" smtClean="0"/>
          </a:p>
          <a:p>
            <a:pPr algn="r" rtl="1"/>
            <a:r>
              <a:rPr lang="fa-IR" b="1" dirty="0" smtClean="0">
                <a:solidFill>
                  <a:srgbClr val="C00000"/>
                </a:solidFill>
              </a:rPr>
              <a:t>ذرات </a:t>
            </a:r>
            <a:r>
              <a:rPr lang="fa-IR" b="1" dirty="0">
                <a:solidFill>
                  <a:srgbClr val="C00000"/>
                </a:solidFill>
              </a:rPr>
              <a:t>آیروسل </a:t>
            </a:r>
            <a:r>
              <a:rPr lang="fa-IR" dirty="0"/>
              <a:t>توسط هر فرآیندي که سبب ورود انرژي به مواد محلول یا </a:t>
            </a:r>
            <a:r>
              <a:rPr lang="fa-IR" dirty="0" smtClean="0"/>
              <a:t>نیمه محلول </a:t>
            </a:r>
            <a:r>
              <a:rPr lang="fa-IR" dirty="0"/>
              <a:t>می شود، تولید می گردند. </a:t>
            </a:r>
            <a:endParaRPr lang="fa-IR" dirty="0" smtClean="0"/>
          </a:p>
          <a:p>
            <a:pPr algn="r" rtl="1"/>
            <a:r>
              <a:rPr lang="fa-IR" dirty="0" smtClean="0"/>
              <a:t>به </a:t>
            </a:r>
            <a:r>
              <a:rPr lang="fa-IR" dirty="0"/>
              <a:t>عنوان مثال </a:t>
            </a:r>
            <a:r>
              <a:rPr lang="fa-IR" b="1" dirty="0">
                <a:solidFill>
                  <a:srgbClr val="7030A0"/>
                </a:solidFill>
              </a:rPr>
              <a:t>شیک کردن، </a:t>
            </a:r>
            <a:r>
              <a:rPr lang="fa-IR" b="1" dirty="0" smtClean="0">
                <a:solidFill>
                  <a:srgbClr val="7030A0"/>
                </a:solidFill>
              </a:rPr>
              <a:t>سانتریفیوژ، هموژنیزه کردن ،انتقال </a:t>
            </a:r>
            <a:r>
              <a:rPr lang="fa-IR" b="1" dirty="0">
                <a:solidFill>
                  <a:srgbClr val="7030A0"/>
                </a:solidFill>
              </a:rPr>
              <a:t>مایعات از یک ظرف به ظرف دیگر، </a:t>
            </a:r>
            <a:r>
              <a:rPr lang="fa-IR" b="1" dirty="0" smtClean="0">
                <a:solidFill>
                  <a:srgbClr val="7030A0"/>
                </a:solidFill>
              </a:rPr>
              <a:t>مخلوط کردن </a:t>
            </a:r>
            <a:r>
              <a:rPr lang="fa-IR" b="1" dirty="0">
                <a:solidFill>
                  <a:srgbClr val="7030A0"/>
                </a:solidFill>
              </a:rPr>
              <a:t>مواد توسط چرخاندن با مگنت و... </a:t>
            </a:r>
            <a:r>
              <a:rPr lang="fa-IR" dirty="0"/>
              <a:t>همگی می توانند سبب تولید </a:t>
            </a:r>
            <a:r>
              <a:rPr lang="fa-IR" b="1" dirty="0">
                <a:solidFill>
                  <a:srgbClr val="C00000"/>
                </a:solidFill>
              </a:rPr>
              <a:t>ذرات آیروسل</a:t>
            </a:r>
            <a:r>
              <a:rPr lang="fa-IR" dirty="0"/>
              <a:t> و قطرات ریز شوند. </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20336" y="387972"/>
            <a:ext cx="1008112" cy="1008112"/>
          </a:xfrm>
          <a:prstGeom prst="rect">
            <a:avLst/>
          </a:prstGeom>
        </p:spPr>
      </p:pic>
    </p:spTree>
    <p:extLst>
      <p:ext uri="{BB962C8B-B14F-4D97-AF65-F5344CB8AC3E}">
        <p14:creationId xmlns:p14="http://schemas.microsoft.com/office/powerpoint/2010/main" val="729077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5519</Words>
  <Application>Microsoft Office PowerPoint</Application>
  <PresentationFormat>Widescreen</PresentationFormat>
  <Paragraphs>526</Paragraphs>
  <Slides>74</Slides>
  <Notes>1</Notes>
  <HiddenSlides>0</HiddenSlides>
  <MMClips>70</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74</vt:i4>
      </vt:variant>
    </vt:vector>
  </HeadingPairs>
  <TitlesOfParts>
    <vt:vector size="99" baseType="lpstr">
      <vt:lpstr>2  Titr</vt:lpstr>
      <vt:lpstr>Aldhabi</vt:lpstr>
      <vt:lpstr>Arial</vt:lpstr>
      <vt:lpstr>Arial Black</vt:lpstr>
      <vt:lpstr>B Homa</vt:lpstr>
      <vt:lpstr>B Koodak</vt:lpstr>
      <vt:lpstr>B Nazanin</vt:lpstr>
      <vt:lpstr>B Titr</vt:lpstr>
      <vt:lpstr>B Yagut</vt:lpstr>
      <vt:lpstr>Calibri</vt:lpstr>
      <vt:lpstr>Calibri Light</vt:lpstr>
      <vt:lpstr>Cambria</vt:lpstr>
      <vt:lpstr>Comic Sans MS</vt:lpstr>
      <vt:lpstr>Constantia</vt:lpstr>
      <vt:lpstr>Majalla UI</vt:lpstr>
      <vt:lpstr>Tahoma</vt:lpstr>
      <vt:lpstr>Times New Roman</vt:lpstr>
      <vt:lpstr>Traditional Arabic</vt:lpstr>
      <vt:lpstr>Trebuchet MS</vt:lpstr>
      <vt:lpstr>Wingdings</vt:lpstr>
      <vt:lpstr>Wingdings 2</vt:lpstr>
      <vt:lpstr>Office Theme</vt:lpstr>
      <vt:lpstr>12_Flow</vt:lpstr>
      <vt:lpstr>Flow</vt:lpstr>
      <vt:lpstr>Opulent</vt:lpstr>
      <vt:lpstr>بسم الله الرحمن الرحیم</vt:lpstr>
      <vt:lpstr>رده بندي میکروارگانیسم هاي پاتوژن</vt:lpstr>
      <vt:lpstr>PowerPoint Presentation</vt:lpstr>
      <vt:lpstr>PowerPoint Presentation</vt:lpstr>
      <vt:lpstr>PowerPoint Presentation</vt:lpstr>
      <vt:lpstr>کار با نمونه هاي میکروبیولوژیک </vt:lpstr>
      <vt:lpstr>PowerPoint Presentation</vt:lpstr>
      <vt:lpstr>ضدعفونی کردن محیط و فضاي آزمایشگاه </vt:lpstr>
      <vt:lpstr>هودهاي زیستی                     </vt:lpstr>
      <vt:lpstr>PowerPoint Presentation</vt:lpstr>
      <vt:lpstr> (CHEMICAL FUME HOODS)</vt:lpstr>
      <vt:lpstr>هود ها به سه گروه تقسیم می شوند و هر کدام قادرند سبب حفاظت نسبت به دسته بخصوصی از پاتوژن ها شوند. </vt:lpstr>
      <vt:lpstr>SELECTION OF BSC</vt:lpstr>
      <vt:lpstr>هود کلاس1 </vt:lpstr>
      <vt:lpstr>PowerPoint Presentation</vt:lpstr>
      <vt:lpstr>PowerPoint Presentation</vt:lpstr>
      <vt:lpstr>II کلاس </vt:lpstr>
      <vt:lpstr>PowerPoint Presentation</vt:lpstr>
      <vt:lpstr> کلاس 3</vt:lpstr>
      <vt:lpstr>PowerPoint Presentation</vt:lpstr>
      <vt:lpstr>Types of Biosafety Cabinets </vt:lpstr>
      <vt:lpstr>نکات ایمنی جهت کار با هودهاي زیستی  </vt:lpstr>
      <vt:lpstr>PowerPoint Presentation</vt:lpstr>
      <vt:lpstr>PowerPoint Presentation</vt:lpstr>
      <vt:lpstr>PowerPoint Presentation</vt:lpstr>
      <vt:lpstr>انواع موا ضد عفونی کننده    </vt:lpstr>
      <vt:lpstr>PowerPoint Presentation</vt:lpstr>
      <vt:lpstr>PowerPoint Presentation</vt:lpstr>
      <vt:lpstr>PowerPoint Presentation</vt:lpstr>
      <vt:lpstr>PowerPoint Presentation</vt:lpstr>
      <vt:lpstr>احتياطات استاندارد جهت پيشگيري از مواجهه شغلي HIV – HBV – HCV</vt:lpstr>
      <vt:lpstr> -اطمینان از میزان تیتر آنتی بادی(تیتر بیش از10U/mI )  نیاز به واکسن ندارد.   </vt:lpstr>
      <vt:lpstr>وسايل تيز و برنده</vt:lpstr>
      <vt:lpstr>PowerPoint Presentation</vt:lpstr>
      <vt:lpstr> </vt:lpstr>
      <vt:lpstr> </vt:lpstr>
      <vt:lpstr>PowerPoint Presentation</vt:lpstr>
      <vt:lpstr>PowerPoint Presentation</vt:lpstr>
      <vt:lpstr>پسماند: به مواد جامد، مايع و گاز ( غير از فاضلاب ) گفته مي شود كه بطور مستقيم يا غير مستقيم حاصل از فعاليت انسان بوده و از نظر توليد كننده زائد تلقي مي شود.     </vt:lpstr>
      <vt:lpstr>PowerPoint Presentation</vt:lpstr>
      <vt:lpstr>PowerPoint Presentation</vt:lpstr>
      <vt:lpstr>PowerPoint Presentation</vt:lpstr>
      <vt:lpstr>انواع پسماندهای آزمايشگاهی </vt:lpstr>
      <vt:lpstr>PowerPoint Presentation</vt:lpstr>
      <vt:lpstr>PowerPoint Presentation</vt:lpstr>
      <vt:lpstr>برنامه مديريت پسماند </vt:lpstr>
      <vt:lpstr>PowerPoint Presentation</vt:lpstr>
      <vt:lpstr>در برنامه مديريت پسماند بايد به موارد ذيل توجه گردد: </vt:lpstr>
      <vt:lpstr>PowerPoint Presentation</vt:lpstr>
      <vt:lpstr>PowerPoint Presentation</vt:lpstr>
      <vt:lpstr>تفکیک و جداسازی در مبدا</vt:lpstr>
      <vt:lpstr>PowerPoint Presentation</vt:lpstr>
      <vt:lpstr>"جدول طبقه‌بندي پسماندهاي پزشكي ويژه"</vt:lpstr>
      <vt:lpstr>جمع آوری </vt:lpstr>
      <vt:lpstr>PowerPoint Presentation</vt:lpstr>
      <vt:lpstr>PowerPoint Presentation</vt:lpstr>
      <vt:lpstr>برچسب گذاری</vt:lpstr>
      <vt:lpstr>برچسب گذاری</vt:lpstr>
      <vt:lpstr>حمل ونقل تامحل بي خطرسازي </vt:lpstr>
      <vt:lpstr>آمايش </vt:lpstr>
      <vt:lpstr>PowerPoint Presentation</vt:lpstr>
      <vt:lpstr>آمايش ودفع پسماندهاي آلوده : </vt:lpstr>
      <vt:lpstr>PowerPoint Presentation</vt:lpstr>
      <vt:lpstr>PowerPoint Presentation</vt:lpstr>
      <vt:lpstr>PowerPoint Presentation</vt:lpstr>
      <vt:lpstr>نمونه هايی از اين مواد عبارتند از : </vt:lpstr>
      <vt:lpstr>فلزات سنگین</vt:lpstr>
      <vt:lpstr>مديريت پسماند موادشيميايي</vt:lpstr>
      <vt:lpstr>PowerPoint Presentation</vt:lpstr>
      <vt:lpstr>آمايش پسماندهاي شيميايي حاصل از کار با کيت هاي تشخيصي:</vt:lpstr>
      <vt:lpstr>مديريت پسماندهاي آسيب شناسي تشريحی </vt:lpstr>
      <vt:lpstr>رفع آلودگی از تسهیلات و ظروف نگهدارنده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SMH</dc:creator>
  <cp:lastModifiedBy>SMH</cp:lastModifiedBy>
  <cp:revision>1</cp:revision>
  <dcterms:created xsi:type="dcterms:W3CDTF">2020-05-17T07:08:25Z</dcterms:created>
  <dcterms:modified xsi:type="dcterms:W3CDTF">2020-05-17T07:09:17Z</dcterms:modified>
</cp:coreProperties>
</file>