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699" r:id="rId4"/>
  </p:sldMasterIdLst>
  <p:notesMasterIdLst>
    <p:notesMasterId r:id="rId4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9E03A4-6777-4701-8299-6F10358F392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/>
      <dgm:spPr/>
    </dgm:pt>
    <dgm:pt modelId="{5E86C5A4-A2BA-4DFC-982A-2348EFAF822A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fr-FR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Verdana" panose="020B0604030504040204" pitchFamily="34" charset="0"/>
          </a:endParaRPr>
        </a:p>
      </dgm:t>
    </dgm:pt>
    <dgm:pt modelId="{11FA77A9-6E37-45BC-B7B2-F865F6FE0130}" type="parTrans" cxnId="{1E146E3E-6996-4077-B206-F6EB79A070A0}">
      <dgm:prSet/>
      <dgm:spPr/>
      <dgm:t>
        <a:bodyPr/>
        <a:lstStyle/>
        <a:p>
          <a:endParaRPr lang="en-US"/>
        </a:p>
      </dgm:t>
    </dgm:pt>
    <dgm:pt modelId="{EE0C42F5-AF5A-449E-B416-36505283BD72}" type="sibTrans" cxnId="{1E146E3E-6996-4077-B206-F6EB79A070A0}">
      <dgm:prSet/>
      <dgm:spPr/>
      <dgm:t>
        <a:bodyPr/>
        <a:lstStyle/>
        <a:p>
          <a:endParaRPr lang="en-US"/>
        </a:p>
      </dgm:t>
    </dgm:pt>
    <dgm:pt modelId="{93A5D665-D1A1-426D-9E47-8122AC7AD0A3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needles, </a:t>
          </a:r>
          <a:b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syringes</a:t>
          </a:r>
        </a:p>
      </dgm:t>
    </dgm:pt>
    <dgm:pt modelId="{219A9912-A196-4BC7-BB22-ADD1DF517BC7}" type="parTrans" cxnId="{B666F0CC-ACD4-4E7C-AD6C-8E10A0BD111E}">
      <dgm:prSet/>
      <dgm:spPr/>
      <dgm:t>
        <a:bodyPr/>
        <a:lstStyle/>
        <a:p>
          <a:endParaRPr lang="en-US"/>
        </a:p>
      </dgm:t>
    </dgm:pt>
    <dgm:pt modelId="{83B3AC1B-55ED-4C6C-A705-8E8ECCE0702D}" type="sibTrans" cxnId="{B666F0CC-ACD4-4E7C-AD6C-8E10A0BD111E}">
      <dgm:prSet/>
      <dgm:spPr/>
      <dgm:t>
        <a:bodyPr/>
        <a:lstStyle/>
        <a:p>
          <a:endParaRPr lang="en-US"/>
        </a:p>
      </dgm:t>
    </dgm:pt>
    <dgm:pt modelId="{7BEA82CA-16BB-423E-A2B5-CC47D02BFB66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broken </a:t>
          </a:r>
          <a:b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glass, </a:t>
          </a:r>
          <a:b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sharps</a:t>
          </a:r>
        </a:p>
      </dgm:t>
    </dgm:pt>
    <dgm:pt modelId="{97031D16-D98A-46C6-A704-AB2EB54AE5D1}" type="parTrans" cxnId="{16DCBDE6-637F-4D58-A071-2746420EBD19}">
      <dgm:prSet/>
      <dgm:spPr/>
      <dgm:t>
        <a:bodyPr/>
        <a:lstStyle/>
        <a:p>
          <a:endParaRPr lang="en-US"/>
        </a:p>
      </dgm:t>
    </dgm:pt>
    <dgm:pt modelId="{CAB93E4A-CA32-43BB-B92B-E509D87A855B}" type="sibTrans" cxnId="{16DCBDE6-637F-4D58-A071-2746420EBD19}">
      <dgm:prSet/>
      <dgm:spPr/>
      <dgm:t>
        <a:bodyPr/>
        <a:lstStyle/>
        <a:p>
          <a:endParaRPr lang="en-US"/>
        </a:p>
      </dgm:t>
    </dgm:pt>
    <dgm:pt modelId="{83C9756F-FA0B-4FC6-A54C-2E51985E48F1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Aspiration </a:t>
          </a:r>
          <a:b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through </a:t>
          </a:r>
          <a:b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pipettes</a:t>
          </a:r>
        </a:p>
      </dgm:t>
    </dgm:pt>
    <dgm:pt modelId="{EE2F2CC2-A911-4B90-A127-A20A4D6FE2AC}" type="parTrans" cxnId="{29E86B77-E5CA-451C-8417-A8D3BBDE8435}">
      <dgm:prSet/>
      <dgm:spPr/>
      <dgm:t>
        <a:bodyPr/>
        <a:lstStyle/>
        <a:p>
          <a:endParaRPr lang="en-US"/>
        </a:p>
      </dgm:t>
    </dgm:pt>
    <dgm:pt modelId="{0581BDF3-A007-4A6F-8B1F-14B504397564}" type="sibTrans" cxnId="{29E86B77-E5CA-451C-8417-A8D3BBDE8435}">
      <dgm:prSet/>
      <dgm:spPr/>
      <dgm:t>
        <a:bodyPr/>
        <a:lstStyle/>
        <a:p>
          <a:endParaRPr lang="en-US"/>
        </a:p>
      </dgm:t>
    </dgm:pt>
    <dgm:pt modelId="{3CB3FC85-B74C-498F-9BB0-D40D7ED02F6C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Spills, </a:t>
          </a:r>
          <a:b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sprays</a:t>
          </a:r>
        </a:p>
      </dgm:t>
    </dgm:pt>
    <dgm:pt modelId="{A96D6769-2B6C-4436-9964-55EF379B97E7}" type="parTrans" cxnId="{7914C7D9-3B27-4A4B-B022-2F9A09162737}">
      <dgm:prSet/>
      <dgm:spPr/>
      <dgm:t>
        <a:bodyPr/>
        <a:lstStyle/>
        <a:p>
          <a:endParaRPr lang="en-US"/>
        </a:p>
      </dgm:t>
    </dgm:pt>
    <dgm:pt modelId="{1B208510-B82F-4A9C-959D-47EAF6CB7E0A}" type="sibTrans" cxnId="{7914C7D9-3B27-4A4B-B022-2F9A09162737}">
      <dgm:prSet/>
      <dgm:spPr/>
      <dgm:t>
        <a:bodyPr/>
        <a:lstStyle/>
        <a:p>
          <a:endParaRPr lang="en-US"/>
        </a:p>
      </dgm:t>
    </dgm:pt>
    <dgm:pt modelId="{7142FD04-CB8D-426B-B621-99FBCA921181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Bites, </a:t>
          </a:r>
          <a:b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scratches</a:t>
          </a:r>
          <a:b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 animal or </a:t>
          </a:r>
          <a:br>
            <a: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cap="none" normalizeH="0" baseline="0" dirty="0" err="1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ectoparasites</a:t>
          </a:r>
          <a:endParaRPr kumimoji="0" lang="en-US" sz="1400" b="1" i="0" u="none" strike="noStrike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Verdana" panose="020B0604030504040204" pitchFamily="34" charset="0"/>
          </a:endParaRPr>
        </a:p>
      </dgm:t>
    </dgm:pt>
    <dgm:pt modelId="{B3711C0C-FA49-4C19-8CCC-35AA2E738E2F}" type="parTrans" cxnId="{38E72DE7-0268-4E24-8A40-FB0D094AB4CC}">
      <dgm:prSet/>
      <dgm:spPr/>
      <dgm:t>
        <a:bodyPr/>
        <a:lstStyle/>
        <a:p>
          <a:endParaRPr lang="en-US"/>
        </a:p>
      </dgm:t>
    </dgm:pt>
    <dgm:pt modelId="{A2AD1E96-5F00-4C3A-8CFA-7D5F88E46427}" type="sibTrans" cxnId="{38E72DE7-0268-4E24-8A40-FB0D094AB4CC}">
      <dgm:prSet/>
      <dgm:spPr/>
      <dgm:t>
        <a:bodyPr/>
        <a:lstStyle/>
        <a:p>
          <a:endParaRPr lang="en-US"/>
        </a:p>
      </dgm:t>
    </dgm:pt>
    <dgm:pt modelId="{D827A46B-FD93-4436-93AD-34B9698BE48F}" type="pres">
      <dgm:prSet presAssocID="{919E03A4-6777-4701-8299-6F10358F392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12C7F58-606C-493E-A6D5-3C59535502AA}" type="pres">
      <dgm:prSet presAssocID="{5E86C5A4-A2BA-4DFC-982A-2348EFAF822A}" presName="centerShape" presStyleLbl="node0" presStyleIdx="0" presStyleCnt="1"/>
      <dgm:spPr/>
      <dgm:t>
        <a:bodyPr/>
        <a:lstStyle/>
        <a:p>
          <a:endParaRPr lang="en-US"/>
        </a:p>
      </dgm:t>
    </dgm:pt>
    <dgm:pt modelId="{B7E9C83F-A5AC-4298-AE81-61C208F74D02}" type="pres">
      <dgm:prSet presAssocID="{219A9912-A196-4BC7-BB22-ADD1DF517BC7}" presName="Name9" presStyleLbl="parChTrans1D2" presStyleIdx="0" presStyleCnt="5"/>
      <dgm:spPr/>
      <dgm:t>
        <a:bodyPr/>
        <a:lstStyle/>
        <a:p>
          <a:endParaRPr lang="en-US"/>
        </a:p>
      </dgm:t>
    </dgm:pt>
    <dgm:pt modelId="{0E9CED8A-2CB2-4539-AB21-25BA29BE4C91}" type="pres">
      <dgm:prSet presAssocID="{219A9912-A196-4BC7-BB22-ADD1DF517BC7}" presName="connTx" presStyleLbl="parChTrans1D2" presStyleIdx="0" presStyleCnt="5"/>
      <dgm:spPr/>
      <dgm:t>
        <a:bodyPr/>
        <a:lstStyle/>
        <a:p>
          <a:endParaRPr lang="en-US"/>
        </a:p>
      </dgm:t>
    </dgm:pt>
    <dgm:pt modelId="{F11F6789-B375-48EB-864F-D5D13EE8C26D}" type="pres">
      <dgm:prSet presAssocID="{93A5D665-D1A1-426D-9E47-8122AC7AD0A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C8B3C3-C099-4DBD-9EE8-011E1EC4C235}" type="pres">
      <dgm:prSet presAssocID="{97031D16-D98A-46C6-A704-AB2EB54AE5D1}" presName="Name9" presStyleLbl="parChTrans1D2" presStyleIdx="1" presStyleCnt="5"/>
      <dgm:spPr/>
      <dgm:t>
        <a:bodyPr/>
        <a:lstStyle/>
        <a:p>
          <a:endParaRPr lang="en-US"/>
        </a:p>
      </dgm:t>
    </dgm:pt>
    <dgm:pt modelId="{3AF3F7E1-9898-4325-9B38-002F0143E29A}" type="pres">
      <dgm:prSet presAssocID="{97031D16-D98A-46C6-A704-AB2EB54AE5D1}" presName="connTx" presStyleLbl="parChTrans1D2" presStyleIdx="1" presStyleCnt="5"/>
      <dgm:spPr/>
      <dgm:t>
        <a:bodyPr/>
        <a:lstStyle/>
        <a:p>
          <a:endParaRPr lang="en-US"/>
        </a:p>
      </dgm:t>
    </dgm:pt>
    <dgm:pt modelId="{0A780C27-CE74-4144-87F2-80DAE6C78C55}" type="pres">
      <dgm:prSet presAssocID="{7BEA82CA-16BB-423E-A2B5-CC47D02BFB6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517EE8-BE8A-4F22-BBD1-CFCCF93727C5}" type="pres">
      <dgm:prSet presAssocID="{EE2F2CC2-A911-4B90-A127-A20A4D6FE2AC}" presName="Name9" presStyleLbl="parChTrans1D2" presStyleIdx="2" presStyleCnt="5"/>
      <dgm:spPr/>
      <dgm:t>
        <a:bodyPr/>
        <a:lstStyle/>
        <a:p>
          <a:endParaRPr lang="en-US"/>
        </a:p>
      </dgm:t>
    </dgm:pt>
    <dgm:pt modelId="{D639C4FA-C29C-4588-ABDA-1E89FD8CCD95}" type="pres">
      <dgm:prSet presAssocID="{EE2F2CC2-A911-4B90-A127-A20A4D6FE2AC}" presName="connTx" presStyleLbl="parChTrans1D2" presStyleIdx="2" presStyleCnt="5"/>
      <dgm:spPr/>
      <dgm:t>
        <a:bodyPr/>
        <a:lstStyle/>
        <a:p>
          <a:endParaRPr lang="en-US"/>
        </a:p>
      </dgm:t>
    </dgm:pt>
    <dgm:pt modelId="{4F616420-E1BC-4B07-8E60-2C6742614884}" type="pres">
      <dgm:prSet presAssocID="{83C9756F-FA0B-4FC6-A54C-2E51985E48F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C139ED-95D4-457F-9A7D-CCF5A91E28BD}" type="pres">
      <dgm:prSet presAssocID="{A96D6769-2B6C-4436-9964-55EF379B97E7}" presName="Name9" presStyleLbl="parChTrans1D2" presStyleIdx="3" presStyleCnt="5"/>
      <dgm:spPr/>
      <dgm:t>
        <a:bodyPr/>
        <a:lstStyle/>
        <a:p>
          <a:endParaRPr lang="en-US"/>
        </a:p>
      </dgm:t>
    </dgm:pt>
    <dgm:pt modelId="{CA0FEBCD-9725-4CFD-8742-B18E11557269}" type="pres">
      <dgm:prSet presAssocID="{A96D6769-2B6C-4436-9964-55EF379B97E7}" presName="connTx" presStyleLbl="parChTrans1D2" presStyleIdx="3" presStyleCnt="5"/>
      <dgm:spPr/>
      <dgm:t>
        <a:bodyPr/>
        <a:lstStyle/>
        <a:p>
          <a:endParaRPr lang="en-US"/>
        </a:p>
      </dgm:t>
    </dgm:pt>
    <dgm:pt modelId="{E8CF51DF-69DE-45DD-841F-D47653BF2BC0}" type="pres">
      <dgm:prSet presAssocID="{3CB3FC85-B74C-498F-9BB0-D40D7ED02F6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69075-8B81-4034-B09D-BD3B07413926}" type="pres">
      <dgm:prSet presAssocID="{B3711C0C-FA49-4C19-8CCC-35AA2E738E2F}" presName="Name9" presStyleLbl="parChTrans1D2" presStyleIdx="4" presStyleCnt="5"/>
      <dgm:spPr/>
      <dgm:t>
        <a:bodyPr/>
        <a:lstStyle/>
        <a:p>
          <a:endParaRPr lang="en-US"/>
        </a:p>
      </dgm:t>
    </dgm:pt>
    <dgm:pt modelId="{B6654CE1-B75E-4E9D-8BF1-DD797CDA5538}" type="pres">
      <dgm:prSet presAssocID="{B3711C0C-FA49-4C19-8CCC-35AA2E738E2F}" presName="connTx" presStyleLbl="parChTrans1D2" presStyleIdx="4" presStyleCnt="5"/>
      <dgm:spPr/>
      <dgm:t>
        <a:bodyPr/>
        <a:lstStyle/>
        <a:p>
          <a:endParaRPr lang="en-US"/>
        </a:p>
      </dgm:t>
    </dgm:pt>
    <dgm:pt modelId="{57A56F69-53C0-4EBC-A73D-45E7D413CBC1}" type="pres">
      <dgm:prSet presAssocID="{7142FD04-CB8D-426B-B621-99FBCA921181}" presName="node" presStyleLbl="node1" presStyleIdx="4" presStyleCnt="5" custRadScaleRad="82303" custRadScaleInc="-12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FB98F2-408E-435A-A44E-A25CA62AB987}" type="presOf" srcId="{EE2F2CC2-A911-4B90-A127-A20A4D6FE2AC}" destId="{D639C4FA-C29C-4588-ABDA-1E89FD8CCD95}" srcOrd="1" destOrd="0" presId="urn:microsoft.com/office/officeart/2005/8/layout/radial1"/>
    <dgm:cxn modelId="{A5B01095-BFE3-4545-A48E-E36D1559CD31}" type="presOf" srcId="{EE2F2CC2-A911-4B90-A127-A20A4D6FE2AC}" destId="{85517EE8-BE8A-4F22-BBD1-CFCCF93727C5}" srcOrd="0" destOrd="0" presId="urn:microsoft.com/office/officeart/2005/8/layout/radial1"/>
    <dgm:cxn modelId="{38E72DE7-0268-4E24-8A40-FB0D094AB4CC}" srcId="{5E86C5A4-A2BA-4DFC-982A-2348EFAF822A}" destId="{7142FD04-CB8D-426B-B621-99FBCA921181}" srcOrd="4" destOrd="0" parTransId="{B3711C0C-FA49-4C19-8CCC-35AA2E738E2F}" sibTransId="{A2AD1E96-5F00-4C3A-8CFA-7D5F88E46427}"/>
    <dgm:cxn modelId="{D10DBE3B-B0DB-4670-A1D7-B6C43AD04C4B}" type="presOf" srcId="{B3711C0C-FA49-4C19-8CCC-35AA2E738E2F}" destId="{B6654CE1-B75E-4E9D-8BF1-DD797CDA5538}" srcOrd="1" destOrd="0" presId="urn:microsoft.com/office/officeart/2005/8/layout/radial1"/>
    <dgm:cxn modelId="{B666F0CC-ACD4-4E7C-AD6C-8E10A0BD111E}" srcId="{5E86C5A4-A2BA-4DFC-982A-2348EFAF822A}" destId="{93A5D665-D1A1-426D-9E47-8122AC7AD0A3}" srcOrd="0" destOrd="0" parTransId="{219A9912-A196-4BC7-BB22-ADD1DF517BC7}" sibTransId="{83B3AC1B-55ED-4C6C-A705-8E8ECCE0702D}"/>
    <dgm:cxn modelId="{866F96E5-0C1C-480D-9946-43DB4608CBCF}" type="presOf" srcId="{7BEA82CA-16BB-423E-A2B5-CC47D02BFB66}" destId="{0A780C27-CE74-4144-87F2-80DAE6C78C55}" srcOrd="0" destOrd="0" presId="urn:microsoft.com/office/officeart/2005/8/layout/radial1"/>
    <dgm:cxn modelId="{7914C7D9-3B27-4A4B-B022-2F9A09162737}" srcId="{5E86C5A4-A2BA-4DFC-982A-2348EFAF822A}" destId="{3CB3FC85-B74C-498F-9BB0-D40D7ED02F6C}" srcOrd="3" destOrd="0" parTransId="{A96D6769-2B6C-4436-9964-55EF379B97E7}" sibTransId="{1B208510-B82F-4A9C-959D-47EAF6CB7E0A}"/>
    <dgm:cxn modelId="{A0FBF64B-1D90-4472-B918-C16019ACFD5E}" type="presOf" srcId="{219A9912-A196-4BC7-BB22-ADD1DF517BC7}" destId="{B7E9C83F-A5AC-4298-AE81-61C208F74D02}" srcOrd="0" destOrd="0" presId="urn:microsoft.com/office/officeart/2005/8/layout/radial1"/>
    <dgm:cxn modelId="{483D5830-AB59-4A9C-ADA8-5AA8569C9230}" type="presOf" srcId="{5E86C5A4-A2BA-4DFC-982A-2348EFAF822A}" destId="{D12C7F58-606C-493E-A6D5-3C59535502AA}" srcOrd="0" destOrd="0" presId="urn:microsoft.com/office/officeart/2005/8/layout/radial1"/>
    <dgm:cxn modelId="{27370201-B10F-4830-8380-BFC22E455DE5}" type="presOf" srcId="{A96D6769-2B6C-4436-9964-55EF379B97E7}" destId="{CA0FEBCD-9725-4CFD-8742-B18E11557269}" srcOrd="1" destOrd="0" presId="urn:microsoft.com/office/officeart/2005/8/layout/radial1"/>
    <dgm:cxn modelId="{8BA7F683-81E9-40C3-9FDA-86E3A9BAA02C}" type="presOf" srcId="{3CB3FC85-B74C-498F-9BB0-D40D7ED02F6C}" destId="{E8CF51DF-69DE-45DD-841F-D47653BF2BC0}" srcOrd="0" destOrd="0" presId="urn:microsoft.com/office/officeart/2005/8/layout/radial1"/>
    <dgm:cxn modelId="{AF512349-EAC7-4FE3-A39C-69DF052E5EFE}" type="presOf" srcId="{219A9912-A196-4BC7-BB22-ADD1DF517BC7}" destId="{0E9CED8A-2CB2-4539-AB21-25BA29BE4C91}" srcOrd="1" destOrd="0" presId="urn:microsoft.com/office/officeart/2005/8/layout/radial1"/>
    <dgm:cxn modelId="{E50A3975-4C75-45FA-A5C7-266A37031AFE}" type="presOf" srcId="{97031D16-D98A-46C6-A704-AB2EB54AE5D1}" destId="{3AF3F7E1-9898-4325-9B38-002F0143E29A}" srcOrd="1" destOrd="0" presId="urn:microsoft.com/office/officeart/2005/8/layout/radial1"/>
    <dgm:cxn modelId="{60D4381A-6181-4269-89B3-F2C06AAD1807}" type="presOf" srcId="{97031D16-D98A-46C6-A704-AB2EB54AE5D1}" destId="{CCC8B3C3-C099-4DBD-9EE8-011E1EC4C235}" srcOrd="0" destOrd="0" presId="urn:microsoft.com/office/officeart/2005/8/layout/radial1"/>
    <dgm:cxn modelId="{C4582B3E-F6CC-4585-9716-36EE42C0F987}" type="presOf" srcId="{93A5D665-D1A1-426D-9E47-8122AC7AD0A3}" destId="{F11F6789-B375-48EB-864F-D5D13EE8C26D}" srcOrd="0" destOrd="0" presId="urn:microsoft.com/office/officeart/2005/8/layout/radial1"/>
    <dgm:cxn modelId="{29E86B77-E5CA-451C-8417-A8D3BBDE8435}" srcId="{5E86C5A4-A2BA-4DFC-982A-2348EFAF822A}" destId="{83C9756F-FA0B-4FC6-A54C-2E51985E48F1}" srcOrd="2" destOrd="0" parTransId="{EE2F2CC2-A911-4B90-A127-A20A4D6FE2AC}" sibTransId="{0581BDF3-A007-4A6F-8B1F-14B504397564}"/>
    <dgm:cxn modelId="{1E146E3E-6996-4077-B206-F6EB79A070A0}" srcId="{919E03A4-6777-4701-8299-6F10358F3928}" destId="{5E86C5A4-A2BA-4DFC-982A-2348EFAF822A}" srcOrd="0" destOrd="0" parTransId="{11FA77A9-6E37-45BC-B7B2-F865F6FE0130}" sibTransId="{EE0C42F5-AF5A-449E-B416-36505283BD72}"/>
    <dgm:cxn modelId="{51E25ABB-1645-498D-8EA9-2EDB156C567C}" type="presOf" srcId="{83C9756F-FA0B-4FC6-A54C-2E51985E48F1}" destId="{4F616420-E1BC-4B07-8E60-2C6742614884}" srcOrd="0" destOrd="0" presId="urn:microsoft.com/office/officeart/2005/8/layout/radial1"/>
    <dgm:cxn modelId="{B4BF192C-2E18-49F3-BE48-8FE7ACA1B899}" type="presOf" srcId="{A96D6769-2B6C-4436-9964-55EF379B97E7}" destId="{8DC139ED-95D4-457F-9A7D-CCF5A91E28BD}" srcOrd="0" destOrd="0" presId="urn:microsoft.com/office/officeart/2005/8/layout/radial1"/>
    <dgm:cxn modelId="{7A6D23F6-31AC-4DDB-A5F7-9D1AB9A6E277}" type="presOf" srcId="{919E03A4-6777-4701-8299-6F10358F3928}" destId="{D827A46B-FD93-4436-93AD-34B9698BE48F}" srcOrd="0" destOrd="0" presId="urn:microsoft.com/office/officeart/2005/8/layout/radial1"/>
    <dgm:cxn modelId="{B9983017-3412-4379-A594-56A6D35F8C1C}" type="presOf" srcId="{7142FD04-CB8D-426B-B621-99FBCA921181}" destId="{57A56F69-53C0-4EBC-A73D-45E7D413CBC1}" srcOrd="0" destOrd="0" presId="urn:microsoft.com/office/officeart/2005/8/layout/radial1"/>
    <dgm:cxn modelId="{8F62FEE0-62BA-4706-90B7-D3558C2CA899}" type="presOf" srcId="{B3711C0C-FA49-4C19-8CCC-35AA2E738E2F}" destId="{20A69075-8B81-4034-B09D-BD3B07413926}" srcOrd="0" destOrd="0" presId="urn:microsoft.com/office/officeart/2005/8/layout/radial1"/>
    <dgm:cxn modelId="{16DCBDE6-637F-4D58-A071-2746420EBD19}" srcId="{5E86C5A4-A2BA-4DFC-982A-2348EFAF822A}" destId="{7BEA82CA-16BB-423E-A2B5-CC47D02BFB66}" srcOrd="1" destOrd="0" parTransId="{97031D16-D98A-46C6-A704-AB2EB54AE5D1}" sibTransId="{CAB93E4A-CA32-43BB-B92B-E509D87A855B}"/>
    <dgm:cxn modelId="{D3594DDF-76B1-4593-A162-DE62DFC8BA45}" type="presParOf" srcId="{D827A46B-FD93-4436-93AD-34B9698BE48F}" destId="{D12C7F58-606C-493E-A6D5-3C59535502AA}" srcOrd="0" destOrd="0" presId="urn:microsoft.com/office/officeart/2005/8/layout/radial1"/>
    <dgm:cxn modelId="{4507D233-327B-4385-969F-A75243468AE8}" type="presParOf" srcId="{D827A46B-FD93-4436-93AD-34B9698BE48F}" destId="{B7E9C83F-A5AC-4298-AE81-61C208F74D02}" srcOrd="1" destOrd="0" presId="urn:microsoft.com/office/officeart/2005/8/layout/radial1"/>
    <dgm:cxn modelId="{920C483E-E901-4318-85B6-99B89E64CDBF}" type="presParOf" srcId="{B7E9C83F-A5AC-4298-AE81-61C208F74D02}" destId="{0E9CED8A-2CB2-4539-AB21-25BA29BE4C91}" srcOrd="0" destOrd="0" presId="urn:microsoft.com/office/officeart/2005/8/layout/radial1"/>
    <dgm:cxn modelId="{18FEACA6-FE71-4FAD-A6B4-168B6BFCEF01}" type="presParOf" srcId="{D827A46B-FD93-4436-93AD-34B9698BE48F}" destId="{F11F6789-B375-48EB-864F-D5D13EE8C26D}" srcOrd="2" destOrd="0" presId="urn:microsoft.com/office/officeart/2005/8/layout/radial1"/>
    <dgm:cxn modelId="{9E1DC806-31D9-4818-AE23-D9B81A72FF8E}" type="presParOf" srcId="{D827A46B-FD93-4436-93AD-34B9698BE48F}" destId="{CCC8B3C3-C099-4DBD-9EE8-011E1EC4C235}" srcOrd="3" destOrd="0" presId="urn:microsoft.com/office/officeart/2005/8/layout/radial1"/>
    <dgm:cxn modelId="{B0E8AC79-E514-49A8-9C29-20B9BD2E06C5}" type="presParOf" srcId="{CCC8B3C3-C099-4DBD-9EE8-011E1EC4C235}" destId="{3AF3F7E1-9898-4325-9B38-002F0143E29A}" srcOrd="0" destOrd="0" presId="urn:microsoft.com/office/officeart/2005/8/layout/radial1"/>
    <dgm:cxn modelId="{0BDFD970-7E9E-45D5-92D4-74506D813F8A}" type="presParOf" srcId="{D827A46B-FD93-4436-93AD-34B9698BE48F}" destId="{0A780C27-CE74-4144-87F2-80DAE6C78C55}" srcOrd="4" destOrd="0" presId="urn:microsoft.com/office/officeart/2005/8/layout/radial1"/>
    <dgm:cxn modelId="{9D0D30DC-0477-440E-B0BC-0CD2401EEDEB}" type="presParOf" srcId="{D827A46B-FD93-4436-93AD-34B9698BE48F}" destId="{85517EE8-BE8A-4F22-BBD1-CFCCF93727C5}" srcOrd="5" destOrd="0" presId="urn:microsoft.com/office/officeart/2005/8/layout/radial1"/>
    <dgm:cxn modelId="{DA6BBB16-A639-44D2-99F3-BABBC8D5097F}" type="presParOf" srcId="{85517EE8-BE8A-4F22-BBD1-CFCCF93727C5}" destId="{D639C4FA-C29C-4588-ABDA-1E89FD8CCD95}" srcOrd="0" destOrd="0" presId="urn:microsoft.com/office/officeart/2005/8/layout/radial1"/>
    <dgm:cxn modelId="{D1E013BC-12AA-4504-A5A0-9130CAB5C2E8}" type="presParOf" srcId="{D827A46B-FD93-4436-93AD-34B9698BE48F}" destId="{4F616420-E1BC-4B07-8E60-2C6742614884}" srcOrd="6" destOrd="0" presId="urn:microsoft.com/office/officeart/2005/8/layout/radial1"/>
    <dgm:cxn modelId="{E90F9DA3-F1B4-4CC4-A567-3FF5A5E656B9}" type="presParOf" srcId="{D827A46B-FD93-4436-93AD-34B9698BE48F}" destId="{8DC139ED-95D4-457F-9A7D-CCF5A91E28BD}" srcOrd="7" destOrd="0" presId="urn:microsoft.com/office/officeart/2005/8/layout/radial1"/>
    <dgm:cxn modelId="{ADD09D12-CC3C-4607-9A8C-5918A5C0DF68}" type="presParOf" srcId="{8DC139ED-95D4-457F-9A7D-CCF5A91E28BD}" destId="{CA0FEBCD-9725-4CFD-8742-B18E11557269}" srcOrd="0" destOrd="0" presId="urn:microsoft.com/office/officeart/2005/8/layout/radial1"/>
    <dgm:cxn modelId="{6386F0FA-7AD8-4BC8-80C3-A9AC8D32C128}" type="presParOf" srcId="{D827A46B-FD93-4436-93AD-34B9698BE48F}" destId="{E8CF51DF-69DE-45DD-841F-D47653BF2BC0}" srcOrd="8" destOrd="0" presId="urn:microsoft.com/office/officeart/2005/8/layout/radial1"/>
    <dgm:cxn modelId="{8FA77714-AD15-4723-9EE9-C22C5C44086C}" type="presParOf" srcId="{D827A46B-FD93-4436-93AD-34B9698BE48F}" destId="{20A69075-8B81-4034-B09D-BD3B07413926}" srcOrd="9" destOrd="0" presId="urn:microsoft.com/office/officeart/2005/8/layout/radial1"/>
    <dgm:cxn modelId="{369614AF-7D91-4BC9-B6D1-C2D7687ABEFF}" type="presParOf" srcId="{20A69075-8B81-4034-B09D-BD3B07413926}" destId="{B6654CE1-B75E-4E9D-8BF1-DD797CDA5538}" srcOrd="0" destOrd="0" presId="urn:microsoft.com/office/officeart/2005/8/layout/radial1"/>
    <dgm:cxn modelId="{8146C887-6350-4281-A19D-A30D512F4554}" type="presParOf" srcId="{D827A46B-FD93-4436-93AD-34B9698BE48F}" destId="{57A56F69-53C0-4EBC-A73D-45E7D413CBC1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C7F58-606C-493E-A6D5-3C59535502AA}">
      <dsp:nvSpPr>
        <dsp:cNvPr id="0" name=""/>
        <dsp:cNvSpPr/>
      </dsp:nvSpPr>
      <dsp:spPr>
        <a:xfrm>
          <a:off x="2915862" y="1895954"/>
          <a:ext cx="1441083" cy="1441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fr-FR" sz="6000" b="1" i="0" u="none" strike="noStrike" kern="1200" cap="none" normalizeH="0" baseline="0" smtClean="0">
            <a:ln>
              <a:noFill/>
            </a:ln>
            <a:solidFill>
              <a:srgbClr val="FFFF00"/>
            </a:solidFill>
            <a:effectLst/>
            <a:latin typeface="Verdana" panose="020B0604030504040204" pitchFamily="34" charset="0"/>
          </a:endParaRPr>
        </a:p>
      </dsp:txBody>
      <dsp:txXfrm>
        <a:off x="3126904" y="2106996"/>
        <a:ext cx="1018999" cy="1018999"/>
      </dsp:txXfrm>
    </dsp:sp>
    <dsp:sp modelId="{B7E9C83F-A5AC-4298-AE81-61C208F74D02}">
      <dsp:nvSpPr>
        <dsp:cNvPr id="0" name=""/>
        <dsp:cNvSpPr/>
      </dsp:nvSpPr>
      <dsp:spPr>
        <a:xfrm rot="16200000">
          <a:off x="3418968" y="1660685"/>
          <a:ext cx="434871" cy="35666"/>
        </a:xfrm>
        <a:custGeom>
          <a:avLst/>
          <a:gdLst/>
          <a:ahLst/>
          <a:cxnLst/>
          <a:rect l="0" t="0" r="0" b="0"/>
          <a:pathLst>
            <a:path>
              <a:moveTo>
                <a:pt x="0" y="17833"/>
              </a:moveTo>
              <a:lnTo>
                <a:pt x="434871" y="178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625532" y="1667647"/>
        <a:ext cx="21743" cy="21743"/>
      </dsp:txXfrm>
    </dsp:sp>
    <dsp:sp modelId="{F11F6789-B375-48EB-864F-D5D13EE8C26D}">
      <dsp:nvSpPr>
        <dsp:cNvPr id="0" name=""/>
        <dsp:cNvSpPr/>
      </dsp:nvSpPr>
      <dsp:spPr>
        <a:xfrm>
          <a:off x="2915862" y="19999"/>
          <a:ext cx="1441083" cy="1441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needles, </a:t>
          </a:r>
          <a:b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syringes</a:t>
          </a:r>
        </a:p>
      </dsp:txBody>
      <dsp:txXfrm>
        <a:off x="3126904" y="231041"/>
        <a:ext cx="1018999" cy="1018999"/>
      </dsp:txXfrm>
    </dsp:sp>
    <dsp:sp modelId="{CCC8B3C3-C099-4DBD-9EE8-011E1EC4C235}">
      <dsp:nvSpPr>
        <dsp:cNvPr id="0" name=""/>
        <dsp:cNvSpPr/>
      </dsp:nvSpPr>
      <dsp:spPr>
        <a:xfrm rot="20520000">
          <a:off x="4311038" y="2308812"/>
          <a:ext cx="434871" cy="35666"/>
        </a:xfrm>
        <a:custGeom>
          <a:avLst/>
          <a:gdLst/>
          <a:ahLst/>
          <a:cxnLst/>
          <a:rect l="0" t="0" r="0" b="0"/>
          <a:pathLst>
            <a:path>
              <a:moveTo>
                <a:pt x="0" y="17833"/>
              </a:moveTo>
              <a:lnTo>
                <a:pt x="434871" y="178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17601" y="2315773"/>
        <a:ext cx="21743" cy="21743"/>
      </dsp:txXfrm>
    </dsp:sp>
    <dsp:sp modelId="{0A780C27-CE74-4144-87F2-80DAE6C78C55}">
      <dsp:nvSpPr>
        <dsp:cNvPr id="0" name=""/>
        <dsp:cNvSpPr/>
      </dsp:nvSpPr>
      <dsp:spPr>
        <a:xfrm>
          <a:off x="4700001" y="1316252"/>
          <a:ext cx="1441083" cy="1441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broken </a:t>
          </a:r>
          <a:b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glass, </a:t>
          </a:r>
          <a:b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sharps</a:t>
          </a:r>
        </a:p>
      </dsp:txBody>
      <dsp:txXfrm>
        <a:off x="4911043" y="1527294"/>
        <a:ext cx="1018999" cy="1018999"/>
      </dsp:txXfrm>
    </dsp:sp>
    <dsp:sp modelId="{85517EE8-BE8A-4F22-BBD1-CFCCF93727C5}">
      <dsp:nvSpPr>
        <dsp:cNvPr id="0" name=""/>
        <dsp:cNvSpPr/>
      </dsp:nvSpPr>
      <dsp:spPr>
        <a:xfrm rot="3240000">
          <a:off x="3970297" y="3357502"/>
          <a:ext cx="434871" cy="35666"/>
        </a:xfrm>
        <a:custGeom>
          <a:avLst/>
          <a:gdLst/>
          <a:ahLst/>
          <a:cxnLst/>
          <a:rect l="0" t="0" r="0" b="0"/>
          <a:pathLst>
            <a:path>
              <a:moveTo>
                <a:pt x="0" y="17833"/>
              </a:moveTo>
              <a:lnTo>
                <a:pt x="434871" y="178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76861" y="3364464"/>
        <a:ext cx="21743" cy="21743"/>
      </dsp:txXfrm>
    </dsp:sp>
    <dsp:sp modelId="{4F616420-E1BC-4B07-8E60-2C6742614884}">
      <dsp:nvSpPr>
        <dsp:cNvPr id="0" name=""/>
        <dsp:cNvSpPr/>
      </dsp:nvSpPr>
      <dsp:spPr>
        <a:xfrm>
          <a:off x="4018520" y="3413633"/>
          <a:ext cx="1441083" cy="1441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Aspiration </a:t>
          </a:r>
          <a:b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through </a:t>
          </a:r>
          <a:b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pipettes</a:t>
          </a:r>
        </a:p>
      </dsp:txBody>
      <dsp:txXfrm>
        <a:off x="4229562" y="3624675"/>
        <a:ext cx="1018999" cy="1018999"/>
      </dsp:txXfrm>
    </dsp:sp>
    <dsp:sp modelId="{8DC139ED-95D4-457F-9A7D-CCF5A91E28BD}">
      <dsp:nvSpPr>
        <dsp:cNvPr id="0" name=""/>
        <dsp:cNvSpPr/>
      </dsp:nvSpPr>
      <dsp:spPr>
        <a:xfrm rot="7560000">
          <a:off x="2867639" y="3357502"/>
          <a:ext cx="434871" cy="35666"/>
        </a:xfrm>
        <a:custGeom>
          <a:avLst/>
          <a:gdLst/>
          <a:ahLst/>
          <a:cxnLst/>
          <a:rect l="0" t="0" r="0" b="0"/>
          <a:pathLst>
            <a:path>
              <a:moveTo>
                <a:pt x="0" y="17833"/>
              </a:moveTo>
              <a:lnTo>
                <a:pt x="434871" y="178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074202" y="3364464"/>
        <a:ext cx="21743" cy="21743"/>
      </dsp:txXfrm>
    </dsp:sp>
    <dsp:sp modelId="{E8CF51DF-69DE-45DD-841F-D47653BF2BC0}">
      <dsp:nvSpPr>
        <dsp:cNvPr id="0" name=""/>
        <dsp:cNvSpPr/>
      </dsp:nvSpPr>
      <dsp:spPr>
        <a:xfrm>
          <a:off x="1813203" y="3413633"/>
          <a:ext cx="1441083" cy="1441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Spills, </a:t>
          </a:r>
          <a:b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sprays</a:t>
          </a:r>
        </a:p>
      </dsp:txBody>
      <dsp:txXfrm>
        <a:off x="2024245" y="3624675"/>
        <a:ext cx="1018999" cy="1018999"/>
      </dsp:txXfrm>
    </dsp:sp>
    <dsp:sp modelId="{20A69075-8B81-4034-B09D-BD3B07413926}">
      <dsp:nvSpPr>
        <dsp:cNvPr id="0" name=""/>
        <dsp:cNvSpPr/>
      </dsp:nvSpPr>
      <dsp:spPr>
        <a:xfrm rot="11853346">
          <a:off x="2848934" y="2365806"/>
          <a:ext cx="102883" cy="35666"/>
        </a:xfrm>
        <a:custGeom>
          <a:avLst/>
          <a:gdLst/>
          <a:ahLst/>
          <a:cxnLst/>
          <a:rect l="0" t="0" r="0" b="0"/>
          <a:pathLst>
            <a:path>
              <a:moveTo>
                <a:pt x="0" y="17833"/>
              </a:moveTo>
              <a:lnTo>
                <a:pt x="102883" y="178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897804" y="2381067"/>
        <a:ext cx="5144" cy="5144"/>
      </dsp:txXfrm>
    </dsp:sp>
    <dsp:sp modelId="{57A56F69-53C0-4EBC-A73D-45E7D413CBC1}">
      <dsp:nvSpPr>
        <dsp:cNvPr id="0" name=""/>
        <dsp:cNvSpPr/>
      </dsp:nvSpPr>
      <dsp:spPr>
        <a:xfrm>
          <a:off x="1443807" y="1430241"/>
          <a:ext cx="1441083" cy="1441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Bites, </a:t>
          </a:r>
          <a:b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scratches</a:t>
          </a:r>
          <a:b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 animal or </a:t>
          </a:r>
          <a:b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</a:br>
          <a:r>
            <a:rPr kumimoji="0" lang="en-US" sz="1400" b="1" i="0" u="none" strike="noStrike" kern="1200" cap="none" normalizeH="0" baseline="0" dirty="0" err="1" smtClean="0">
              <a:ln>
                <a:noFill/>
              </a:ln>
              <a:solidFill>
                <a:srgbClr val="FFFF00"/>
              </a:solidFill>
              <a:effectLst/>
              <a:latin typeface="Verdana" panose="020B0604030504040204" pitchFamily="34" charset="0"/>
            </a:rPr>
            <a:t>ectoparasites</a:t>
          </a:r>
          <a:endParaRPr kumimoji="0" lang="en-US" sz="1400" b="1" i="0" u="none" strike="noStrike" kern="1200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Verdana" panose="020B0604030504040204" pitchFamily="34" charset="0"/>
          </a:endParaRPr>
        </a:p>
      </dsp:txBody>
      <dsp:txXfrm>
        <a:off x="1654849" y="1641283"/>
        <a:ext cx="1018999" cy="1018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FFCD4-4037-4617-9F42-F1D43B1D3ADC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E70F2-80C6-41A7-AB94-1DC390DE6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57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fld id="{6E27CF9F-53ED-4494-9BEF-54245E3E43FC}" type="slidenum">
              <a:rPr lang="ar-SA">
                <a:solidFill>
                  <a:prstClr val="black"/>
                </a:solidFill>
              </a:rPr>
              <a:pPr algn="l"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2113" y="690563"/>
            <a:ext cx="6073775" cy="3417887"/>
          </a:xfrm>
          <a:ln w="12700" cap="flat">
            <a:solidFill>
              <a:schemeClr val="tx1"/>
            </a:solidFill>
          </a:ln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b="1" smtClean="0"/>
              <a:t>SLIDE #22: (More than 20 pathogens</a:t>
            </a:r>
            <a:r>
              <a:rPr lang="en-US" b="1" smtClean="0">
                <a:latin typeface="WP TypographicSymbols" charset="0"/>
              </a:rPr>
              <a:t>Y</a:t>
            </a:r>
            <a:r>
              <a:rPr lang="en-US" b="1" smtClean="0"/>
              <a:t>)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In well-documented studies, injuries from contaminated needles and other sharp devices used in the health care setting have been associated with transmission of bloodborne pathogens to health care workers.     In fact, </a:t>
            </a:r>
            <a:r>
              <a:rPr lang="en-US" b="1" smtClean="0"/>
              <a:t>more than 20 pathogens have been transmitted through sharps or needlestick injuries</a:t>
            </a:r>
            <a:r>
              <a:rPr lang="en-US" smtClean="0"/>
              <a:t> (Chiarello, 1992). Of these, HIV, HBV and HCV pose the greatest risk to the health care worker (Ippolito et al., 1997).</a:t>
            </a:r>
          </a:p>
        </p:txBody>
      </p:sp>
    </p:spTree>
    <p:extLst>
      <p:ext uri="{BB962C8B-B14F-4D97-AF65-F5344CB8AC3E}">
        <p14:creationId xmlns:p14="http://schemas.microsoft.com/office/powerpoint/2010/main" val="1553959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7A9C641-8554-4C1F-8F17-4F74AEE1AF96}" type="slidenum">
              <a:rPr lang="en-GB" sz="1200" b="0">
                <a:solidFill>
                  <a:prstClr val="black"/>
                </a:solidFill>
              </a:rPr>
              <a:pPr/>
              <a:t>25</a:t>
            </a:fld>
            <a:endParaRPr lang="en-GB" sz="1200" b="0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2438" y="717550"/>
            <a:ext cx="5989637" cy="3370263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75150"/>
            <a:ext cx="5035550" cy="4089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619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CB3D1A0-8F88-4337-BB15-D3553393C3F9}" type="slidenum">
              <a:rPr lang="en-GB" sz="1200" b="0">
                <a:solidFill>
                  <a:prstClr val="black"/>
                </a:solidFill>
              </a:rPr>
              <a:pPr/>
              <a:t>28</a:t>
            </a:fld>
            <a:endParaRPr lang="en-GB" sz="1200" b="0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2438" y="717550"/>
            <a:ext cx="5989637" cy="3370263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75150"/>
            <a:ext cx="5035550" cy="4089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4772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650129-7006-44D4-AEE9-69633613BCC3}" type="slidenum">
              <a:rPr lang="en-GB" sz="1200" b="0">
                <a:solidFill>
                  <a:prstClr val="black"/>
                </a:solidFill>
              </a:rPr>
              <a:pPr/>
              <a:t>34</a:t>
            </a:fld>
            <a:endParaRPr lang="en-GB" sz="1200" b="0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2438" y="717550"/>
            <a:ext cx="5989637" cy="3370263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75150"/>
            <a:ext cx="5035550" cy="4089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7772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895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ACB927F-3D43-47AE-869D-F365C753578D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24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F0420C-8D3C-4998-A58F-9714EEB06C01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658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58A2B0-5153-44FD-8085-0053080C282A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652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AEE162-CB86-477C-9F7D-3E30ECDFEDE6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590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FDB0A1-B435-4B55-9F6D-16521F239B09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22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3DBB768-1B22-425A-B5AE-A0C41B979142}" type="slidenum">
              <a:rPr lang="en-GB" sz="1200" b="0">
                <a:solidFill>
                  <a:prstClr val="black"/>
                </a:solidFill>
              </a:rPr>
              <a:pPr/>
              <a:t>21</a:t>
            </a:fld>
            <a:endParaRPr lang="en-GB" sz="1200" b="0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2438" y="717550"/>
            <a:ext cx="5989637" cy="3370263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75150"/>
            <a:ext cx="5035550" cy="4089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6991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4C2FB1-051A-4C92-85E1-2259998DACD1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C894-820F-481C-8EF4-3F9020E2974E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50A72-B6C1-4784-9F9C-8563A659C781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23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C894-820F-481C-8EF4-3F9020E2974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50A72-B6C1-4784-9F9C-8563A659C78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89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C894-820F-481C-8EF4-3F9020E2974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50A72-B6C1-4784-9F9C-8563A659C78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14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23999-2EC0-4D5E-8C6F-DBA2E047A37F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5/16/2020</a:t>
            </a:fld>
            <a:endParaRPr lang="en-US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A7DA1-C3B4-4EAB-BEBA-9391FA050317}" type="slidenum">
              <a:rPr lang="en-US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70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65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11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38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69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264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25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3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C894-820F-481C-8EF4-3F9020E2974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50A72-B6C1-4784-9F9C-8563A659C78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85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16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31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83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59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4617B">
                    <a:shade val="90000"/>
                  </a:srgbClr>
                </a:solidFill>
              </a:rPr>
              <a:t>Facilities and Safety - Module 2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A5265-0D4E-4B37-ADC3-844E1D103446}" type="slidenum">
              <a:rPr lang="en-US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9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4617B">
                    <a:shade val="90000"/>
                  </a:srgbClr>
                </a:solidFill>
              </a:rPr>
              <a:t>Facilities and Safety - Module 2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C07F1-AA05-45B8-80E9-0E93388830BB}" type="slidenum">
              <a:rPr lang="en-US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06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95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06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52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08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C894-820F-481C-8EF4-3F9020E2974E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50A72-B6C1-4784-9F9C-8563A659C781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53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41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38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2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02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10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2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66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6197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76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15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C894-820F-481C-8EF4-3F9020E2974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50A72-B6C1-4784-9F9C-8563A659C78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217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00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801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05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678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2977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385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591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037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4368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5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C894-820F-481C-8EF4-3F9020E2974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50A72-B6C1-4784-9F9C-8563A659C78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81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4585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804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796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15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C894-820F-481C-8EF4-3F9020E2974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50A72-B6C1-4784-9F9C-8563A659C78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24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C894-820F-481C-8EF4-3F9020E2974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50A72-B6C1-4784-9F9C-8563A659C78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C894-820F-481C-8EF4-3F9020E2974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50A72-B6C1-4784-9F9C-8563A659C78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C894-820F-481C-8EF4-3F9020E2974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8050A72-B6C1-4784-9F9C-8563A659C78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70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AEFC894-820F-481C-8EF4-3F9020E2974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8050A72-B6C1-4784-9F9C-8563A659C78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868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705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FADE734-A1CA-4E0C-B181-F6A265CD1FC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75BE2F-591C-4773-9A5B-A4FF8CEB6BC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5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79351A-108E-4FC7-BDC0-41836319C986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05FA2D5-8018-4BA4-AA76-A9B30C06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6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diagramDrawing" Target="../diagrams/drawing1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jpeg"/><Relationship Id="rId12" Type="http://schemas.openxmlformats.org/officeDocument/2006/relationships/diagramColors" Target="../diagrams/colors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4.jpeg"/><Relationship Id="rId10" Type="http://schemas.openxmlformats.org/officeDocument/2006/relationships/diagramLayout" Target="../diagrams/layout1.xml"/><Relationship Id="rId4" Type="http://schemas.openxmlformats.org/officeDocument/2006/relationships/notesSlide" Target="../notesSlides/notesSlide4.xml"/><Relationship Id="rId9" Type="http://schemas.openxmlformats.org/officeDocument/2006/relationships/diagramData" Target="../diagrams/data1.xml"/><Relationship Id="rId1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14.m4a"/><Relationship Id="rId7" Type="http://schemas.openxmlformats.org/officeDocument/2006/relationships/image" Target="../media/image23.png"/><Relationship Id="rId2" Type="http://schemas.microsoft.com/office/2007/relationships/media" Target="../media/media14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8.m4a"/><Relationship Id="rId7" Type="http://schemas.openxmlformats.org/officeDocument/2006/relationships/image" Target="../media/image25.emf"/><Relationship Id="rId2" Type="http://schemas.microsoft.com/office/2007/relationships/media" Target="../media/media18.m4a"/><Relationship Id="rId1" Type="http://schemas.openxmlformats.org/officeDocument/2006/relationships/vmlDrawing" Target="../drawings/vmlDrawing2.vml"/><Relationship Id="rId6" Type="http://schemas.openxmlformats.org/officeDocument/2006/relationships/oleObject" Target="file:///\\HHSERV-1\afd_bibl\MARKETIN\EXCEL\Holten%20tegninger\Bio%20Safety.xls!P1!R1C1:R8C15" TargetMode="Externa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8.jpeg"/><Relationship Id="rId12" Type="http://schemas.openxmlformats.org/officeDocument/2006/relationships/image" Target="../media/image10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e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2.m4a"/><Relationship Id="rId7" Type="http://schemas.openxmlformats.org/officeDocument/2006/relationships/image" Target="../media/image33.emf"/><Relationship Id="rId2" Type="http://schemas.microsoft.com/office/2007/relationships/media" Target="../media/media22.m4a"/><Relationship Id="rId1" Type="http://schemas.openxmlformats.org/officeDocument/2006/relationships/vmlDrawing" Target="../drawings/vmlDrawing3.vml"/><Relationship Id="rId6" Type="http://schemas.openxmlformats.org/officeDocument/2006/relationships/oleObject" Target="file:///\\HHSERV-1\afd_bibl\MARKETIN\EXCEL\Holten%20tegninger\Bio%20Safety.xls!P1-P2!R1C1:R8C16" TargetMode="Externa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0.pn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5.m4a"/><Relationship Id="rId7" Type="http://schemas.openxmlformats.org/officeDocument/2006/relationships/image" Target="../media/image35.emf"/><Relationship Id="rId2" Type="http://schemas.microsoft.com/office/2007/relationships/media" Target="../media/media25.m4a"/><Relationship Id="rId1" Type="http://schemas.openxmlformats.org/officeDocument/2006/relationships/vmlDrawing" Target="../drawings/vmlDrawing4.vml"/><Relationship Id="rId6" Type="http://schemas.openxmlformats.org/officeDocument/2006/relationships/oleObject" Target="file:///\\HHSERV-1\afd_bibl\MARKETIN\EXCEL\Holten%20tegninger\Bio%20Safety.xls!P1-P3!R2C2:R12C21" TargetMode="Externa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0.m4a"/><Relationship Id="rId7" Type="http://schemas.openxmlformats.org/officeDocument/2006/relationships/image" Target="../media/image41.emf"/><Relationship Id="rId2" Type="http://schemas.microsoft.com/office/2007/relationships/media" Target="../media/media30.m4a"/><Relationship Id="rId1" Type="http://schemas.openxmlformats.org/officeDocument/2006/relationships/vmlDrawing" Target="../drawings/vmlDrawing5.vml"/><Relationship Id="rId6" Type="http://schemas.openxmlformats.org/officeDocument/2006/relationships/oleObject" Target="file:///\\HHSERV-1\afd_bibl\MARKETIN\EXCEL\Holten%20tegninger\Bio%20Safety.xls!P1-P4!R2C2:R12C21" TargetMode="Externa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11.wmf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b="1" dirty="0" smtClean="0"/>
              <a:t>بسم الله الرحمن الرحیم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11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mtClean="0"/>
              <a:t>Bloodborne Pathogens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48475" y="2636912"/>
            <a:ext cx="8229600" cy="438912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Of most concern are</a:t>
            </a:r>
          </a:p>
          <a:p>
            <a:pPr lvl="1"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Human Immunodeficiency Virus 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(HIV)</a:t>
            </a:r>
          </a:p>
          <a:p>
            <a:pPr lvl="1"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Hepatitis B Virus 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(HBV)</a:t>
            </a:r>
          </a:p>
          <a:p>
            <a:pPr lvl="1"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Hepatitis C Virus 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(HCV)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4232" y="3772348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4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088"/>
            <a:ext cx="8229600" cy="7086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dirty="0" smtClean="0"/>
              <a:t>Average risk of transmission</a:t>
            </a:r>
            <a:endParaRPr lang="en-US" altLang="en-US" dirty="0" smtClean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8027" y="1844675"/>
            <a:ext cx="5557837" cy="4525962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Hepatitis B Virus (HBV):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Hepatitis C Virus (HCV):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Human Immunodeficiency Virus (HIV):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7535864" y="1844676"/>
            <a:ext cx="247332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4617B"/>
              </a:buClr>
              <a:buSzPct val="115000"/>
            </a:pPr>
            <a:r>
              <a:rPr lang="en-GB" altLang="en-US" sz="2000" b="1">
                <a:solidFill>
                  <a:srgbClr val="333300"/>
                </a:solidFill>
              </a:rPr>
              <a:t>33.3% or 1 in 3</a:t>
            </a:r>
            <a:endParaRPr lang="en-US" altLang="en-US" sz="2000" b="1">
              <a:solidFill>
                <a:srgbClr val="333300"/>
              </a:solidFill>
            </a:endParaRP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7535864" y="3081339"/>
            <a:ext cx="2473325" cy="3206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4617B"/>
              </a:buClr>
              <a:buSzPct val="115000"/>
            </a:pPr>
            <a:r>
              <a:rPr lang="en-GB" altLang="en-US" b="1">
                <a:solidFill>
                  <a:srgbClr val="333300"/>
                </a:solidFill>
              </a:rPr>
              <a:t>3.3% or 1 in 30</a:t>
            </a:r>
            <a:endParaRPr lang="en-US" altLang="en-US" b="1">
              <a:solidFill>
                <a:srgbClr val="333300"/>
              </a:solidFill>
            </a:endParaRP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7535864" y="4365625"/>
            <a:ext cx="247332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4617B"/>
              </a:buClr>
              <a:buSzPct val="115000"/>
              <a:buFont typeface="Wingdings" panose="05000000000000000000" pitchFamily="2" charset="2"/>
              <a:buNone/>
            </a:pPr>
            <a:r>
              <a:rPr lang="en-GB" altLang="en-US" b="1">
                <a:solidFill>
                  <a:srgbClr val="333300"/>
                </a:solidFill>
              </a:rPr>
              <a:t>0.31% or 1 in 319 </a:t>
            </a:r>
            <a:endParaRPr lang="en-US" altLang="en-US" b="1">
              <a:solidFill>
                <a:srgbClr val="3333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3872" y="4492428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0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1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045" grpId="0" animBg="1"/>
      <p:bldP spid="87046" grpId="0" animBg="1"/>
      <p:bldP spid="870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672" y="980728"/>
            <a:ext cx="8305800" cy="1143000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روش های انتقال عفونت</a:t>
            </a:r>
            <a:endParaRPr lang="en-US" dirty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1624" y="2420889"/>
            <a:ext cx="7488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dirty="0">
                <a:solidFill>
                  <a:prstClr val="black"/>
                </a:solidFill>
              </a:rPr>
              <a:t>1- آسیب های پوستی با سوزن آلوده</a:t>
            </a:r>
          </a:p>
          <a:p>
            <a:pPr algn="r"/>
            <a:r>
              <a:rPr lang="fa-IR" sz="3200" dirty="0">
                <a:solidFill>
                  <a:prstClr val="black"/>
                </a:solidFill>
              </a:rPr>
              <a:t>2- پاشیدن خون و ترشحات به غشاء مخاطی </a:t>
            </a:r>
          </a:p>
          <a:p>
            <a:pPr algn="r"/>
            <a:r>
              <a:rPr lang="fa-IR" sz="3200" dirty="0">
                <a:solidFill>
                  <a:prstClr val="black"/>
                </a:solidFill>
              </a:rPr>
              <a:t>3- ورود عامل بیماری زا از راه تنفسی</a:t>
            </a:r>
            <a:endParaRPr lang="en-US" sz="3200" dirty="0">
              <a:solidFill>
                <a:prstClr val="black"/>
              </a:solidFill>
            </a:endParaRPr>
          </a:p>
          <a:p>
            <a:pPr algn="r"/>
            <a:r>
              <a:rPr lang="fa-IR" sz="3200" dirty="0">
                <a:solidFill>
                  <a:prstClr val="black"/>
                </a:solidFill>
              </a:rPr>
              <a:t>4- ورود از طریق خوراکی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7608" y="4276404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2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3"/>
          <p:cNvSpPr>
            <a:spLocks noGrp="1" noChangeArrowheads="1"/>
          </p:cNvSpPr>
          <p:nvPr>
            <p:ph type="title"/>
          </p:nvPr>
        </p:nvSpPr>
        <p:spPr>
          <a:xfrm>
            <a:off x="3067051" y="828675"/>
            <a:ext cx="6286500" cy="45720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0000"/>
                </a:solidFill>
              </a:rPr>
              <a:t>Contamination Routes</a:t>
            </a:r>
          </a:p>
        </p:txBody>
      </p:sp>
      <p:pic>
        <p:nvPicPr>
          <p:cNvPr id="47109" name="Picture 4" descr="j04117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1" y="1714501"/>
            <a:ext cx="2970610" cy="376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6553200" y="1943100"/>
            <a:ext cx="25717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</a:rPr>
              <a:t>Ocular invasion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prstClr val="black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</a:rPr>
              <a:t>Inhalation 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prstClr val="black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</a:rPr>
              <a:t>Ingestion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prstClr val="black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</a:rPr>
              <a:t>Skin penetration</a:t>
            </a: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flipH="1">
            <a:off x="5238750" y="2114550"/>
            <a:ext cx="1257300" cy="2857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7112" name="Line 9"/>
          <p:cNvSpPr>
            <a:spLocks noChangeShapeType="1"/>
          </p:cNvSpPr>
          <p:nvPr/>
        </p:nvSpPr>
        <p:spPr bwMode="auto">
          <a:xfrm flipH="1" flipV="1">
            <a:off x="5067300" y="3086100"/>
            <a:ext cx="14859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7113" name="Line 10"/>
          <p:cNvSpPr>
            <a:spLocks noChangeShapeType="1"/>
          </p:cNvSpPr>
          <p:nvPr/>
        </p:nvSpPr>
        <p:spPr bwMode="auto">
          <a:xfrm flipH="1" flipV="1">
            <a:off x="5124450" y="2800350"/>
            <a:ext cx="1485900" cy="171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7114" name="Line 11"/>
          <p:cNvSpPr>
            <a:spLocks noChangeShapeType="1"/>
          </p:cNvSpPr>
          <p:nvPr/>
        </p:nvSpPr>
        <p:spPr bwMode="auto">
          <a:xfrm flipH="1" flipV="1">
            <a:off x="4667250" y="4000500"/>
            <a:ext cx="1943100" cy="6286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needlest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549276"/>
            <a:ext cx="785812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000376" y="5300663"/>
            <a:ext cx="6386513" cy="6985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9FF"/>
              </a:solidFill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220788" y="5157789"/>
            <a:ext cx="7251701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</a:rPr>
              <a:t>Needle Stick</a:t>
            </a:r>
          </a:p>
        </p:txBody>
      </p:sp>
    </p:spTree>
    <p:extLst>
      <p:ext uri="{BB962C8B-B14F-4D97-AF65-F5344CB8AC3E}">
        <p14:creationId xmlns:p14="http://schemas.microsoft.com/office/powerpoint/2010/main" val="307726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2" descr="broken_glass_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4286251"/>
            <a:ext cx="1485900" cy="130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3" descr="mouse_cdc_hantavir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645445"/>
            <a:ext cx="1828800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4" descr="tick_bat-cd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8812">
            <a:off x="3124200" y="3429001"/>
            <a:ext cx="1371600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5" descr="glass_sharps_label_asked_permiss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308" y="1257300"/>
            <a:ext cx="1331119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/>
          </p:nvPr>
        </p:nvGraphicFramePr>
        <p:xfrm>
          <a:off x="2639616" y="836713"/>
          <a:ext cx="7272808" cy="4874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45" name="AutoShape 19"/>
          <p:cNvSpPr>
            <a:spLocks noChangeArrowheads="1"/>
          </p:cNvSpPr>
          <p:nvPr/>
        </p:nvSpPr>
        <p:spPr bwMode="auto">
          <a:xfrm>
            <a:off x="4838700" y="2228850"/>
            <a:ext cx="3143250" cy="2457450"/>
          </a:xfrm>
          <a:prstGeom prst="irregularSeal1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46" name="Text Box 20"/>
          <p:cNvSpPr txBox="1">
            <a:spLocks noChangeArrowheads="1"/>
          </p:cNvSpPr>
          <p:nvPr/>
        </p:nvSpPr>
        <p:spPr bwMode="auto">
          <a:xfrm>
            <a:off x="5353050" y="2971801"/>
            <a:ext cx="2171700" cy="131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Accidents,</a:t>
            </a:r>
            <a:b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</a:b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 injuries</a:t>
            </a:r>
          </a:p>
          <a:p>
            <a:pPr>
              <a:spcBef>
                <a:spcPct val="50000"/>
              </a:spcBef>
            </a:pPr>
            <a:endParaRPr lang="en-US" sz="2100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75652" y="1988840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7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943352"/>
            <a:ext cx="1714500" cy="168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3"/>
          <p:cNvSpPr txBox="1">
            <a:spLocks noChangeArrowheads="1"/>
          </p:cNvSpPr>
          <p:nvPr/>
        </p:nvSpPr>
        <p:spPr bwMode="auto">
          <a:xfrm>
            <a:off x="3009900" y="1485977"/>
            <a:ext cx="6115050" cy="234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DBF5F9"/>
              </a:buClr>
              <a:buSzPct val="120000"/>
              <a:buFont typeface="Wingdings" panose="05000000000000000000" pitchFamily="2" charset="2"/>
              <a:buChar char="§"/>
            </a:pP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  do not </a:t>
            </a:r>
            <a:r>
              <a:rPr lang="fr-CH" sz="1950" dirty="0" err="1">
                <a:solidFill>
                  <a:prstClr val="black"/>
                </a:solidFill>
                <a:latin typeface="Verdana" panose="020B0604030504040204" pitchFamily="34" charset="0"/>
              </a:rPr>
              <a:t>recap</a:t>
            </a: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 </a:t>
            </a:r>
            <a:r>
              <a:rPr lang="fr-CH" sz="1950" dirty="0" err="1">
                <a:solidFill>
                  <a:prstClr val="black"/>
                </a:solidFill>
                <a:latin typeface="Verdana" panose="020B0604030504040204" pitchFamily="34" charset="0"/>
              </a:rPr>
              <a:t>needles</a:t>
            </a:r>
            <a:endParaRPr lang="fr-CH" sz="1950" dirty="0">
              <a:solidFill>
                <a:prstClr val="black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  <a:buClr>
                <a:srgbClr val="DBF5F9"/>
              </a:buClr>
              <a:buSzPct val="120000"/>
              <a:buFont typeface="Wingdings" panose="05000000000000000000" pitchFamily="2" charset="2"/>
              <a:buChar char="§"/>
            </a:pP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  </a:t>
            </a:r>
            <a:r>
              <a:rPr lang="fr-CH" sz="1950" dirty="0" err="1">
                <a:solidFill>
                  <a:prstClr val="black"/>
                </a:solidFill>
                <a:latin typeface="Verdana" panose="020B0604030504040204" pitchFamily="34" charset="0"/>
              </a:rPr>
              <a:t>always</a:t>
            </a: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 use </a:t>
            </a:r>
            <a:r>
              <a:rPr lang="fr-CH" sz="1950" dirty="0" err="1">
                <a:solidFill>
                  <a:prstClr val="black"/>
                </a:solidFill>
                <a:latin typeface="Verdana" panose="020B0604030504040204" pitchFamily="34" charset="0"/>
              </a:rPr>
              <a:t>puncture-resistant</a:t>
            </a: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, </a:t>
            </a:r>
            <a:r>
              <a:rPr lang="fr-CH" sz="1950" dirty="0" err="1">
                <a:solidFill>
                  <a:prstClr val="black"/>
                </a:solidFill>
                <a:latin typeface="Verdana" panose="020B0604030504040204" pitchFamily="34" charset="0"/>
              </a:rPr>
              <a:t>leakproof</a:t>
            </a: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,</a:t>
            </a:r>
            <a:b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</a:b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    </a:t>
            </a:r>
            <a:r>
              <a:rPr lang="fr-CH" sz="1950" dirty="0" err="1">
                <a:solidFill>
                  <a:prstClr val="black"/>
                </a:solidFill>
                <a:latin typeface="Verdana" panose="020B0604030504040204" pitchFamily="34" charset="0"/>
              </a:rPr>
              <a:t>sharps</a:t>
            </a: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 containers</a:t>
            </a:r>
          </a:p>
          <a:p>
            <a:pPr>
              <a:spcBef>
                <a:spcPct val="50000"/>
              </a:spcBef>
              <a:buClr>
                <a:srgbClr val="DBF5F9"/>
              </a:buClr>
              <a:buSzPct val="120000"/>
              <a:buFont typeface="Wingdings" panose="05000000000000000000" pitchFamily="2" charset="2"/>
              <a:buChar char="§"/>
            </a:pP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  </a:t>
            </a:r>
            <a:r>
              <a:rPr lang="fr-CH" sz="1950" dirty="0" err="1">
                <a:solidFill>
                  <a:prstClr val="black"/>
                </a:solidFill>
                <a:latin typeface="Verdana" panose="020B0604030504040204" pitchFamily="34" charset="0"/>
              </a:rPr>
              <a:t>always</a:t>
            </a: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 use </a:t>
            </a:r>
            <a:r>
              <a:rPr lang="fr-CH" sz="1950" dirty="0" err="1">
                <a:solidFill>
                  <a:prstClr val="black"/>
                </a:solidFill>
                <a:latin typeface="Verdana" panose="020B0604030504040204" pitchFamily="34" charset="0"/>
              </a:rPr>
              <a:t>specific</a:t>
            </a: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 </a:t>
            </a:r>
            <a:r>
              <a:rPr lang="fr-CH" sz="1950" dirty="0" err="1">
                <a:solidFill>
                  <a:prstClr val="black"/>
                </a:solidFill>
                <a:latin typeface="Verdana" panose="020B0604030504040204" pitchFamily="34" charset="0"/>
              </a:rPr>
              <a:t>waste</a:t>
            </a: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 </a:t>
            </a:r>
            <a:r>
              <a:rPr lang="fr-CH" sz="1950" dirty="0" err="1">
                <a:solidFill>
                  <a:prstClr val="black"/>
                </a:solidFill>
                <a:latin typeface="Verdana" panose="020B0604030504040204" pitchFamily="34" charset="0"/>
              </a:rPr>
              <a:t>disposal</a:t>
            </a: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 containers</a:t>
            </a:r>
          </a:p>
          <a:p>
            <a:pPr>
              <a:spcBef>
                <a:spcPct val="50000"/>
              </a:spcBef>
              <a:buClr>
                <a:srgbClr val="DBF5F9"/>
              </a:buClr>
              <a:buSzPct val="120000"/>
              <a:buFont typeface="Wingdings" panose="05000000000000000000" pitchFamily="2" charset="2"/>
              <a:buChar char="§"/>
            </a:pP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  </a:t>
            </a:r>
            <a:r>
              <a:rPr lang="fr-CH" sz="1950" dirty="0" err="1">
                <a:solidFill>
                  <a:prstClr val="black"/>
                </a:solidFill>
                <a:latin typeface="Verdana" panose="020B0604030504040204" pitchFamily="34" charset="0"/>
              </a:rPr>
              <a:t>never</a:t>
            </a: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 </a:t>
            </a:r>
            <a:r>
              <a:rPr lang="fr-CH" sz="1950" dirty="0" err="1">
                <a:solidFill>
                  <a:prstClr val="black"/>
                </a:solidFill>
                <a:latin typeface="Verdana" panose="020B0604030504040204" pitchFamily="34" charset="0"/>
              </a:rPr>
              <a:t>directly</a:t>
            </a: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 </a:t>
            </a:r>
            <a:r>
              <a:rPr lang="fr-CH" sz="1950" dirty="0" err="1">
                <a:solidFill>
                  <a:prstClr val="black"/>
                </a:solidFill>
                <a:latin typeface="Verdana" panose="020B0604030504040204" pitchFamily="34" charset="0"/>
              </a:rPr>
              <a:t>handle</a:t>
            </a: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 </a:t>
            </a:r>
            <a:r>
              <a:rPr lang="fr-CH" sz="1950" dirty="0" err="1">
                <a:solidFill>
                  <a:prstClr val="black"/>
                </a:solidFill>
                <a:latin typeface="Verdana" panose="020B0604030504040204" pitchFamily="34" charset="0"/>
              </a:rPr>
              <a:t>broken</a:t>
            </a:r>
            <a:r>
              <a:rPr lang="fr-CH" sz="1950" dirty="0">
                <a:solidFill>
                  <a:prstClr val="black"/>
                </a:solidFill>
                <a:latin typeface="Verdana" panose="020B0604030504040204" pitchFamily="34" charset="0"/>
              </a:rPr>
              <a:t> glass</a:t>
            </a:r>
            <a:endParaRPr lang="en-US" sz="1950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pic>
        <p:nvPicPr>
          <p:cNvPr id="3994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943351"/>
            <a:ext cx="1885950" cy="168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2" y="3943350"/>
            <a:ext cx="2222897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 Box 6"/>
          <p:cNvSpPr txBox="1">
            <a:spLocks noChangeArrowheads="1"/>
          </p:cNvSpPr>
          <p:nvPr/>
        </p:nvSpPr>
        <p:spPr bwMode="auto">
          <a:xfrm>
            <a:off x="2952751" y="908720"/>
            <a:ext cx="6315075" cy="41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CH" sz="2700" dirty="0" err="1">
                <a:solidFill>
                  <a:srgbClr val="FF0000"/>
                </a:solidFill>
                <a:latin typeface="Verdana" panose="020B0604030504040204" pitchFamily="34" charset="0"/>
              </a:rPr>
              <a:t>Needles</a:t>
            </a:r>
            <a:r>
              <a:rPr lang="fr-CH" sz="2700" dirty="0">
                <a:solidFill>
                  <a:srgbClr val="FF0000"/>
                </a:solidFill>
                <a:latin typeface="Verdana" panose="020B0604030504040204" pitchFamily="34" charset="0"/>
              </a:rPr>
              <a:t>, </a:t>
            </a:r>
            <a:r>
              <a:rPr lang="fr-CH" sz="2700" dirty="0" err="1">
                <a:solidFill>
                  <a:srgbClr val="FF0000"/>
                </a:solidFill>
                <a:latin typeface="Verdana" panose="020B0604030504040204" pitchFamily="34" charset="0"/>
              </a:rPr>
              <a:t>Broken</a:t>
            </a:r>
            <a:r>
              <a:rPr lang="fr-CH" sz="2700" dirty="0">
                <a:solidFill>
                  <a:srgbClr val="FF0000"/>
                </a:solidFill>
                <a:latin typeface="Verdana" panose="020B0604030504040204" pitchFamily="34" charset="0"/>
              </a:rPr>
              <a:t> Glass, and </a:t>
            </a:r>
            <a:r>
              <a:rPr lang="fr-CH" sz="2700" dirty="0" err="1">
                <a:solidFill>
                  <a:srgbClr val="FF0000"/>
                </a:solidFill>
                <a:latin typeface="Verdana" panose="020B0604030504040204" pitchFamily="34" charset="0"/>
              </a:rPr>
              <a:t>Sharps</a:t>
            </a:r>
            <a:endParaRPr lang="en-US" sz="27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39945" name="Picture 9" descr="j04347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1" y="4343400"/>
            <a:ext cx="1253729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0" descr="MCj04325370000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286251"/>
            <a:ext cx="1247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32304" y="1900140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96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2711624" y="2057400"/>
            <a:ext cx="7200800" cy="571500"/>
          </a:xfrm>
          <a:noFill/>
        </p:spPr>
        <p:txBody>
          <a:bodyPr vert="horz" lIns="67866" tIns="33338" rIns="67866" bIns="33338" rtlCol="0" anchor="b">
            <a:noAutofit/>
          </a:bodyPr>
          <a:lstStyle/>
          <a:p>
            <a:pPr eaLnBrk="1" hangingPunct="1">
              <a:lnSpc>
                <a:spcPct val="125000"/>
              </a:lnSpc>
            </a:pPr>
            <a:r>
              <a:rPr lang="fr-CH" sz="2400" dirty="0"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fr-CH" sz="2400" dirty="0"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fr-CH" sz="2400" dirty="0"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fr-CH" sz="2400" dirty="0"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fr-CH" dirty="0" err="1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Biological</a:t>
            </a:r>
            <a:r>
              <a:rPr lang="fr-CH" dirty="0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CH" dirty="0" err="1" smtClean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Hazards</a:t>
            </a:r>
            <a:r>
              <a:rPr lang="fr-CH" sz="24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fr-CH" sz="2400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fr-CH" sz="2800" dirty="0" err="1">
                <a:ea typeface="SimSun" panose="02010600030101010101" pitchFamily="2" charset="-122"/>
                <a:cs typeface="Times New Roman" panose="02020603050405020304" pitchFamily="18" charset="0"/>
              </a:rPr>
              <a:t>Aerosols</a:t>
            </a:r>
            <a:r>
              <a:rPr lang="fr-CH" sz="2800" dirty="0">
                <a:ea typeface="SimSu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fr-CH" sz="2800" dirty="0" err="1">
                <a:ea typeface="SimSun" panose="02010600030101010101" pitchFamily="2" charset="-122"/>
                <a:cs typeface="Times New Roman" panose="02020603050405020304" pitchFamily="18" charset="0"/>
              </a:rPr>
              <a:t>droplets</a:t>
            </a:r>
            <a:r>
              <a:rPr lang="fr-CH" sz="2800" dirty="0">
                <a:ea typeface="SimSun" panose="02010600030101010101" pitchFamily="2" charset="-122"/>
                <a:cs typeface="Times New Roman" panose="02020603050405020304" pitchFamily="18" charset="0"/>
              </a:rPr>
              <a:t> are the main sources of contamination</a:t>
            </a:r>
            <a:endParaRPr lang="en-US" sz="2800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3530799" y="2745584"/>
          <a:ext cx="4408884" cy="284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hoto Editor Photo" r:id="rId6" imgW="5877745" imgH="3790476" progId="MSPhotoEd.3">
                  <p:embed/>
                </p:oleObj>
              </mc:Choice>
              <mc:Fallback>
                <p:oleObj name="Photo Editor Photo" r:id="rId6" imgW="5877745" imgH="379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0799" y="2745584"/>
                        <a:ext cx="4408884" cy="2843213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3" descr="equip_pipe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686051"/>
            <a:ext cx="4057650" cy="2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9029" name="Oval 5"/>
          <p:cNvSpPr>
            <a:spLocks noChangeArrowheads="1"/>
          </p:cNvSpPr>
          <p:nvPr/>
        </p:nvSpPr>
        <p:spPr bwMode="auto">
          <a:xfrm>
            <a:off x="5735241" y="3498058"/>
            <a:ext cx="1143000" cy="1231106"/>
          </a:xfrm>
          <a:prstGeom prst="ellipse">
            <a:avLst/>
          </a:prstGeom>
          <a:noFill/>
          <a:ln w="76200" cap="sq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7866" tIns="33338" rIns="67866" bIns="333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6" name="Line 6"/>
          <p:cNvSpPr>
            <a:spLocks noChangeShapeType="1"/>
          </p:cNvSpPr>
          <p:nvPr/>
        </p:nvSpPr>
        <p:spPr bwMode="auto">
          <a:xfrm flipV="1">
            <a:off x="5988844" y="2674144"/>
            <a:ext cx="142875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7" name="Line 7"/>
          <p:cNvSpPr>
            <a:spLocks noChangeShapeType="1"/>
          </p:cNvSpPr>
          <p:nvPr/>
        </p:nvSpPr>
        <p:spPr bwMode="auto">
          <a:xfrm>
            <a:off x="5979319" y="4617244"/>
            <a:ext cx="142875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48328" y="2260180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3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9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9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690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2423592" y="1257300"/>
            <a:ext cx="6815658" cy="400050"/>
          </a:xfrm>
          <a:noFill/>
        </p:spPr>
        <p:txBody>
          <a:bodyPr vert="horz" lIns="67866" tIns="33338" rIns="67866" bIns="33338" rtlCol="0" anchor="b"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Single-source, multiple laboratory infections</a:t>
            </a:r>
          </a:p>
        </p:txBody>
      </p:sp>
      <p:graphicFrame>
        <p:nvGraphicFramePr>
          <p:cNvPr id="417853" name="Group 61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2639617" y="2000250"/>
          <a:ext cx="7056783" cy="4021036"/>
        </p:xfrm>
        <a:graphic>
          <a:graphicData uri="http://schemas.openxmlformats.org/drawingml/2006/table">
            <a:tbl>
              <a:tblPr/>
              <a:tblGrid>
                <a:gridCol w="19594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15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58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98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04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Disease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Probable Source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Max Distance from Source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Number Infected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3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itchFamily="34" charset="0"/>
                        </a:rPr>
                        <a:t>Brucellosis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FB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itchFamily="34" charset="0"/>
                        </a:rPr>
                        <a:t>Centrifugation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FB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itchFamily="34" charset="0"/>
                        </a:rPr>
                        <a:t>Basement to 3</a:t>
                      </a:r>
                      <a:r>
                        <a:rPr kumimoji="0" lang="en-US" sz="11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itchFamily="34" charset="0"/>
                        </a:rPr>
                        <a:t>rd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itchFamily="34" charset="0"/>
                        </a:rPr>
                        <a:t> floor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FB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itchFamily="34" charset="0"/>
                        </a:rPr>
                        <a:t>94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FB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62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Coccidioidomycosis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Culture transfer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solid media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 building floors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13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4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itchFamily="34" charset="0"/>
                        </a:rPr>
                        <a:t>Coxsackie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itchFamily="34" charset="0"/>
                        </a:rPr>
                        <a:t>Virus infection	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FB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itchFamily="34" charset="0"/>
                        </a:rPr>
                        <a:t>Spilled tube of infected mouse tissue on floor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FB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itchFamily="34" charset="0"/>
                        </a:rPr>
                        <a:t>5 feet estimated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FB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FB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62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Murine Typhus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Intranasal inoculation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of mice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 feet estimated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3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itchFamily="34" charset="0"/>
                        </a:rPr>
                        <a:t>Tularemia	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FB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itchFamily="34" charset="0"/>
                        </a:rPr>
                        <a:t>20 Petri plates  dropped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FB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itchFamily="34" charset="0"/>
                        </a:rPr>
                        <a:t>70 feet	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FB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FB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62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Venezuelan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encephalitis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 lyophilized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ampoules dropped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floor stairs to 3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rd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or 5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 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floor</a:t>
                      </a:r>
                      <a:endParaRPr kumimoji="0" lang="en-US" sz="11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4353" y="188641"/>
            <a:ext cx="1279451" cy="12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7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616" y="704088"/>
            <a:ext cx="7571184" cy="1143000"/>
          </a:xfrm>
        </p:spPr>
        <p:txBody>
          <a:bodyPr>
            <a:normAutofit fontScale="90000"/>
          </a:bodyPr>
          <a:lstStyle/>
          <a:p>
            <a:r>
              <a:rPr lang="fa-IR" b="1" dirty="0"/>
              <a:t>سطوح ایمنی آزمایشگاههاي زیستی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Biosafety Levels (BSL)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آزمایشگاههاي زیستی از نظر </a:t>
            </a:r>
            <a:r>
              <a:rPr lang="fa-IR" dirty="0" smtClean="0">
                <a:solidFill>
                  <a:srgbClr val="C00000"/>
                </a:solidFill>
              </a:rPr>
              <a:t>امکانات و تجهیزات </a:t>
            </a:r>
            <a:r>
              <a:rPr lang="fa-IR" dirty="0" smtClean="0"/>
              <a:t>به </a:t>
            </a:r>
            <a:r>
              <a:rPr lang="fa-IR" b="1" dirty="0" smtClean="0">
                <a:solidFill>
                  <a:srgbClr val="FF0000"/>
                </a:solidFill>
              </a:rPr>
              <a:t>چهار</a:t>
            </a:r>
            <a:r>
              <a:rPr lang="fa-IR" dirty="0" smtClean="0"/>
              <a:t> سطح ایمنی تقسیم می شوند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0000"/>
                </a:solidFill>
              </a:rPr>
              <a:t>CDC</a:t>
            </a:r>
            <a:r>
              <a:rPr lang="en-US" dirty="0" smtClean="0"/>
              <a:t>)</a:t>
            </a:r>
            <a:r>
              <a:rPr lang="fa-IR" dirty="0" smtClean="0"/>
              <a:t>: </a:t>
            </a:r>
            <a:endParaRPr lang="en-US" dirty="0" smtClean="0"/>
          </a:p>
          <a:p>
            <a:pPr algn="r" rtl="1"/>
            <a:r>
              <a:rPr lang="fa-IR" dirty="0" smtClean="0"/>
              <a:t>سطح </a:t>
            </a:r>
            <a:r>
              <a:rPr lang="fa-IR" dirty="0"/>
              <a:t>1 ایمنی ابتدایی،</a:t>
            </a:r>
          </a:p>
          <a:p>
            <a:pPr algn="r" rtl="1"/>
            <a:r>
              <a:rPr lang="fa-IR" dirty="0"/>
              <a:t>سطح 2 ایمنی ابتدایی</a:t>
            </a:r>
            <a:r>
              <a:rPr lang="fa-IR" dirty="0" smtClean="0"/>
              <a:t>،</a:t>
            </a:r>
            <a:endParaRPr lang="en-US" dirty="0" smtClean="0"/>
          </a:p>
          <a:p>
            <a:pPr algn="r" rtl="1"/>
            <a:r>
              <a:rPr lang="fa-IR" dirty="0" smtClean="0"/>
              <a:t> </a:t>
            </a:r>
            <a:r>
              <a:rPr lang="fa-IR" dirty="0"/>
              <a:t>سطح 3 ایمنی </a:t>
            </a:r>
            <a:r>
              <a:rPr lang="fa-IR" dirty="0" smtClean="0"/>
              <a:t>و</a:t>
            </a:r>
            <a:endParaRPr lang="en-US" dirty="0" smtClean="0"/>
          </a:p>
          <a:p>
            <a:pPr algn="r" rtl="1"/>
            <a:r>
              <a:rPr lang="fa-IR" dirty="0" smtClean="0"/>
              <a:t> </a:t>
            </a:r>
            <a:r>
              <a:rPr lang="fa-IR" dirty="0"/>
              <a:t>بالاترین سطح محدود سازي یا سطح 4 ایمنی. </a:t>
            </a:r>
            <a:endParaRPr lang="en-US" dirty="0" smtClean="0"/>
          </a:p>
          <a:p>
            <a:pPr algn="r" rtl="1"/>
            <a:r>
              <a:rPr lang="fa-IR" b="1" dirty="0" smtClean="0">
                <a:solidFill>
                  <a:srgbClr val="7030A0"/>
                </a:solidFill>
              </a:rPr>
              <a:t>این </a:t>
            </a:r>
            <a:r>
              <a:rPr lang="fa-IR" b="1" dirty="0">
                <a:solidFill>
                  <a:srgbClr val="7030A0"/>
                </a:solidFill>
              </a:rPr>
              <a:t>سطوح با توجه </a:t>
            </a:r>
            <a:r>
              <a:rPr lang="fa-IR" b="1" dirty="0" smtClean="0">
                <a:solidFill>
                  <a:srgbClr val="7030A0"/>
                </a:solidFill>
              </a:rPr>
              <a:t>به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fa-IR" b="1" dirty="0" smtClean="0">
                <a:solidFill>
                  <a:srgbClr val="7030A0"/>
                </a:solidFill>
              </a:rPr>
              <a:t>ساختار</a:t>
            </a:r>
            <a:r>
              <a:rPr lang="fa-IR" b="1" dirty="0">
                <a:solidFill>
                  <a:srgbClr val="7030A0"/>
                </a:solidFill>
              </a:rPr>
              <a:t>، نحوه طراحی، امکانات و تجهیزات، نوع فرآیندهاي قابل انجام روي ارگانیسم هاي مختلف تعیین می شوند.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6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568" y="2564904"/>
            <a:ext cx="83058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latin typeface="Times New Roman" pitchFamily="18" charset="0"/>
                <a:cs typeface="Times New Roman" pitchFamily="18" charset="0"/>
              </a:rPr>
              <a:t>ایمنی زیستی آزمایشگاه</a:t>
            </a:r>
            <a:br>
              <a:rPr lang="fa-IR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laboratory  Biosafety</a:t>
            </a:r>
            <a:r>
              <a:rPr lang="fa-IR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a-IR" dirty="0" smtClean="0">
                <a:latin typeface="Times New Roman" pitchFamily="18" charset="0"/>
                <a:cs typeface="Times New Roman" pitchFamily="18" charset="0"/>
              </a:rPr>
            </a:br>
            <a:r>
              <a:rPr lang="fa-IR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fa-IR" dirty="0">
                <a:latin typeface="Times New Roman" pitchFamily="18" charset="0"/>
                <a:cs typeface="Times New Roman" pitchFamily="18" charset="0"/>
              </a:rPr>
            </a:br>
            <a:r>
              <a:rPr lang="fa-IR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تهیه کننده </a:t>
            </a:r>
            <a:r>
              <a:rPr lang="fa-IR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دکتر فرخنده پورسینا</a:t>
            </a:r>
            <a:r>
              <a:rPr lang="fa-IR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a-IR" dirty="0" smtClean="0">
                <a:latin typeface="Times New Roman" pitchFamily="18" charset="0"/>
                <a:cs typeface="Times New Roman" pitchFamily="18" charset="0"/>
              </a:rPr>
            </a:br>
            <a:r>
              <a:rPr lang="fa-IR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هیئت علمی گروه باکتری و ویروس شناسی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1" y="3789040"/>
            <a:ext cx="2176264" cy="298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Image resul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192" y="4139781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3992" y="479715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3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9656" y="548680"/>
            <a:ext cx="7211144" cy="2018488"/>
          </a:xfrm>
        </p:spPr>
        <p:txBody>
          <a:bodyPr>
            <a:normAutofit fontScale="90000"/>
          </a:bodyPr>
          <a:lstStyle/>
          <a:p>
            <a:pPr algn="ctr"/>
            <a:r>
              <a:rPr lang="fa-IR" b="1" dirty="0"/>
              <a:t>سطح 1 ایمنی </a:t>
            </a:r>
            <a:r>
              <a:rPr lang="fa-IR" b="1" dirty="0" smtClean="0"/>
              <a:t>آزمایشگاهی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BSL 1</a:t>
            </a:r>
            <a:r>
              <a:rPr lang="fa-IR" b="1" dirty="0"/>
              <a:t/>
            </a:r>
            <a:br>
              <a:rPr lang="fa-IR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این </a:t>
            </a:r>
            <a:r>
              <a:rPr lang="fa-IR" dirty="0"/>
              <a:t>آزمایشگاهها براي کار با میکروارگانیسم هاي کاملا شناخته شده که داراي </a:t>
            </a:r>
            <a:r>
              <a:rPr lang="fa-IR" b="1" dirty="0">
                <a:solidFill>
                  <a:srgbClr val="7030A0"/>
                </a:solidFill>
              </a:rPr>
              <a:t>خطرات بسیار اندك بوده یا </a:t>
            </a:r>
            <a:r>
              <a:rPr lang="fa-IR" b="1" dirty="0" smtClean="0">
                <a:solidFill>
                  <a:srgbClr val="7030A0"/>
                </a:solidFill>
              </a:rPr>
              <a:t>کاملا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fa-IR" b="1" dirty="0" smtClean="0">
                <a:solidFill>
                  <a:srgbClr val="7030A0"/>
                </a:solidFill>
              </a:rPr>
              <a:t>بی </a:t>
            </a:r>
            <a:r>
              <a:rPr lang="fa-IR" b="1" dirty="0">
                <a:solidFill>
                  <a:srgbClr val="7030A0"/>
                </a:solidFill>
              </a:rPr>
              <a:t>خطرند</a:t>
            </a:r>
            <a:r>
              <a:rPr lang="fa-IR" dirty="0"/>
              <a:t>، تجهیز شده اند. </a:t>
            </a:r>
            <a:endParaRPr lang="fa-IR" dirty="0" smtClean="0"/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003399"/>
                </a:solidFill>
              </a:rPr>
              <a:t>Ex. Bacillus </a:t>
            </a:r>
            <a:r>
              <a:rPr lang="en-US" b="1" dirty="0" err="1">
                <a:solidFill>
                  <a:srgbClr val="003399"/>
                </a:solidFill>
              </a:rPr>
              <a:t>Subtilis</a:t>
            </a:r>
            <a:endParaRPr lang="en-US" b="1" dirty="0">
              <a:solidFill>
                <a:srgbClr val="003399"/>
              </a:solidFill>
            </a:endParaRP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 .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coli</a:t>
            </a:r>
            <a:r>
              <a:rPr lang="fa-IR" b="1" dirty="0" smtClean="0">
                <a:solidFill>
                  <a:schemeClr val="accent1">
                    <a:lumMod val="75000"/>
                  </a:schemeClr>
                </a:solidFill>
              </a:rPr>
              <a:t>غیر بیماریزا 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fa-IR" dirty="0">
                <a:solidFill>
                  <a:srgbClr val="FF0000"/>
                </a:solidFill>
              </a:rPr>
              <a:t>این آزمایشگاهها داراي مشخصات زیر می باشند:</a:t>
            </a:r>
          </a:p>
          <a:p>
            <a:pPr algn="r" rtl="1"/>
            <a:r>
              <a:rPr lang="fa-IR" dirty="0"/>
              <a:t>-1 از سایر بخش هاي ساختمان جدا نشده اند.</a:t>
            </a:r>
          </a:p>
          <a:p>
            <a:pPr algn="r" rtl="1"/>
            <a:r>
              <a:rPr lang="fa-IR" dirty="0"/>
              <a:t>-2 داراي پیپت هاي مکانیکی هستند: کشیدن مایعات با دهان ممنوع است.</a:t>
            </a:r>
          </a:p>
          <a:p>
            <a:pPr algn="r" rtl="1"/>
            <a:r>
              <a:rPr lang="fa-IR" dirty="0"/>
              <a:t>-3 اکثر کارها با حفظ استانداردهاي اولیه مانند استفاده از روپوش و دستکش، </a:t>
            </a:r>
            <a:r>
              <a:rPr lang="fa-IR" dirty="0">
                <a:solidFill>
                  <a:srgbClr val="C00000"/>
                </a:solidFill>
              </a:rPr>
              <a:t>روي میزها </a:t>
            </a:r>
            <a:r>
              <a:rPr lang="fa-IR" dirty="0"/>
              <a:t>انجام می شود.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3752" y="5140500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088"/>
            <a:ext cx="8229600" cy="780696"/>
          </a:xfrm>
          <a:noFill/>
        </p:spPr>
        <p:txBody>
          <a:bodyPr vert="horz" lIns="104033" tIns="51284" rIns="104033" bIns="51284" anchor="b">
            <a:normAutofit fontScale="90000"/>
          </a:bodyPr>
          <a:lstStyle/>
          <a:p>
            <a:r>
              <a:rPr lang="en-GB" dirty="0" smtClean="0"/>
              <a:t>Biological Safety in Laboratories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188" y="1700809"/>
            <a:ext cx="7935912" cy="4044355"/>
          </a:xfrm>
          <a:noFill/>
        </p:spPr>
        <p:txBody>
          <a:bodyPr vert="horz" lIns="104033" tIns="51284" rIns="104033" bIns="51284"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GB" dirty="0" smtClean="0"/>
              <a:t>Containment level 1</a:t>
            </a:r>
          </a:p>
          <a:p>
            <a:r>
              <a:rPr lang="en-GB" sz="2000" b="1" dirty="0"/>
              <a:t>Hazard group 1 - P1</a:t>
            </a:r>
          </a:p>
          <a:p>
            <a:pPr lvl="1"/>
            <a:r>
              <a:rPr lang="en-GB" b="1" dirty="0" smtClean="0"/>
              <a:t>Doors closed during work</a:t>
            </a:r>
          </a:p>
          <a:p>
            <a:pPr lvl="1"/>
            <a:r>
              <a:rPr lang="en-GB" b="1" dirty="0" smtClean="0"/>
              <a:t>normal lab. procedures</a:t>
            </a:r>
          </a:p>
          <a:p>
            <a:endParaRPr lang="en-GB" sz="2000" b="1" dirty="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extLst/>
          </p:nvPr>
        </p:nvGraphicFramePr>
        <p:xfrm>
          <a:off x="2279577" y="2996953"/>
          <a:ext cx="7108825" cy="407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Worksheet" r:id="rId6" imgW="5153263" imgH="2829163" progId="Excel.Sheet.8">
                  <p:link updateAutomatic="1"/>
                </p:oleObj>
              </mc:Choice>
              <mc:Fallback>
                <p:oleObj name="Worksheet" r:id="rId6" imgW="5153263" imgH="2829163" progId="Excel.Shee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577" y="2996953"/>
                        <a:ext cx="7108825" cy="407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76320" y="2044156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2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3009900" y="1200150"/>
            <a:ext cx="6172200" cy="571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General Safety Equipment</a:t>
            </a:r>
          </a:p>
        </p:txBody>
      </p:sp>
      <p:pic>
        <p:nvPicPr>
          <p:cNvPr id="30725" name="Picture 4" descr="EyeWasherShowerFireAlarm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7" t="9303" r="14125" b="30872"/>
          <a:stretch>
            <a:fillRect/>
          </a:stretch>
        </p:blipFill>
        <p:spPr bwMode="auto">
          <a:xfrm>
            <a:off x="6553201" y="1771651"/>
            <a:ext cx="888206" cy="143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safety_contain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719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37719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fire-extinguishe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714500"/>
            <a:ext cx="5715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girl%20w%20goggl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1" y="2057400"/>
            <a:ext cx="976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1" descr="pe07250_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1" y="1714500"/>
            <a:ext cx="89416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 descr="sh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2" y="1714500"/>
            <a:ext cx="183713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Text Box 13"/>
          <p:cNvSpPr txBox="1">
            <a:spLocks noChangeArrowheads="1"/>
          </p:cNvSpPr>
          <p:nvPr/>
        </p:nvSpPr>
        <p:spPr bwMode="auto">
          <a:xfrm>
            <a:off x="4953000" y="2857501"/>
            <a:ext cx="16573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</a:rPr>
              <a:t>shower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</a:rPr>
              <a:t>eye washer</a:t>
            </a:r>
          </a:p>
        </p:txBody>
      </p:sp>
      <p:sp>
        <p:nvSpPr>
          <p:cNvPr id="30733" name="Text Box 14"/>
          <p:cNvSpPr txBox="1">
            <a:spLocks noChangeArrowheads="1"/>
          </p:cNvSpPr>
          <p:nvPr/>
        </p:nvSpPr>
        <p:spPr bwMode="auto">
          <a:xfrm>
            <a:off x="8382000" y="3257550"/>
            <a:ext cx="857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prstClr val="black"/>
                </a:solidFill>
                <a:latin typeface="Verdana" panose="020B0604030504040204" pitchFamily="34" charset="0"/>
              </a:rPr>
              <a:t>PPE</a:t>
            </a:r>
          </a:p>
        </p:txBody>
      </p:sp>
      <p:sp>
        <p:nvSpPr>
          <p:cNvPr id="30734" name="Text Box 15"/>
          <p:cNvSpPr txBox="1">
            <a:spLocks noChangeArrowheads="1"/>
          </p:cNvSpPr>
          <p:nvPr/>
        </p:nvSpPr>
        <p:spPr bwMode="auto">
          <a:xfrm>
            <a:off x="6324600" y="5314950"/>
            <a:ext cx="2228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prstClr val="black"/>
                </a:solidFill>
                <a:latin typeface="Verdana" panose="020B0604030504040204" pitchFamily="34" charset="0"/>
              </a:rPr>
              <a:t>waste disposal</a:t>
            </a:r>
          </a:p>
        </p:txBody>
      </p:sp>
      <p:sp>
        <p:nvSpPr>
          <p:cNvPr id="30735" name="Text Box 17"/>
          <p:cNvSpPr txBox="1">
            <a:spLocks noChangeArrowheads="1"/>
          </p:cNvSpPr>
          <p:nvPr/>
        </p:nvSpPr>
        <p:spPr bwMode="auto">
          <a:xfrm>
            <a:off x="6553200" y="3257550"/>
            <a:ext cx="1657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Verdana" panose="020B0604030504040204" pitchFamily="34" charset="0"/>
              </a:rPr>
              <a:t>fire safety</a:t>
            </a:r>
          </a:p>
        </p:txBody>
      </p:sp>
      <p:sp>
        <p:nvSpPr>
          <p:cNvPr id="30736" name="Oval 18"/>
          <p:cNvSpPr>
            <a:spLocks noChangeArrowheads="1"/>
          </p:cNvSpPr>
          <p:nvPr/>
        </p:nvSpPr>
        <p:spPr bwMode="auto">
          <a:xfrm>
            <a:off x="2952750" y="1771650"/>
            <a:ext cx="1428750" cy="1485900"/>
          </a:xfrm>
          <a:prstGeom prst="ellips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0737" name="Oval 19"/>
          <p:cNvSpPr>
            <a:spLocks noChangeArrowheads="1"/>
          </p:cNvSpPr>
          <p:nvPr/>
        </p:nvSpPr>
        <p:spPr bwMode="auto">
          <a:xfrm>
            <a:off x="3409950" y="3429000"/>
            <a:ext cx="1200150" cy="1085850"/>
          </a:xfrm>
          <a:prstGeom prst="ellips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63552" y="5212508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b="1" dirty="0">
                <a:solidFill>
                  <a:srgbClr val="7030A0"/>
                </a:solidFill>
              </a:rPr>
              <a:t>هودهاي زیستی </a:t>
            </a:r>
            <a:r>
              <a:rPr lang="fa-IR" dirty="0"/>
              <a:t>براي انجام کار با نمونه هاي عفونت زا و کارهایی که سبب تولید آیروسل ها می </a:t>
            </a:r>
            <a:r>
              <a:rPr lang="fa-IR" dirty="0" smtClean="0"/>
              <a:t>شوند</a:t>
            </a:r>
            <a:r>
              <a:rPr lang="en-US" dirty="0" smtClean="0"/>
              <a:t> </a:t>
            </a:r>
            <a:r>
              <a:rPr lang="fa-IR" dirty="0" smtClean="0"/>
              <a:t>مانند </a:t>
            </a:r>
            <a:r>
              <a:rPr lang="fa-IR" dirty="0"/>
              <a:t>خردکردن بافت ها، شیک کردن، سونیکاسیون </a:t>
            </a:r>
            <a:r>
              <a:rPr lang="fa-IR" dirty="0" smtClean="0"/>
              <a:t>استفاده </a:t>
            </a:r>
            <a:r>
              <a:rPr lang="fa-IR" dirty="0"/>
              <a:t>می شود.</a:t>
            </a:r>
          </a:p>
          <a:p>
            <a:pPr algn="r" rtl="1"/>
            <a:r>
              <a:rPr lang="fa-IR" dirty="0" smtClean="0"/>
              <a:t>- </a:t>
            </a:r>
            <a:r>
              <a:rPr lang="fa-IR" dirty="0"/>
              <a:t>اتوکلاو وسایر وسایل استریل سازي موجود می باشد.</a:t>
            </a:r>
          </a:p>
          <a:p>
            <a:pPr algn="r" rtl="1"/>
            <a:r>
              <a:rPr lang="fa-IR" b="1" dirty="0">
                <a:solidFill>
                  <a:srgbClr val="FF0000"/>
                </a:solidFill>
              </a:rPr>
              <a:t>کارکنان</a:t>
            </a:r>
            <a:r>
              <a:rPr lang="fa-IR" dirty="0"/>
              <a:t> اینگونه آزمایشگاهها بهتر است قبل از شروع کار خود </a:t>
            </a:r>
            <a:r>
              <a:rPr lang="fa-IR" b="1" dirty="0">
                <a:solidFill>
                  <a:srgbClr val="FF0000"/>
                </a:solidFill>
              </a:rPr>
              <a:t>آزمایشات کامل پزشکی </a:t>
            </a:r>
            <a:r>
              <a:rPr lang="fa-IR" dirty="0"/>
              <a:t>ارائه دهند و </a:t>
            </a:r>
            <a:r>
              <a:rPr lang="fa-IR" dirty="0">
                <a:solidFill>
                  <a:srgbClr val="FF0000"/>
                </a:solidFill>
              </a:rPr>
              <a:t>سابقه </a:t>
            </a:r>
            <a:r>
              <a:rPr lang="fa-IR" dirty="0" smtClean="0">
                <a:solidFill>
                  <a:srgbClr val="FF0000"/>
                </a:solidFill>
              </a:rPr>
              <a:t>پزشکی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fa-IR" dirty="0" smtClean="0"/>
              <a:t>آنها </a:t>
            </a:r>
            <a:r>
              <a:rPr lang="fa-IR" dirty="0"/>
              <a:t>ثبت شود</a:t>
            </a:r>
            <a:r>
              <a:rPr lang="fa-IR" dirty="0" smtClean="0"/>
              <a:t>.</a:t>
            </a:r>
            <a:endParaRPr lang="en-US" dirty="0" smtClean="0"/>
          </a:p>
          <a:p>
            <a:pPr algn="r" rtl="1"/>
            <a:r>
              <a:rPr lang="fa-IR" dirty="0" smtClean="0"/>
              <a:t> </a:t>
            </a:r>
            <a:r>
              <a:rPr lang="fa-IR" dirty="0"/>
              <a:t>کار در چنین آزمایشگاههایی گرچه شامل میکروارگانیسم هاي بسیار خطرناك نمی شود، اما </a:t>
            </a:r>
            <a:r>
              <a:rPr lang="fa-IR" b="1" dirty="0" smtClean="0">
                <a:solidFill>
                  <a:srgbClr val="C00000"/>
                </a:solidFill>
              </a:rPr>
              <a:t>براي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fa-IR" b="1" dirty="0" smtClean="0">
                <a:solidFill>
                  <a:srgbClr val="C00000"/>
                </a:solidFill>
              </a:rPr>
              <a:t>زنان </a:t>
            </a:r>
            <a:r>
              <a:rPr lang="fa-IR" b="1" dirty="0">
                <a:solidFill>
                  <a:srgbClr val="C00000"/>
                </a:solidFill>
              </a:rPr>
              <a:t>باردار </a:t>
            </a:r>
            <a:r>
              <a:rPr lang="fa-IR" b="1" dirty="0" smtClean="0">
                <a:solidFill>
                  <a:srgbClr val="C00000"/>
                </a:solidFill>
              </a:rPr>
              <a:t>و افراد ضعیف ایمنی </a:t>
            </a:r>
            <a:r>
              <a:rPr lang="fa-IR" dirty="0" smtClean="0"/>
              <a:t>خطرآفرین </a:t>
            </a:r>
            <a:r>
              <a:rPr lang="fa-IR" dirty="0"/>
              <a:t>است.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2264" y="315964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6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332656"/>
            <a:ext cx="7355160" cy="1514432"/>
          </a:xfrm>
        </p:spPr>
        <p:txBody>
          <a:bodyPr>
            <a:normAutofit fontScale="90000"/>
          </a:bodyPr>
          <a:lstStyle/>
          <a:p>
            <a:pPr algn="ctr"/>
            <a:r>
              <a:rPr lang="fa-IR" b="1" dirty="0"/>
              <a:t>سطح 2 ایمنی آزمایشگاهی</a:t>
            </a:r>
            <a:br>
              <a:rPr lang="fa-IR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68760"/>
            <a:ext cx="8229600" cy="5055840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dirty="0" smtClean="0"/>
              <a:t>این </a:t>
            </a:r>
            <a:r>
              <a:rPr lang="fa-IR" dirty="0"/>
              <a:t>آزمایشگاهها براي کار با ارگانیسم هاي </a:t>
            </a:r>
            <a:r>
              <a:rPr lang="fa-IR" b="1" dirty="0">
                <a:solidFill>
                  <a:srgbClr val="C00000"/>
                </a:solidFill>
              </a:rPr>
              <a:t>بیماریزایی</a:t>
            </a:r>
            <a:r>
              <a:rPr lang="fa-IR" dirty="0">
                <a:solidFill>
                  <a:srgbClr val="C00000"/>
                </a:solidFill>
              </a:rPr>
              <a:t> </a:t>
            </a:r>
            <a:r>
              <a:rPr lang="fa-IR" dirty="0"/>
              <a:t>تجهیز می شود که راههاي </a:t>
            </a:r>
            <a:r>
              <a:rPr lang="fa-IR" b="1" dirty="0">
                <a:solidFill>
                  <a:srgbClr val="C00000"/>
                </a:solidFill>
              </a:rPr>
              <a:t>درمانی</a:t>
            </a:r>
            <a:r>
              <a:rPr lang="fa-IR" dirty="0"/>
              <a:t> همچنین </a:t>
            </a:r>
            <a:r>
              <a:rPr lang="fa-IR" b="1" dirty="0">
                <a:solidFill>
                  <a:srgbClr val="C00000"/>
                </a:solidFill>
              </a:rPr>
              <a:t>واکسن</a:t>
            </a:r>
            <a:r>
              <a:rPr lang="fa-IR" dirty="0">
                <a:solidFill>
                  <a:srgbClr val="C00000"/>
                </a:solidFill>
              </a:rPr>
              <a:t> </a:t>
            </a:r>
            <a:r>
              <a:rPr lang="fa-IR" dirty="0" smtClean="0"/>
              <a:t>جهت</a:t>
            </a:r>
            <a:r>
              <a:rPr lang="en-US" dirty="0" smtClean="0"/>
              <a:t> </a:t>
            </a:r>
            <a:r>
              <a:rPr lang="fa-IR" dirty="0" smtClean="0"/>
              <a:t>پیشگیري </a:t>
            </a:r>
            <a:r>
              <a:rPr lang="fa-IR" dirty="0"/>
              <a:t>از ابتلا به آنها موجود می باشد. به عنوان مثال در این آزمایشگاهها می توان با </a:t>
            </a:r>
            <a:r>
              <a:rPr lang="fa-IR" b="1" dirty="0" smtClean="0">
                <a:solidFill>
                  <a:srgbClr val="7030A0"/>
                </a:solidFill>
              </a:rPr>
              <a:t>استافیلوکوکوس </a:t>
            </a:r>
            <a:r>
              <a:rPr lang="fa-IR" b="1" dirty="0">
                <a:solidFill>
                  <a:srgbClr val="7030A0"/>
                </a:solidFill>
              </a:rPr>
              <a:t>اورئوس، </a:t>
            </a:r>
            <a:r>
              <a:rPr lang="fa-IR" b="1" dirty="0" smtClean="0">
                <a:solidFill>
                  <a:srgbClr val="7030A0"/>
                </a:solidFill>
              </a:rPr>
              <a:t>سودوموناس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fa-IR" b="1" dirty="0" smtClean="0">
                <a:solidFill>
                  <a:srgbClr val="7030A0"/>
                </a:solidFill>
              </a:rPr>
              <a:t>آ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fa-IR" b="1" dirty="0" smtClean="0">
                <a:solidFill>
                  <a:srgbClr val="7030A0"/>
                </a:solidFill>
              </a:rPr>
              <a:t>یروژینوزا ،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fa-IR" b="1" dirty="0" smtClean="0">
                <a:solidFill>
                  <a:srgbClr val="7030A0"/>
                </a:solidFill>
              </a:rPr>
              <a:t>سالمونلا ،عوامل </a:t>
            </a:r>
            <a:r>
              <a:rPr lang="fa-IR" b="1" dirty="0">
                <a:solidFill>
                  <a:srgbClr val="7030A0"/>
                </a:solidFill>
              </a:rPr>
              <a:t>عفونت زایی مانند ویروس </a:t>
            </a:r>
            <a:r>
              <a:rPr lang="fa-IR" b="1" dirty="0" smtClean="0">
                <a:solidFill>
                  <a:srgbClr val="7030A0"/>
                </a:solidFill>
              </a:rPr>
              <a:t>هپاتیت </a:t>
            </a:r>
            <a:r>
              <a:rPr lang="en-US" b="1" dirty="0" smtClean="0">
                <a:solidFill>
                  <a:srgbClr val="7030A0"/>
                </a:solidFill>
              </a:rPr>
              <a:t>B </a:t>
            </a:r>
            <a:r>
              <a:rPr lang="fa-IR" b="1" dirty="0" smtClean="0">
                <a:solidFill>
                  <a:srgbClr val="7030A0"/>
                </a:solidFill>
              </a:rPr>
              <a:t>کار </a:t>
            </a:r>
            <a:r>
              <a:rPr lang="fa-IR" b="1" dirty="0">
                <a:solidFill>
                  <a:srgbClr val="7030A0"/>
                </a:solidFill>
              </a:rPr>
              <a:t>کرد</a:t>
            </a:r>
            <a:r>
              <a:rPr lang="fa-IR" b="1" dirty="0" smtClean="0">
                <a:solidFill>
                  <a:srgbClr val="7030A0"/>
                </a:solidFill>
              </a:rPr>
              <a:t>.</a:t>
            </a: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003399"/>
                </a:solidFill>
              </a:rPr>
              <a:t>Ex.  Measles </a:t>
            </a:r>
            <a:r>
              <a:rPr lang="en-US" b="1" dirty="0" smtClean="0">
                <a:solidFill>
                  <a:srgbClr val="003399"/>
                </a:solidFill>
              </a:rPr>
              <a:t>virus</a:t>
            </a:r>
            <a:endParaRPr lang="fa-IR" b="1" dirty="0">
              <a:solidFill>
                <a:srgbClr val="7030A0"/>
              </a:solidFill>
            </a:endParaRPr>
          </a:p>
          <a:p>
            <a:pPr algn="r" rtl="1"/>
            <a:r>
              <a:rPr lang="fa-IR" dirty="0" smtClean="0"/>
              <a:t>- اکثر کارها بر روي میزهاي آزمایشگاهی انجام می گیرد.</a:t>
            </a:r>
          </a:p>
          <a:p>
            <a:pPr algn="r" rtl="1"/>
            <a:r>
              <a:rPr lang="fa-IR" dirty="0" smtClean="0"/>
              <a:t>- </a:t>
            </a:r>
            <a:r>
              <a:rPr lang="fa-IR" dirty="0"/>
              <a:t>در صورتیکه کار بر روي نمونه سبب ایجاد آیروسل شده یا استریل ماندن نمونه مهم باشد از </a:t>
            </a:r>
            <a:r>
              <a:rPr lang="fa-IR" dirty="0" smtClean="0"/>
              <a:t>هودهاي</a:t>
            </a:r>
            <a:r>
              <a:rPr lang="en-US" dirty="0" smtClean="0"/>
              <a:t> </a:t>
            </a:r>
            <a:r>
              <a:rPr lang="fa-IR" dirty="0" smtClean="0"/>
              <a:t>زیستی </a:t>
            </a:r>
            <a:r>
              <a:rPr lang="fa-IR" b="1" dirty="0" smtClean="0">
                <a:solidFill>
                  <a:srgbClr val="C00000"/>
                </a:solidFill>
              </a:rPr>
              <a:t>کلاس  2یا1 </a:t>
            </a:r>
            <a:r>
              <a:rPr lang="fa-IR" dirty="0"/>
              <a:t>استفاده می شود.</a:t>
            </a:r>
          </a:p>
          <a:p>
            <a:pPr marL="0" indent="0" algn="r" rtl="1">
              <a:spcBef>
                <a:spcPts val="0"/>
              </a:spcBef>
              <a:buNone/>
              <a:defRPr/>
            </a:pPr>
            <a:r>
              <a:rPr lang="fa-IR" dirty="0" smtClean="0"/>
              <a:t>-</a:t>
            </a:r>
            <a:r>
              <a:rPr lang="fa-IR" dirty="0"/>
              <a:t> </a:t>
            </a:r>
            <a:r>
              <a:rPr lang="fa-IR" dirty="0" smtClean="0">
                <a:solidFill>
                  <a:srgbClr val="C00000"/>
                </a:solidFill>
              </a:rPr>
              <a:t>جعبه کمک </a:t>
            </a:r>
            <a:r>
              <a:rPr lang="fa-IR" dirty="0">
                <a:solidFill>
                  <a:srgbClr val="C00000"/>
                </a:solidFill>
              </a:rPr>
              <a:t>های اولیه </a:t>
            </a:r>
            <a:r>
              <a:rPr lang="fa-IR" dirty="0"/>
              <a:t>بطور مناسب تجهیز شده و می بایست به راحتی در دسترس  باشند.</a:t>
            </a:r>
            <a:endParaRPr lang="en-US" dirty="0"/>
          </a:p>
          <a:p>
            <a:pPr marL="0" indent="0" algn="r" rtl="1">
              <a:spcBef>
                <a:spcPts val="0"/>
              </a:spcBef>
              <a:buNone/>
              <a:defRPr/>
            </a:pPr>
            <a:r>
              <a:rPr lang="en-US" dirty="0" smtClean="0"/>
              <a:t>-</a:t>
            </a:r>
            <a:r>
              <a:rPr lang="fa-IR" dirty="0" smtClean="0"/>
              <a:t>تهیه </a:t>
            </a:r>
            <a:r>
              <a:rPr lang="fa-IR" b="1" dirty="0">
                <a:solidFill>
                  <a:srgbClr val="FF0000"/>
                </a:solidFill>
              </a:rPr>
              <a:t>سیستم های تهویه </a:t>
            </a:r>
            <a:r>
              <a:rPr lang="fa-IR" dirty="0"/>
              <a:t>مکانیکی که جریان هوای داخلی را </a:t>
            </a:r>
            <a:r>
              <a:rPr lang="fa-IR" b="1" dirty="0">
                <a:solidFill>
                  <a:srgbClr val="FF0000"/>
                </a:solidFill>
              </a:rPr>
              <a:t>بدون گردش </a:t>
            </a:r>
            <a:r>
              <a:rPr lang="fa-IR" dirty="0"/>
              <a:t>فراهم می کنند، داشته باشیم.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7728" y="5140500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4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088"/>
            <a:ext cx="8229600" cy="708688"/>
          </a:xfrm>
          <a:noFill/>
        </p:spPr>
        <p:txBody>
          <a:bodyPr vert="horz" lIns="104033" tIns="51284" rIns="104033" bIns="51284" anchor="b">
            <a:normAutofit fontScale="90000"/>
          </a:bodyPr>
          <a:lstStyle/>
          <a:p>
            <a:r>
              <a:rPr lang="en-GB" dirty="0" smtClean="0"/>
              <a:t>Biological Safety in Laboratories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9651" y="1628800"/>
            <a:ext cx="7935913" cy="4043338"/>
          </a:xfrm>
          <a:noFill/>
        </p:spPr>
        <p:txBody>
          <a:bodyPr vert="horz" lIns="104033" tIns="51284" rIns="104033" bIns="51284"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GB" dirty="0" smtClean="0"/>
              <a:t>Containment level 2</a:t>
            </a:r>
          </a:p>
          <a:p>
            <a:r>
              <a:rPr lang="en-GB" sz="2000" b="1" dirty="0"/>
              <a:t>Hazard group 1 - 2 / P1 -P2</a:t>
            </a:r>
          </a:p>
          <a:p>
            <a:pPr lvl="1"/>
            <a:r>
              <a:rPr lang="en-GB" b="1" dirty="0" smtClean="0"/>
              <a:t>Use Class II safety cabinet</a:t>
            </a:r>
          </a:p>
          <a:p>
            <a:pPr lvl="1"/>
            <a:r>
              <a:rPr lang="en-GB" b="1" dirty="0" smtClean="0"/>
              <a:t>Use autoclave</a:t>
            </a:r>
          </a:p>
          <a:p>
            <a:pPr lvl="1"/>
            <a:r>
              <a:rPr lang="en-GB" b="1" dirty="0" smtClean="0"/>
              <a:t>Protect against aerosol generation</a:t>
            </a:r>
          </a:p>
          <a:p>
            <a:endParaRPr lang="en-GB" sz="2000" b="1" dirty="0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>
            <p:extLst/>
          </p:nvPr>
        </p:nvGraphicFramePr>
        <p:xfrm>
          <a:off x="2495600" y="3356992"/>
          <a:ext cx="6831012" cy="367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Worksheet" r:id="rId6" imgW="5496163" imgH="2829163" progId="Excel.Sheet.8">
                  <p:link updateAutomatic="1"/>
                </p:oleObj>
              </mc:Choice>
              <mc:Fallback>
                <p:oleObj name="Worksheet" r:id="rId6" imgW="5496163" imgH="2829163" progId="Excel.Shee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600" y="3356992"/>
                        <a:ext cx="6831012" cy="367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20337" y="1628801"/>
            <a:ext cx="919411" cy="91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8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552" y="1004908"/>
            <a:ext cx="8229600" cy="4389120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C00000"/>
                </a:solidFill>
              </a:rPr>
              <a:t>افراد </a:t>
            </a:r>
            <a:r>
              <a:rPr lang="fa-IR" dirty="0" smtClean="0">
                <a:solidFill>
                  <a:srgbClr val="C00000"/>
                </a:solidFill>
              </a:rPr>
              <a:t>شاغل </a:t>
            </a:r>
            <a:r>
              <a:rPr lang="fa-IR" dirty="0"/>
              <a:t>به کار در این آزمایشگاهها باید از خطرات کار با ارگانیسم هاي موجود و نحوه کار با </a:t>
            </a:r>
            <a:r>
              <a:rPr lang="fa-IR" dirty="0" smtClean="0"/>
              <a:t>آن</a:t>
            </a:r>
            <a:r>
              <a:rPr lang="en-US" dirty="0" smtClean="0"/>
              <a:t> </a:t>
            </a:r>
            <a:r>
              <a:rPr lang="fa-IR" dirty="0" smtClean="0"/>
              <a:t>کاملا </a:t>
            </a:r>
            <a:r>
              <a:rPr lang="fa-IR" dirty="0">
                <a:solidFill>
                  <a:srgbClr val="C00000"/>
                </a:solidFill>
              </a:rPr>
              <a:t>اطلاع داشته </a:t>
            </a:r>
            <a:r>
              <a:rPr lang="fa-IR" dirty="0"/>
              <a:t>و </a:t>
            </a:r>
            <a:r>
              <a:rPr lang="fa-IR" b="1" dirty="0">
                <a:solidFill>
                  <a:srgbClr val="FF0000"/>
                </a:solidFill>
              </a:rPr>
              <a:t>آموزش هاي </a:t>
            </a:r>
            <a:r>
              <a:rPr lang="fa-IR" dirty="0"/>
              <a:t>لازم را دیده باشند.</a:t>
            </a:r>
          </a:p>
          <a:p>
            <a:pPr algn="r" rtl="1"/>
            <a:r>
              <a:rPr lang="fa-IR" dirty="0"/>
              <a:t>- ورود حیوانات و گیاهانی که در ارتباط با تحقیق </a:t>
            </a:r>
            <a:r>
              <a:rPr lang="fa-IR" dirty="0" smtClean="0"/>
              <a:t>نیستند </a:t>
            </a:r>
            <a:r>
              <a:rPr lang="fa-IR" dirty="0"/>
              <a:t>به آزمایشگاه ممنوع است.</a:t>
            </a:r>
          </a:p>
          <a:p>
            <a:pPr algn="r" rtl="1"/>
            <a:r>
              <a:rPr lang="fa-IR" dirty="0"/>
              <a:t>- در صورتیکه هنگام کار قطرات آلوده به اطراف پرتاب می شود بایستی از </a:t>
            </a:r>
            <a:r>
              <a:rPr lang="fa-IR" b="1" dirty="0">
                <a:solidFill>
                  <a:srgbClr val="FF0000"/>
                </a:solidFill>
              </a:rPr>
              <a:t>عینک و یا ماسک </a:t>
            </a:r>
            <a:r>
              <a:rPr lang="fa-IR" dirty="0" smtClean="0"/>
              <a:t>صورت</a:t>
            </a:r>
            <a:r>
              <a:rPr lang="en-US" dirty="0" smtClean="0"/>
              <a:t> </a:t>
            </a:r>
            <a:r>
              <a:rPr lang="fa-IR" dirty="0" smtClean="0"/>
              <a:t>استفاده </a:t>
            </a:r>
            <a:r>
              <a:rPr lang="fa-IR" dirty="0"/>
              <a:t>نمود.</a:t>
            </a:r>
          </a:p>
          <a:p>
            <a:pPr algn="r" rtl="1"/>
            <a:r>
              <a:rPr lang="fa-IR" dirty="0"/>
              <a:t>- کار با </a:t>
            </a:r>
            <a:r>
              <a:rPr lang="fa-IR" b="1" dirty="0">
                <a:solidFill>
                  <a:srgbClr val="C00000"/>
                </a:solidFill>
              </a:rPr>
              <a:t>وسایل تیز و برنده </a:t>
            </a:r>
            <a:r>
              <a:rPr lang="fa-IR" dirty="0"/>
              <a:t>با حفظ احتیاط بسیار زیاد انجام شود</a:t>
            </a:r>
            <a:r>
              <a:rPr lang="fa-IR" dirty="0" smtClean="0"/>
              <a:t>.</a:t>
            </a:r>
            <a:r>
              <a:rPr lang="fa-IR" dirty="0"/>
              <a:t> </a:t>
            </a:r>
            <a:endParaRPr lang="en-US" dirty="0" smtClean="0"/>
          </a:p>
          <a:p>
            <a:pPr algn="r" rtl="1"/>
            <a:r>
              <a:rPr lang="fa-IR" dirty="0" smtClean="0"/>
              <a:t>- </a:t>
            </a:r>
            <a:r>
              <a:rPr lang="fa-IR" dirty="0"/>
              <a:t>این آزمایشگاهها مجهز به </a:t>
            </a:r>
            <a:r>
              <a:rPr lang="fa-IR" b="1" dirty="0">
                <a:solidFill>
                  <a:srgbClr val="FF0000"/>
                </a:solidFill>
              </a:rPr>
              <a:t>اتوکلاو و دستگاه چشم شور </a:t>
            </a:r>
            <a:r>
              <a:rPr lang="fa-IR" dirty="0"/>
              <a:t>هستند.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13" descr="chronomite-eyewa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4941168"/>
            <a:ext cx="1944216" cy="188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0056" y="4924476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24" y="764704"/>
            <a:ext cx="7499176" cy="1082384"/>
          </a:xfrm>
        </p:spPr>
        <p:txBody>
          <a:bodyPr>
            <a:normAutofit fontScale="90000"/>
          </a:bodyPr>
          <a:lstStyle/>
          <a:p>
            <a:pPr algn="ctr"/>
            <a:r>
              <a:rPr lang="fa-IR" b="1" dirty="0"/>
              <a:t>سطح 3 ایمنی آزمایشگاهی</a:t>
            </a:r>
            <a:br>
              <a:rPr lang="fa-IR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/>
              <a:t>این </a:t>
            </a:r>
            <a:r>
              <a:rPr lang="fa-IR" dirty="0"/>
              <a:t>آزمایشگاهها جهت کار با میکروارگانیسم هاي </a:t>
            </a:r>
            <a:r>
              <a:rPr lang="fa-IR" b="1" dirty="0">
                <a:solidFill>
                  <a:srgbClr val="FF0000"/>
                </a:solidFill>
              </a:rPr>
              <a:t>گروه خطر 3 </a:t>
            </a:r>
            <a:r>
              <a:rPr lang="fa-IR" dirty="0"/>
              <a:t>و یا حجم زیادي از میکروارگانیسم هاي </a:t>
            </a:r>
            <a:r>
              <a:rPr lang="fa-IR" dirty="0" smtClean="0">
                <a:solidFill>
                  <a:srgbClr val="C00000"/>
                </a:solidFill>
              </a:rPr>
              <a:t>گروه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fa-IR" dirty="0" smtClean="0">
                <a:solidFill>
                  <a:srgbClr val="C00000"/>
                </a:solidFill>
              </a:rPr>
              <a:t>خطر </a:t>
            </a:r>
            <a:r>
              <a:rPr lang="fa-IR" dirty="0">
                <a:solidFill>
                  <a:srgbClr val="C00000"/>
                </a:solidFill>
              </a:rPr>
              <a:t>2</a:t>
            </a:r>
            <a:r>
              <a:rPr lang="fa-IR" dirty="0"/>
              <a:t> می باشد. </a:t>
            </a:r>
            <a:endParaRPr lang="en-US" dirty="0" smtClean="0"/>
          </a:p>
          <a:p>
            <a:pPr algn="r" rtl="1"/>
            <a:r>
              <a:rPr lang="fa-IR" dirty="0" smtClean="0"/>
              <a:t>میکروارگانیسم هاي </a:t>
            </a:r>
            <a:r>
              <a:rPr lang="fa-IR" b="1" dirty="0" smtClean="0">
                <a:solidFill>
                  <a:schemeClr val="accent1">
                    <a:lumMod val="75000"/>
                  </a:schemeClr>
                </a:solidFill>
              </a:rPr>
              <a:t>بومی و ناشناخته </a:t>
            </a:r>
            <a:r>
              <a:rPr lang="fa-IR" dirty="0" smtClean="0"/>
              <a:t>یا عوامل عفونت زایی که از </a:t>
            </a:r>
            <a:r>
              <a:rPr lang="fa-IR" b="1" dirty="0" smtClean="0">
                <a:solidFill>
                  <a:srgbClr val="FF0000"/>
                </a:solidFill>
              </a:rPr>
              <a:t>راه تنفسی </a:t>
            </a:r>
            <a:r>
              <a:rPr lang="fa-IR" dirty="0" smtClean="0"/>
              <a:t>منتقل می شوند وممکنست بیماریهاي کشنده یا بسیار جدي ایجاد نمایند، در این آزمایشگاهها مورد مطالعه قرار می گیرند. به</a:t>
            </a:r>
            <a:r>
              <a:rPr lang="en-US" dirty="0" smtClean="0"/>
              <a:t> </a:t>
            </a:r>
            <a:r>
              <a:rPr lang="fa-IR" dirty="0" smtClean="0"/>
              <a:t>عنوان مثال </a:t>
            </a:r>
            <a:r>
              <a:rPr lang="fa-IR" b="1" dirty="0" smtClean="0">
                <a:solidFill>
                  <a:srgbClr val="C00000"/>
                </a:solidFill>
              </a:rPr>
              <a:t>مایکوباکتریوم توبرکلوزیس، کوکسیلا بورنتی و ویروس ایدز... </a:t>
            </a:r>
            <a:endParaRPr lang="fa-IR" dirty="0" smtClean="0"/>
          </a:p>
          <a:p>
            <a:pPr algn="r" rtl="1"/>
            <a:r>
              <a:rPr lang="fa-IR" dirty="0" smtClean="0"/>
              <a:t>- </a:t>
            </a:r>
            <a:r>
              <a:rPr lang="fa-IR" dirty="0"/>
              <a:t>این آزمایشگاهها از سایر راهروهاي ساختمان </a:t>
            </a:r>
            <a:r>
              <a:rPr lang="fa-IR" b="1" dirty="0">
                <a:solidFill>
                  <a:srgbClr val="FF0000"/>
                </a:solidFill>
              </a:rPr>
              <a:t>جداشده اند </a:t>
            </a:r>
            <a:r>
              <a:rPr lang="fa-IR" dirty="0"/>
              <a:t>به طوري که رفت و آمد افراد و جریان </a:t>
            </a:r>
            <a:r>
              <a:rPr lang="fa-IR" dirty="0" smtClean="0"/>
              <a:t>هواي</a:t>
            </a:r>
            <a:r>
              <a:rPr lang="en-US" dirty="0" smtClean="0"/>
              <a:t> </a:t>
            </a:r>
            <a:r>
              <a:rPr lang="fa-IR" dirty="0" smtClean="0"/>
              <a:t>کمتري </a:t>
            </a:r>
            <a:r>
              <a:rPr lang="fa-IR" dirty="0"/>
              <a:t>وجود داشته باشد. </a:t>
            </a:r>
            <a:endParaRPr lang="en-US" dirty="0" smtClean="0"/>
          </a:p>
          <a:p>
            <a:pPr algn="r" rtl="1"/>
            <a:r>
              <a:rPr lang="fa-IR" dirty="0" smtClean="0"/>
              <a:t>به </a:t>
            </a:r>
            <a:r>
              <a:rPr lang="fa-IR" dirty="0"/>
              <a:t>عنوان مثال ممکنست در انتهاي راهروها قرار داشته یا داراي </a:t>
            </a:r>
            <a:r>
              <a:rPr lang="fa-IR" b="1" dirty="0">
                <a:solidFill>
                  <a:srgbClr val="FF0000"/>
                </a:solidFill>
              </a:rPr>
              <a:t>دو درب </a:t>
            </a:r>
            <a:r>
              <a:rPr lang="fa-IR" dirty="0" smtClean="0"/>
              <a:t>ورودي</a:t>
            </a:r>
            <a:r>
              <a:rPr lang="en-US" dirty="0" smtClean="0"/>
              <a:t> </a:t>
            </a:r>
            <a:r>
              <a:rPr lang="fa-IR" dirty="0" smtClean="0"/>
              <a:t>باشند.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4352" y="459980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5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088"/>
            <a:ext cx="8229600" cy="721488"/>
          </a:xfrm>
          <a:noFill/>
        </p:spPr>
        <p:txBody>
          <a:bodyPr vert="horz" lIns="104033" tIns="51284" rIns="104033" bIns="51284" anchor="b">
            <a:norm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Biological Safety in Laboratories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188" y="1340768"/>
            <a:ext cx="7935912" cy="4331370"/>
          </a:xfrm>
          <a:noFill/>
        </p:spPr>
        <p:txBody>
          <a:bodyPr vert="horz" lIns="104033" tIns="51284" rIns="104033" bIns="51284"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GB" dirty="0" smtClean="0"/>
              <a:t>Containment level 3</a:t>
            </a:r>
          </a:p>
          <a:p>
            <a:r>
              <a:rPr lang="en-GB" sz="2000" b="1" dirty="0"/>
              <a:t>Hazard group P1 -P3</a:t>
            </a:r>
          </a:p>
          <a:p>
            <a:pPr lvl="1"/>
            <a:r>
              <a:rPr lang="en-GB" b="1" dirty="0" smtClean="0"/>
              <a:t>Keep rooms at negative pressure so air flows from outdoors to indoors</a:t>
            </a:r>
          </a:p>
          <a:p>
            <a:pPr lvl="1"/>
            <a:r>
              <a:rPr lang="en-GB" b="1" dirty="0" smtClean="0"/>
              <a:t>Use Class II safety cabinet</a:t>
            </a:r>
          </a:p>
          <a:p>
            <a:endParaRPr lang="en-GB" sz="2000" b="1" dirty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>
            <p:extLst/>
          </p:nvPr>
        </p:nvGraphicFramePr>
        <p:xfrm>
          <a:off x="2711624" y="2708920"/>
          <a:ext cx="7177088" cy="424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Worksheet" r:id="rId6" imgW="6867763" imgH="3886438" progId="Excel.Sheet.8">
                  <p:link updateAutomatic="1"/>
                </p:oleObj>
              </mc:Choice>
              <mc:Fallback>
                <p:oleObj name="Worksheet" r:id="rId6" imgW="6867763" imgH="3886438" progId="Excel.Shee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624" y="2708920"/>
                        <a:ext cx="7177088" cy="424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0377" y="620689"/>
            <a:ext cx="991419" cy="99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0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96752"/>
            <a:ext cx="8229600" cy="5127848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dirty="0"/>
              <a:t>- قبل از ورود به فضاي اصلی آزمایشگاه باید </a:t>
            </a:r>
            <a:r>
              <a:rPr lang="fa-IR" dirty="0">
                <a:solidFill>
                  <a:schemeClr val="accent1">
                    <a:lumMod val="75000"/>
                  </a:schemeClr>
                </a:solidFill>
              </a:rPr>
              <a:t>لباسهاي آلوده را با لباسهاي تمیز تعویض نمود.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r" rtl="1"/>
            <a:endParaRPr lang="fa-IR" dirty="0"/>
          </a:p>
          <a:p>
            <a:pPr algn="r" rtl="1"/>
            <a:r>
              <a:rPr lang="fa-IR" dirty="0" smtClean="0"/>
              <a:t>- دیوارها، کف و درها </a:t>
            </a:r>
            <a:r>
              <a:rPr lang="fa-IR" dirty="0" smtClean="0">
                <a:solidFill>
                  <a:schemeClr val="accent1">
                    <a:lumMod val="75000"/>
                  </a:schemeClr>
                </a:solidFill>
              </a:rPr>
              <a:t>مقاوم به آب </a:t>
            </a:r>
            <a:r>
              <a:rPr lang="fa-IR" dirty="0" smtClean="0"/>
              <a:t>هستند و به طور مرتب ضد عفونی می شوند.</a:t>
            </a:r>
          </a:p>
          <a:p>
            <a:pPr algn="r" rtl="1"/>
            <a:r>
              <a:rPr lang="fa-IR" dirty="0" smtClean="0"/>
              <a:t>- </a:t>
            </a:r>
            <a:r>
              <a:rPr lang="fa-IR" dirty="0"/>
              <a:t>پنجره ها همواره بسته است و </a:t>
            </a:r>
            <a:r>
              <a:rPr lang="fa-IR" dirty="0">
                <a:solidFill>
                  <a:srgbClr val="C00000"/>
                </a:solidFill>
              </a:rPr>
              <a:t>منفذي به بیرون ندارد</a:t>
            </a:r>
            <a:r>
              <a:rPr lang="fa-IR" dirty="0"/>
              <a:t>.</a:t>
            </a:r>
          </a:p>
          <a:p>
            <a:pPr algn="r" rtl="1"/>
            <a:r>
              <a:rPr lang="fa-IR" dirty="0"/>
              <a:t>- داراي اتوکلاو براي استریل سازي مواد آلوده می باشند.</a:t>
            </a:r>
          </a:p>
          <a:p>
            <a:pPr algn="r" rtl="1"/>
            <a:r>
              <a:rPr lang="fa-IR" dirty="0">
                <a:solidFill>
                  <a:srgbClr val="C00000"/>
                </a:solidFill>
              </a:rPr>
              <a:t>- کلیه کارها زیر هود انجام می شود.</a:t>
            </a:r>
          </a:p>
          <a:p>
            <a:pPr algn="r" rtl="1"/>
            <a:r>
              <a:rPr lang="fa-IR" dirty="0"/>
              <a:t>- زباله ها قبل از خروج، آلودگی زدایی می شوند.</a:t>
            </a:r>
          </a:p>
          <a:p>
            <a:pPr algn="r" rtl="1"/>
            <a:r>
              <a:rPr lang="fa-IR" dirty="0"/>
              <a:t>- </a:t>
            </a:r>
            <a:r>
              <a:rPr lang="fa-IR" b="1" dirty="0">
                <a:solidFill>
                  <a:srgbClr val="C00000"/>
                </a:solidFill>
              </a:rPr>
              <a:t>شیر دستشویی </a:t>
            </a:r>
            <a:r>
              <a:rPr lang="fa-IR" dirty="0"/>
              <a:t>موجود در این آزمایشگاهها باید به صورت</a:t>
            </a:r>
            <a:r>
              <a:rPr lang="fa-IR" dirty="0">
                <a:solidFill>
                  <a:srgbClr val="C00000"/>
                </a:solidFill>
              </a:rPr>
              <a:t> </a:t>
            </a:r>
            <a:r>
              <a:rPr lang="fa-IR" b="1" dirty="0">
                <a:solidFill>
                  <a:srgbClr val="C00000"/>
                </a:solidFill>
              </a:rPr>
              <a:t>اتوماتیک</a:t>
            </a:r>
            <a:r>
              <a:rPr lang="fa-IR" dirty="0">
                <a:solidFill>
                  <a:srgbClr val="C00000"/>
                </a:solidFill>
              </a:rPr>
              <a:t> </a:t>
            </a:r>
            <a:r>
              <a:rPr lang="fa-IR" dirty="0"/>
              <a:t>کنترل شده و نزدیک به </a:t>
            </a:r>
            <a:r>
              <a:rPr lang="fa-IR" dirty="0" smtClean="0"/>
              <a:t>درب</a:t>
            </a:r>
            <a:r>
              <a:rPr lang="en-US" dirty="0" smtClean="0"/>
              <a:t> </a:t>
            </a:r>
            <a:r>
              <a:rPr lang="fa-IR" dirty="0" smtClean="0"/>
              <a:t>خروجی </a:t>
            </a:r>
            <a:r>
              <a:rPr lang="fa-IR" dirty="0"/>
              <a:t>باشد.</a:t>
            </a:r>
          </a:p>
          <a:p>
            <a:pPr algn="r" rtl="1"/>
            <a:r>
              <a:rPr lang="fa-IR" dirty="0"/>
              <a:t>تمام افراد قبل از شروع کار، آزمون هاي پزشکی کامل را می گذرانند و به طور مرتب نیز از نظر سلامت </a:t>
            </a:r>
            <a:r>
              <a:rPr lang="fa-IR" dirty="0" smtClean="0"/>
              <a:t>کنترل</a:t>
            </a:r>
            <a:r>
              <a:rPr lang="en-US" dirty="0" smtClean="0"/>
              <a:t> </a:t>
            </a:r>
            <a:r>
              <a:rPr lang="fa-IR" dirty="0" smtClean="0"/>
              <a:t>می </a:t>
            </a:r>
            <a:r>
              <a:rPr lang="fa-IR" dirty="0"/>
              <a:t>شوند.</a:t>
            </a:r>
            <a:endParaRPr lang="en-US" dirty="0"/>
          </a:p>
          <a:p>
            <a:pPr algn="r" rtl="1"/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1584" y="2836244"/>
            <a:ext cx="136815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7030A0"/>
                </a:solidFill>
              </a:rPr>
              <a:t>اهداف                        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endParaRPr lang="fa-IR" dirty="0" smtClean="0"/>
          </a:p>
          <a:p>
            <a:pPr algn="r" rtl="1"/>
            <a:r>
              <a:rPr lang="fa-IR" dirty="0" smtClean="0"/>
              <a:t> 1-تعریف ایمنی زیستی</a:t>
            </a:r>
            <a:r>
              <a:rPr lang="en-US" dirty="0" smtClean="0"/>
              <a:t> (Biosafety) </a:t>
            </a:r>
            <a:endParaRPr lang="fa-IR" dirty="0" smtClean="0"/>
          </a:p>
          <a:p>
            <a:pPr algn="r" rtl="1"/>
            <a:r>
              <a:rPr lang="fa-IR" dirty="0" smtClean="0"/>
              <a:t>2-نمونه های بیولوژیک خطرزا</a:t>
            </a:r>
          </a:p>
          <a:p>
            <a:pPr algn="r" rtl="1"/>
            <a:r>
              <a:rPr lang="fa-IR" dirty="0" smtClean="0"/>
              <a:t>3-سطوح ایمنی </a:t>
            </a:r>
            <a:r>
              <a:rPr lang="en-US" dirty="0" smtClean="0"/>
              <a:t>BSL (Bio safety Levels)</a:t>
            </a:r>
            <a:endParaRPr lang="fa-IR" dirty="0" smtClean="0"/>
          </a:p>
          <a:p>
            <a:pPr algn="r" rtl="1"/>
            <a:r>
              <a:rPr lang="fa-IR" dirty="0" smtClean="0"/>
              <a:t>4-رده بندی میکروارگانیسم ها از نظر خطر</a:t>
            </a:r>
            <a:endParaRPr lang="en-US" dirty="0" smtClean="0"/>
          </a:p>
          <a:p>
            <a:pPr algn="r" rtl="1"/>
            <a:r>
              <a:rPr lang="fa-IR" dirty="0" smtClean="0"/>
              <a:t>4-وسایل حفاظتی ( انواع هودها) و موارد دیگر ایمنی</a:t>
            </a:r>
          </a:p>
          <a:p>
            <a:pPr algn="r" rtl="1"/>
            <a:r>
              <a:rPr lang="fa-IR" dirty="0" smtClean="0"/>
              <a:t>5-</a:t>
            </a:r>
            <a:r>
              <a:rPr lang="fa-IR" dirty="0">
                <a:latin typeface="Aharoni" pitchFamily="2" charset="-79"/>
                <a:cs typeface="Aharoni" pitchFamily="2" charset="-79"/>
              </a:rPr>
              <a:t>روش های انتقال </a:t>
            </a:r>
            <a:r>
              <a:rPr lang="fa-IR" dirty="0" smtClean="0">
                <a:latin typeface="Aharoni" pitchFamily="2" charset="-79"/>
                <a:cs typeface="Aharoni" pitchFamily="2" charset="-79"/>
              </a:rPr>
              <a:t>عفونت </a:t>
            </a:r>
            <a:endParaRPr lang="en-US" dirty="0" smtClean="0">
              <a:latin typeface="Aharoni" pitchFamily="2" charset="-79"/>
              <a:cs typeface="Aharoni" pitchFamily="2" charset="-79"/>
            </a:endParaRPr>
          </a:p>
          <a:p>
            <a:pPr algn="r" rtl="1"/>
            <a:r>
              <a:rPr lang="fa-IR" dirty="0" smtClean="0">
                <a:latin typeface="Aharoni" pitchFamily="2" charset="-79"/>
              </a:rPr>
              <a:t>6-</a:t>
            </a:r>
            <a:r>
              <a:rPr lang="fa-IR" dirty="0" smtClean="0"/>
              <a:t>اقدامات </a:t>
            </a:r>
            <a:r>
              <a:rPr lang="fa-IR" dirty="0"/>
              <a:t>جبرانی و درمانی پس از مواجهه</a:t>
            </a:r>
            <a:endParaRPr lang="fa-IR" dirty="0" smtClean="0">
              <a:latin typeface="Aharoni" pitchFamily="2" charset="-79"/>
              <a:cs typeface="Aharoni" pitchFamily="2" charset="-79"/>
            </a:endParaRPr>
          </a:p>
          <a:p>
            <a:pPr algn="r" rtl="1"/>
            <a:r>
              <a:rPr lang="fa-IR" dirty="0" smtClean="0">
                <a:latin typeface="Aharoni" pitchFamily="2" charset="-79"/>
              </a:rPr>
              <a:t>6-استرلیزاسیون و ضدعفونی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600" y="1540100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2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spcBef>
                <a:spcPts val="0"/>
              </a:spcBef>
              <a:buNone/>
              <a:defRPr/>
            </a:pPr>
            <a:r>
              <a:rPr lang="en-US" sz="2800" dirty="0">
                <a:latin typeface="Arial" charset="0"/>
              </a:rPr>
              <a:t>-</a:t>
            </a:r>
            <a:r>
              <a:rPr lang="fa-IR" sz="2800" dirty="0">
                <a:latin typeface="Arial" charset="0"/>
              </a:rPr>
              <a:t>لباسهای </a:t>
            </a:r>
            <a:r>
              <a:rPr lang="fa-IR" sz="2800" dirty="0">
                <a:latin typeface="Arial" charset="0"/>
              </a:rPr>
              <a:t>حفاظتی آزمایشگاه بایستی از نوع محکم و یکپارچه باشند مانند </a:t>
            </a:r>
            <a:r>
              <a:rPr lang="fa-IR" sz="2800" dirty="0">
                <a:solidFill>
                  <a:srgbClr val="C00000"/>
                </a:solidFill>
                <a:latin typeface="Arial" charset="0"/>
              </a:rPr>
              <a:t>گانها، لباسهای یکسره، سرپوشها و پاپوشها </a:t>
            </a:r>
            <a:r>
              <a:rPr lang="fa-IR" sz="2800" dirty="0">
                <a:solidFill>
                  <a:srgbClr val="C00000"/>
                </a:solidFill>
                <a:latin typeface="Arial" charset="0"/>
              </a:rPr>
              <a:t>،</a:t>
            </a:r>
            <a:endParaRPr lang="en-US" sz="2800" dirty="0">
              <a:solidFill>
                <a:srgbClr val="C00000"/>
              </a:solidFill>
              <a:latin typeface="Arial" charset="0"/>
            </a:endParaRPr>
          </a:p>
          <a:p>
            <a:pPr marL="0" indent="0" algn="r" rtl="1">
              <a:spcBef>
                <a:spcPts val="0"/>
              </a:spcBef>
              <a:buNone/>
              <a:defRPr/>
            </a:pPr>
            <a:r>
              <a:rPr lang="en-US" sz="2800" dirty="0">
                <a:latin typeface="Arial" charset="0"/>
              </a:rPr>
              <a:t>-</a:t>
            </a:r>
            <a:r>
              <a:rPr lang="fa-IR" sz="2800" dirty="0">
                <a:latin typeface="Arial" charset="0"/>
              </a:rPr>
              <a:t> </a:t>
            </a:r>
            <a:r>
              <a:rPr lang="fa-IR" sz="2800" dirty="0">
                <a:latin typeface="Arial" charset="0"/>
              </a:rPr>
              <a:t>لباسهای حفاظتی آزمایشگاه را نباید بیرون از آزمایشگاه پوشید و قبل از شستشو بایستی پاکسازی شوند. </a:t>
            </a:r>
          </a:p>
          <a:p>
            <a:pPr marL="0" indent="0" algn="r" rtl="1">
              <a:spcBef>
                <a:spcPts val="0"/>
              </a:spcBef>
              <a:buNone/>
              <a:defRPr/>
            </a:pPr>
            <a:r>
              <a:rPr lang="en-US" sz="2800" dirty="0">
                <a:latin typeface="Arial" charset="0"/>
              </a:rPr>
              <a:t>-</a:t>
            </a:r>
            <a:r>
              <a:rPr lang="fa-IR" sz="2800" dirty="0">
                <a:latin typeface="Arial" charset="0"/>
              </a:rPr>
              <a:t>دستکاری </a:t>
            </a:r>
            <a:r>
              <a:rPr lang="fa-IR" sz="2800" dirty="0">
                <a:latin typeface="Arial" charset="0"/>
              </a:rPr>
              <a:t>تمام مواد بالقوه عفونت زا </a:t>
            </a:r>
            <a:r>
              <a:rPr lang="fa-IR" sz="2800" dirty="0">
                <a:latin typeface="Arial" charset="0"/>
              </a:rPr>
              <a:t>بایستی زیر </a:t>
            </a:r>
            <a:r>
              <a:rPr lang="fa-IR" sz="2800" dirty="0">
                <a:solidFill>
                  <a:srgbClr val="C00000"/>
                </a:solidFill>
                <a:latin typeface="Arial" charset="0"/>
              </a:rPr>
              <a:t>کابینت </a:t>
            </a:r>
            <a:r>
              <a:rPr lang="fa-IR" sz="2800" dirty="0">
                <a:solidFill>
                  <a:srgbClr val="C00000"/>
                </a:solidFill>
                <a:latin typeface="Arial" charset="0"/>
              </a:rPr>
              <a:t>حفاظتی </a:t>
            </a:r>
            <a:r>
              <a:rPr lang="fa-IR" sz="2800" dirty="0">
                <a:latin typeface="Arial" charset="0"/>
              </a:rPr>
              <a:t>بیولوژیکی کلاس </a:t>
            </a:r>
            <a:r>
              <a:rPr lang="fa-IR" sz="2800" dirty="0">
                <a:solidFill>
                  <a:srgbClr val="C00000"/>
                </a:solidFill>
                <a:latin typeface="Arial" charset="0"/>
              </a:rPr>
              <a:t>2</a:t>
            </a:r>
            <a:r>
              <a:rPr lang="fa-IR" sz="2800" dirty="0">
                <a:latin typeface="Arial" charset="0"/>
              </a:rPr>
              <a:t> انجام شوند</a:t>
            </a:r>
            <a:r>
              <a:rPr lang="fa-IR" sz="2800" dirty="0">
                <a:latin typeface="Arial" charset="0"/>
              </a:rPr>
              <a:t>.</a:t>
            </a:r>
          </a:p>
          <a:p>
            <a:pPr marL="0" indent="0" algn="r" rtl="1">
              <a:spcBef>
                <a:spcPts val="0"/>
              </a:spcBef>
              <a:buNone/>
              <a:defRPr/>
            </a:pPr>
            <a:r>
              <a:rPr lang="en-US" sz="2800" dirty="0">
                <a:latin typeface="Arial" charset="0"/>
              </a:rPr>
              <a:t>-</a:t>
            </a:r>
            <a:r>
              <a:rPr lang="fa-IR" sz="2800" dirty="0">
                <a:latin typeface="Arial" charset="0"/>
              </a:rPr>
              <a:t>وسایل </a:t>
            </a:r>
            <a:r>
              <a:rPr lang="fa-IR" sz="2800" dirty="0">
                <a:solidFill>
                  <a:srgbClr val="C00000"/>
                </a:solidFill>
                <a:latin typeface="Arial" charset="0"/>
              </a:rPr>
              <a:t>حفاظت تنفسی </a:t>
            </a:r>
            <a:r>
              <a:rPr lang="fa-IR" sz="2800" dirty="0">
                <a:latin typeface="Arial" charset="0"/>
              </a:rPr>
              <a:t>برای برخی روش های آزمایشگاهی یا کار با حیوانات مبتلا به پاتوژن های ویژه ضروری است.</a:t>
            </a:r>
            <a:endParaRPr lang="en-US" sz="2800" dirty="0">
              <a:latin typeface="Arial" charset="0"/>
              <a:cs typeface="Arial" charset="0"/>
            </a:endParaRP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1624" y="5212508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4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 descr="PersonAtBSC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528" y="1872364"/>
            <a:ext cx="6120680" cy="4536892"/>
          </a:xfrm>
        </p:spPr>
      </p:pic>
      <p:pic>
        <p:nvPicPr>
          <p:cNvPr id="5" name="Picture 4" descr="http://www.intcomedical.com/upfile/tx/product/pe_apron_036_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333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03.i.aliimg.com/img/pb/525/121/260/1280471337156_hz-myalibaba-web3_206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276916"/>
            <a:ext cx="2133600" cy="199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2385" y="2708921"/>
            <a:ext cx="1063427" cy="10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3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512" y="188640"/>
            <a:ext cx="8935020" cy="6063064"/>
          </a:xfrm>
        </p:spPr>
      </p:pic>
      <p:pic>
        <p:nvPicPr>
          <p:cNvPr id="5" name="Picture 10" descr="Nancy&amp;Boo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318" y="3933056"/>
            <a:ext cx="2390214" cy="283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279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692696"/>
            <a:ext cx="8229600" cy="1530816"/>
          </a:xfrm>
        </p:spPr>
        <p:txBody>
          <a:bodyPr>
            <a:normAutofit fontScale="90000"/>
          </a:bodyPr>
          <a:lstStyle/>
          <a:p>
            <a:pPr algn="ctr"/>
            <a:r>
              <a:rPr lang="fa-IR" b="1" dirty="0"/>
              <a:t>سطح 4 ایمنی آزمایشگاهی</a:t>
            </a:r>
            <a:br>
              <a:rPr lang="fa-IR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r" rtl="1"/>
            <a:r>
              <a:rPr lang="fa-IR" dirty="0" smtClean="0"/>
              <a:t>این </a:t>
            </a:r>
            <a:r>
              <a:rPr lang="fa-IR" dirty="0"/>
              <a:t>آزمایشگاهها بیشترین ایمنی را فراهم می کند و خطرات را بسیار محدود می سازند. عوامل به </a:t>
            </a:r>
            <a:r>
              <a:rPr lang="fa-IR" b="1" dirty="0">
                <a:solidFill>
                  <a:srgbClr val="FF0000"/>
                </a:solidFill>
              </a:rPr>
              <a:t>شدت عفونت زا </a:t>
            </a:r>
            <a:r>
              <a:rPr lang="fa-IR" b="1" dirty="0" smtClean="0">
                <a:solidFill>
                  <a:srgbClr val="FF0000"/>
                </a:solidFill>
              </a:rPr>
              <a:t>وکشنده</a:t>
            </a:r>
            <a:r>
              <a:rPr lang="fa-IR" b="1" dirty="0">
                <a:solidFill>
                  <a:srgbClr val="FF0000"/>
                </a:solidFill>
              </a:rPr>
              <a:t>، </a:t>
            </a:r>
            <a:r>
              <a:rPr lang="fa-IR" dirty="0"/>
              <a:t>عوامل بسیار مهاجم تنفسی، عوامل بیماریزایی که راه انتقالشان شناخته نشده و عواملی که هیچ واکسن و راه</a:t>
            </a:r>
          </a:p>
          <a:p>
            <a:pPr algn="r" rtl="1"/>
            <a:r>
              <a:rPr lang="fa-IR" dirty="0" smtClean="0"/>
              <a:t>درمانی </a:t>
            </a:r>
            <a:r>
              <a:rPr lang="fa-IR" dirty="0"/>
              <a:t>ندارند، در این آزمایشگاهها مورد مطالعه قرار می گیرند. </a:t>
            </a:r>
            <a:endParaRPr lang="en-US" dirty="0" smtClean="0"/>
          </a:p>
          <a:p>
            <a:pPr algn="r" rtl="1"/>
            <a:r>
              <a:rPr lang="fa-IR" b="1" dirty="0" smtClean="0">
                <a:solidFill>
                  <a:srgbClr val="C00000"/>
                </a:solidFill>
              </a:rPr>
              <a:t>ابولا</a:t>
            </a:r>
            <a:r>
              <a:rPr lang="fa-IR" dirty="0"/>
              <a:t>، </a:t>
            </a:r>
            <a:r>
              <a:rPr lang="fa-IR" dirty="0" smtClean="0"/>
              <a:t>ویروس</a:t>
            </a:r>
            <a:r>
              <a:rPr lang="en-US" i="1" dirty="0" smtClean="0"/>
              <a:t> </a:t>
            </a:r>
            <a:r>
              <a:rPr lang="fa-IR" dirty="0"/>
              <a:t>عامل </a:t>
            </a:r>
            <a:r>
              <a:rPr lang="fa-IR" dirty="0" smtClean="0"/>
              <a:t>تب</a:t>
            </a:r>
            <a:r>
              <a:rPr lang="en-US" i="1" dirty="0"/>
              <a:t>Rift</a:t>
            </a:r>
            <a:r>
              <a:rPr lang="fa-IR" dirty="0" smtClean="0"/>
              <a:t> ،</a:t>
            </a:r>
            <a:r>
              <a:rPr lang="en-US" dirty="0" smtClean="0"/>
              <a:t> </a:t>
            </a:r>
            <a:r>
              <a:rPr lang="en-US" i="1" dirty="0" smtClean="0"/>
              <a:t>Sin </a:t>
            </a:r>
            <a:r>
              <a:rPr lang="en-US" i="1" dirty="0" err="1"/>
              <a:t>Nombre</a:t>
            </a:r>
            <a:r>
              <a:rPr lang="en-US" i="1" dirty="0"/>
              <a:t> </a:t>
            </a:r>
            <a:r>
              <a:rPr lang="en-US" i="1" dirty="0" smtClean="0"/>
              <a:t>   </a:t>
            </a:r>
            <a:r>
              <a:rPr lang="fa-IR" dirty="0" smtClean="0"/>
              <a:t>از </a:t>
            </a:r>
            <a:r>
              <a:rPr lang="fa-IR" dirty="0"/>
              <a:t>جمله این میکروارگانیسم ها هستند. </a:t>
            </a:r>
            <a:endParaRPr lang="en-US" dirty="0" smtClean="0"/>
          </a:p>
          <a:p>
            <a:pPr algn="r" rtl="1"/>
            <a:r>
              <a:rPr lang="fa-IR" dirty="0" smtClean="0"/>
              <a:t>علاوه </a:t>
            </a:r>
            <a:r>
              <a:rPr lang="fa-IR" dirty="0"/>
              <a:t>برمشخصات آزمایشگاههاي ایمنی سطح 3 این آزمایشگاهها </a:t>
            </a:r>
            <a:r>
              <a:rPr lang="fa-IR" dirty="0" smtClean="0"/>
              <a:t>باید</a:t>
            </a:r>
            <a:r>
              <a:rPr lang="en-US" dirty="0" smtClean="0"/>
              <a:t> </a:t>
            </a:r>
            <a:r>
              <a:rPr lang="fa-IR" dirty="0" smtClean="0"/>
              <a:t>معیارهاي </a:t>
            </a:r>
            <a:r>
              <a:rPr lang="fa-IR" dirty="0"/>
              <a:t>زیر را رعایت نمایند:</a:t>
            </a:r>
          </a:p>
          <a:p>
            <a:pPr algn="r" rtl="1"/>
            <a:r>
              <a:rPr lang="fa-IR" dirty="0"/>
              <a:t>- این آزمایشگاهها از سایر نقاط ساختمان جدا هستند.</a:t>
            </a:r>
          </a:p>
          <a:p>
            <a:pPr algn="r" rtl="1"/>
            <a:r>
              <a:rPr lang="fa-IR" dirty="0"/>
              <a:t>- ورود و خروج افراد کاملا کنترل می شود.</a:t>
            </a:r>
          </a:p>
          <a:p>
            <a:pPr algn="r" rtl="1"/>
            <a:r>
              <a:rPr lang="fa-IR" dirty="0"/>
              <a:t>- قبل از درب اصلی آزمایشگاه حداقل </a:t>
            </a:r>
            <a:r>
              <a:rPr lang="fa-IR" b="1" dirty="0">
                <a:solidFill>
                  <a:srgbClr val="FF0000"/>
                </a:solidFill>
              </a:rPr>
              <a:t>دو درب </a:t>
            </a:r>
            <a:r>
              <a:rPr lang="fa-IR" dirty="0"/>
              <a:t>دیگر وجود دارد و </a:t>
            </a:r>
            <a:r>
              <a:rPr lang="fa-IR" b="1" dirty="0">
                <a:solidFill>
                  <a:srgbClr val="C00000"/>
                </a:solidFill>
              </a:rPr>
              <a:t>هودهاي بیولوژیک </a:t>
            </a:r>
            <a:r>
              <a:rPr lang="fa-IR" b="1" dirty="0" smtClean="0">
                <a:solidFill>
                  <a:srgbClr val="C00000"/>
                </a:solidFill>
              </a:rPr>
              <a:t>کلاس 3 </a:t>
            </a:r>
            <a:r>
              <a:rPr lang="fa-IR" dirty="0" smtClean="0"/>
              <a:t>در </a:t>
            </a:r>
            <a:r>
              <a:rPr lang="fa-IR" dirty="0"/>
              <a:t>داخل </a:t>
            </a:r>
            <a:r>
              <a:rPr lang="fa-IR" dirty="0" smtClean="0"/>
              <a:t>چنین</a:t>
            </a:r>
            <a:r>
              <a:rPr lang="en-US" dirty="0" smtClean="0"/>
              <a:t> </a:t>
            </a:r>
            <a:r>
              <a:rPr lang="fa-IR" dirty="0" smtClean="0"/>
              <a:t>فضایی </a:t>
            </a:r>
            <a:r>
              <a:rPr lang="fa-IR" dirty="0"/>
              <a:t>قرار می گیرند</a:t>
            </a:r>
            <a:r>
              <a:rPr lang="fa-IR" dirty="0" smtClean="0"/>
              <a:t>.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9576" y="99940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8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088"/>
            <a:ext cx="8229600" cy="780696"/>
          </a:xfrm>
          <a:noFill/>
        </p:spPr>
        <p:txBody>
          <a:bodyPr vert="horz" lIns="104033" tIns="51284" rIns="104033" bIns="51284" anchor="b">
            <a:norm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Biological Safety in Laboratories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1556793"/>
            <a:ext cx="8162925" cy="4188371"/>
          </a:xfrm>
          <a:noFill/>
        </p:spPr>
        <p:txBody>
          <a:bodyPr vert="horz" lIns="104033" tIns="51284" rIns="104033" bIns="51284"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GB" dirty="0" smtClean="0"/>
              <a:t>Containment level 4</a:t>
            </a:r>
          </a:p>
          <a:p>
            <a:r>
              <a:rPr lang="en-GB" sz="2000" b="1" dirty="0"/>
              <a:t>Hazard group 4, P1 -P4</a:t>
            </a:r>
          </a:p>
          <a:p>
            <a:pPr lvl="1"/>
            <a:r>
              <a:rPr lang="en-GB" b="1" dirty="0" smtClean="0"/>
              <a:t>Keep rooms at negative pressure</a:t>
            </a:r>
          </a:p>
          <a:p>
            <a:pPr lvl="1"/>
            <a:r>
              <a:rPr lang="en-GB" b="1" dirty="0" smtClean="0"/>
              <a:t>Use Class III safety cabinet</a:t>
            </a:r>
          </a:p>
          <a:p>
            <a:pPr lvl="1"/>
            <a:r>
              <a:rPr lang="en-GB" b="1" dirty="0" smtClean="0"/>
              <a:t>Install airlock and shower</a:t>
            </a:r>
          </a:p>
          <a:p>
            <a:endParaRPr lang="en-GB" sz="2000" b="1" dirty="0"/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>
            <p:extLst/>
          </p:nvPr>
        </p:nvGraphicFramePr>
        <p:xfrm>
          <a:off x="2620963" y="2780928"/>
          <a:ext cx="7523162" cy="445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Worksheet" r:id="rId6" imgW="6867763" imgH="3886438" progId="Excel.Sheet.8">
                  <p:link updateAutomatic="1"/>
                </p:oleObj>
              </mc:Choice>
              <mc:Fallback>
                <p:oleObj name="Worksheet" r:id="rId6" imgW="6867763" imgH="3886438" progId="Excel.Shee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0963" y="2780928"/>
                        <a:ext cx="7523162" cy="445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4313" y="908721"/>
            <a:ext cx="1135435" cy="113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2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/>
              <a:t>- براي کارکنان چنین آزمایشگاه ها یی </a:t>
            </a:r>
            <a:r>
              <a:rPr lang="fa-IR" b="1" dirty="0">
                <a:solidFill>
                  <a:srgbClr val="C00000"/>
                </a:solidFill>
              </a:rPr>
              <a:t>دوش </a:t>
            </a:r>
            <a:r>
              <a:rPr lang="fa-IR" dirty="0"/>
              <a:t>در نظر گرفته شده که بین درهاي ورودي قرار می گیرد.</a:t>
            </a:r>
            <a:endParaRPr lang="en-US" dirty="0"/>
          </a:p>
          <a:p>
            <a:pPr algn="r" rtl="1"/>
            <a:endParaRPr lang="fa-IR" dirty="0"/>
          </a:p>
          <a:p>
            <a:pPr algn="r" rtl="1"/>
            <a:r>
              <a:rPr lang="fa-IR" dirty="0"/>
              <a:t>- </a:t>
            </a:r>
            <a:r>
              <a:rPr lang="fa-IR" dirty="0">
                <a:solidFill>
                  <a:srgbClr val="C00000"/>
                </a:solidFill>
              </a:rPr>
              <a:t>اتوکلاو</a:t>
            </a:r>
            <a:r>
              <a:rPr lang="fa-IR" dirty="0"/>
              <a:t> این آزمایشگاهها داراي </a:t>
            </a:r>
            <a:r>
              <a:rPr lang="fa-IR" b="1" dirty="0">
                <a:solidFill>
                  <a:srgbClr val="C00000"/>
                </a:solidFill>
              </a:rPr>
              <a:t>دو درب </a:t>
            </a:r>
            <a:r>
              <a:rPr lang="fa-IR" dirty="0"/>
              <a:t>می </a:t>
            </a:r>
            <a:r>
              <a:rPr lang="fa-IR" dirty="0" smtClean="0"/>
              <a:t>باشد</a:t>
            </a:r>
            <a:endParaRPr lang="fa-IR" dirty="0"/>
          </a:p>
          <a:p>
            <a:pPr algn="r" rtl="1"/>
            <a:r>
              <a:rPr lang="fa-IR" dirty="0"/>
              <a:t>- لباسهاي کارکنان این آزمایشگاهها با سایرین متفاوت است و از </a:t>
            </a:r>
            <a:r>
              <a:rPr lang="fa-IR" b="1" dirty="0">
                <a:solidFill>
                  <a:srgbClr val="C00000"/>
                </a:solidFill>
              </a:rPr>
              <a:t>ماسکهاي تنفسی خاصی </a:t>
            </a:r>
            <a:r>
              <a:rPr lang="fa-IR" dirty="0"/>
              <a:t>استفاده می کنند.</a:t>
            </a:r>
          </a:p>
          <a:p>
            <a:pPr algn="r" rtl="1"/>
            <a:r>
              <a:rPr lang="fa-IR" dirty="0"/>
              <a:t>- تمام زباله ها و پساب آزمایشگاهی قبل از خروج، آلوده زدایی می شوند.</a:t>
            </a:r>
            <a:endParaRPr lang="en-US" dirty="0"/>
          </a:p>
          <a:p>
            <a:pPr algn="r" rtl="1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7648" y="5356524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5520" y="620689"/>
            <a:ext cx="857256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  </a:t>
            </a:r>
            <a:r>
              <a:rPr lang="fa-IR" sz="36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ایمنی زیستی</a:t>
            </a:r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 Biosafety                  </a:t>
            </a:r>
          </a:p>
          <a:p>
            <a:pPr algn="r"/>
            <a:r>
              <a:rPr lang="fa-IR" sz="26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 </a:t>
            </a:r>
            <a:r>
              <a:rPr lang="fa-IR" sz="26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واژه ای است  برای توصیف </a:t>
            </a:r>
            <a:r>
              <a:rPr lang="fa-IR" sz="2800" b="1" dirty="0">
                <a:solidFill>
                  <a:srgbClr val="C00000"/>
                </a:solidFill>
              </a:rPr>
              <a:t>مجموعه اي از قوانین و روشهاي کار </a:t>
            </a:r>
            <a:r>
              <a:rPr lang="fa-IR" sz="26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B Nazanin" pitchFamily="2" charset="-78"/>
              </a:rPr>
              <a:t>محدودسازی ، فن آوری ها و نیز عملیاتی که برای جلوگیری از تماس غیر عمدی با پاتوژن ها ، توکسین ها و مواد شیمیایی و یا انتشار اتفاقی آنها به کار گرفته می شود</a:t>
            </a:r>
            <a:endParaRPr lang="en-US" sz="2600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  <a:p>
            <a:pPr algn="r"/>
            <a:endParaRPr lang="en-US" sz="2600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B Nazanin" pitchFamily="2" charset="-78"/>
            </a:endParaRPr>
          </a:p>
          <a:p>
            <a:pPr algn="r" rtl="1"/>
            <a:r>
              <a:rPr lang="fa-I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شناسایی کامل </a:t>
            </a:r>
            <a:r>
              <a:rPr lang="fa-I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نمونه ها </a:t>
            </a:r>
            <a:r>
              <a:rPr lang="fa-I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 </a:t>
            </a:r>
            <a:r>
              <a:rPr lang="fa-I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عوامل آسیب رسان</a:t>
            </a:r>
            <a:r>
              <a:rPr lang="fa-I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موجود در آزمایشگاه، نحوه صحیح کار با آنها، اقدامات ایمنی هنگام کار، گزارش موارد نشت یا مواجهه با آلودگی، راههاي حذف آلودگی و اقدامات جبرانی و درمانی پس از مواجهه، </a:t>
            </a:r>
            <a:endParaRPr lang="fa-I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fa-I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fa-I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اقدامات ایمنی باید به عنوان یک جز ثابت و همیشگی کار آزمایشگاهی قرار گیرد</a:t>
            </a: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a-IR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8868" y="171948"/>
            <a:ext cx="1168820" cy="116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95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بر</a:t>
            </a:r>
            <a:r>
              <a:rPr lang="fa-IR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طبق </a:t>
            </a:r>
            <a:r>
              <a:rPr lang="fa-IR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آمارسازمان </a:t>
            </a:r>
            <a:r>
              <a:rPr lang="fa-IR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بین المللی </a:t>
            </a:r>
            <a:r>
              <a:rPr lang="fa-IR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کار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en-US" sz="2800" dirty="0"/>
              <a:t> </a:t>
            </a:r>
            <a:r>
              <a:rPr lang="en-US" sz="2800" dirty="0"/>
              <a:t>International </a:t>
            </a:r>
            <a:r>
              <a:rPr lang="en-US" sz="2800" dirty="0" err="1"/>
              <a:t>Labour</a:t>
            </a:r>
            <a:r>
              <a:rPr lang="en-US" sz="2800" dirty="0"/>
              <a:t> organization</a:t>
            </a:r>
          </a:p>
          <a:p>
            <a:pPr marL="0" indent="0" algn="r" rtl="1">
              <a:buNone/>
            </a:pPr>
            <a:r>
              <a:rPr lang="en-US" sz="2800" dirty="0"/>
              <a:t> </a:t>
            </a:r>
          </a:p>
          <a:p>
            <a:pPr algn="r" rtl="1"/>
            <a:r>
              <a:rPr lang="fa-IR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هر </a:t>
            </a:r>
            <a:r>
              <a:rPr lang="fa-IR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سال بیش </a:t>
            </a:r>
            <a:r>
              <a:rPr lang="fa-I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از 2 میلیون </a:t>
            </a:r>
            <a:r>
              <a:rPr lang="fa-IR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نفردر حوادث و بیماریهاي </a:t>
            </a:r>
            <a:r>
              <a:rPr lang="fa-IR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مرتبط </a:t>
            </a:r>
            <a:r>
              <a:rPr lang="fa-IR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با شغل می میرند. و در حدود </a:t>
            </a:r>
            <a:r>
              <a:rPr lang="fa-I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</a:t>
            </a:r>
            <a:r>
              <a:rPr lang="fa-IR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میلیون نفر بعلت خطرات ناشی از کار در بستر بیماري می افتند</a:t>
            </a:r>
          </a:p>
          <a:p>
            <a:pPr algn="r" rtl="1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9896" y="4564436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7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984" y="1196752"/>
            <a:ext cx="7859216" cy="78069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Biological Laboratory Samples</a:t>
            </a:r>
            <a:r>
              <a:rPr lang="fa-IR" sz="32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br>
              <a:rPr lang="fa-IR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Biohazards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Borne Pathogens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7120" y="2780928"/>
            <a:ext cx="8363272" cy="4389120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Viruses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microorganisms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that: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Are carried in the bloodstream or transmitted by </a:t>
            </a:r>
            <a:r>
              <a:rPr lang="en-US" alt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Potentially Infectious Materials (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OPIM</a:t>
            </a:r>
            <a:r>
              <a:rPr lang="en-US" alt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a-IR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6200" y="4060380"/>
            <a:ext cx="136815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7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48880"/>
            <a:ext cx="8229600" cy="3975720"/>
          </a:xfrm>
        </p:spPr>
        <p:txBody>
          <a:bodyPr/>
          <a:lstStyle/>
          <a:p>
            <a:pPr algn="r" rtl="1"/>
            <a:r>
              <a:rPr lang="fa-IR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پلاسما ،</a:t>
            </a:r>
            <a:r>
              <a:rPr lang="fa-IR" b="1" dirty="0"/>
              <a:t>مایع نخاع ، مایع پلور، سینوویال ، مفصل، پریتوان، آمنیوتیک، پریکارد، مایع سمن ، ترشحات واژن ،  بزاق، شیر ، ادرار، مایعات بدن که حاوی خون باشند ، خلط </a:t>
            </a:r>
            <a:r>
              <a:rPr lang="fa-IR" b="1" dirty="0" smtClean="0"/>
              <a:t>،</a:t>
            </a:r>
            <a:r>
              <a:rPr lang="en-US" b="1" dirty="0" smtClean="0"/>
              <a:t> </a:t>
            </a:r>
            <a:r>
              <a:rPr lang="fa-IR" b="1" dirty="0" smtClean="0"/>
              <a:t>مدفوع ، بافت </a:t>
            </a:r>
            <a:r>
              <a:rPr lang="fa-IR" b="1" dirty="0"/>
              <a:t>های فیکس نشده ، کشت های </a:t>
            </a:r>
            <a:r>
              <a:rPr lang="fa-IR" b="1" dirty="0" smtClean="0"/>
              <a:t>سلولی</a:t>
            </a:r>
          </a:p>
          <a:p>
            <a:pPr algn="r" rtl="1"/>
            <a:endParaRPr lang="fa-IR" b="1" dirty="0"/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3952" y="4060380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1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9400" cy="647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1984" y="4276404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5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mtClean="0"/>
              <a:t>Additional Bloodborne Pathogens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94317" y="2401691"/>
            <a:ext cx="4038600" cy="443484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T-</a:t>
            </a:r>
            <a:r>
              <a:rPr lang="en-US" altLang="en-US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lymphotrophic</a:t>
            </a:r>
            <a:r>
              <a:rPr lang="en-US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Type 1</a:t>
            </a:r>
          </a:p>
          <a:p>
            <a:pPr eaLnBrk="1" hangingPunct="1"/>
            <a:r>
              <a:rPr lang="en-US" altLang="en-US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Babesiosis</a:t>
            </a:r>
            <a:endParaRPr lang="en-US" altLang="en-US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Brucellosis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2335431"/>
            <a:ext cx="4038600" cy="443484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Leptospirosis</a:t>
            </a:r>
          </a:p>
          <a:p>
            <a:pPr eaLnBrk="1" hangingPunct="1"/>
            <a:r>
              <a:rPr lang="en-US" altLang="en-US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Arboviral</a:t>
            </a:r>
            <a:r>
              <a:rPr lang="en-US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infections </a:t>
            </a:r>
          </a:p>
          <a:p>
            <a:pPr eaLnBrk="1" hangingPunct="1"/>
            <a:r>
              <a:rPr lang="en-US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Relapsing fever</a:t>
            </a:r>
          </a:p>
          <a:p>
            <a:pPr eaLnBrk="1" hangingPunct="1"/>
            <a:r>
              <a:rPr lang="en-US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Creutzfeldt-Jakob disease</a:t>
            </a:r>
          </a:p>
          <a:p>
            <a:pPr eaLnBrk="1" hangingPunct="1"/>
            <a:r>
              <a:rPr lang="en-US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Viral hemorrhagic fever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7728" y="4060380"/>
            <a:ext cx="136815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2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1702</Words>
  <Application>Microsoft Office PowerPoint</Application>
  <PresentationFormat>Widescreen</PresentationFormat>
  <Paragraphs>215</Paragraphs>
  <Slides>35</Slides>
  <Notes>12</Notes>
  <HiddenSlides>0</HiddenSlides>
  <MMClips>31</MMClips>
  <ScaleCrop>false</ScaleCrop>
  <HeadingPairs>
    <vt:vector size="10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Links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9" baseType="lpstr">
      <vt:lpstr>ＭＳ Ｐゴシック</vt:lpstr>
      <vt:lpstr>SimSun</vt:lpstr>
      <vt:lpstr>Aharoni</vt:lpstr>
      <vt:lpstr>Arial</vt:lpstr>
      <vt:lpstr>B Nazanin</vt:lpstr>
      <vt:lpstr>Calibri</vt:lpstr>
      <vt:lpstr>Constantia</vt:lpstr>
      <vt:lpstr>Garamond</vt:lpstr>
      <vt:lpstr>Majalla UI</vt:lpstr>
      <vt:lpstr>Times New Roman</vt:lpstr>
      <vt:lpstr>Traditional Arabic</vt:lpstr>
      <vt:lpstr>Verdana</vt:lpstr>
      <vt:lpstr>Wingdings</vt:lpstr>
      <vt:lpstr>Wingdings 2</vt:lpstr>
      <vt:lpstr>WP TypographicSymbols</vt:lpstr>
      <vt:lpstr>Flow</vt:lpstr>
      <vt:lpstr>8_Flow</vt:lpstr>
      <vt:lpstr>12_Flow</vt:lpstr>
      <vt:lpstr>Organic</vt:lpstr>
      <vt:lpstr>\\HHSERV-1\afd_bibl\MARKETIN\EXCEL\Holten tegninger\Bio Safety.xls!P1!R1C1:R8C15</vt:lpstr>
      <vt:lpstr>\\HHSERV-1\afd_bibl\MARKETIN\EXCEL\Holten tegninger\Bio Safety.xls!P1-P2!R1C1:R8C16</vt:lpstr>
      <vt:lpstr>\\HHSERV-1\afd_bibl\MARKETIN\EXCEL\Holten tegninger\Bio Safety.xls!P1-P3!R2C2:R12C21</vt:lpstr>
      <vt:lpstr>\\HHSERV-1\afd_bibl\MARKETIN\EXCEL\Holten tegninger\Bio Safety.xls!P1-P4!R2C2:R12C21</vt:lpstr>
      <vt:lpstr>Photo Editor Photo</vt:lpstr>
      <vt:lpstr>بسم الله الرحمن الرحیم</vt:lpstr>
      <vt:lpstr>ایمنی زیستی آزمایشگاه laboratory  Biosafety  تهیه کننده : دکتر فرخنده پورسینا هیئت علمی گروه باکتری و ویروس شناسی</vt:lpstr>
      <vt:lpstr>اهداف                        </vt:lpstr>
      <vt:lpstr>PowerPoint Presentation</vt:lpstr>
      <vt:lpstr>PowerPoint Presentation</vt:lpstr>
      <vt:lpstr>Biological Laboratory Samples &amp;  Biohazards: Blood Borne Pathogens</vt:lpstr>
      <vt:lpstr>OPIM</vt:lpstr>
      <vt:lpstr>PowerPoint Presentation</vt:lpstr>
      <vt:lpstr>Additional Bloodborne Pathogens</vt:lpstr>
      <vt:lpstr>Bloodborne Pathogens</vt:lpstr>
      <vt:lpstr>Average risk of transmission</vt:lpstr>
      <vt:lpstr>روش های انتقال عفونت</vt:lpstr>
      <vt:lpstr>Contamination Routes</vt:lpstr>
      <vt:lpstr>PowerPoint Presentation</vt:lpstr>
      <vt:lpstr>PowerPoint Presentation</vt:lpstr>
      <vt:lpstr>PowerPoint Presentation</vt:lpstr>
      <vt:lpstr>  Biological Hazards Aerosols and droplets are the main sources of contamination</vt:lpstr>
      <vt:lpstr>Single-source, multiple laboratory infections</vt:lpstr>
      <vt:lpstr>سطوح ایمنی آزمایشگاههاي زیستی Biosafety Levels (BSL)</vt:lpstr>
      <vt:lpstr>سطح 1 ایمنی آزمایشگاهی BSL 1 </vt:lpstr>
      <vt:lpstr>Biological Safety in Laboratories</vt:lpstr>
      <vt:lpstr>General Safety Equipment</vt:lpstr>
      <vt:lpstr>PowerPoint Presentation</vt:lpstr>
      <vt:lpstr>سطح 2 ایمنی آزمایشگاهی </vt:lpstr>
      <vt:lpstr>Biological Safety in Laboratories</vt:lpstr>
      <vt:lpstr>PowerPoint Presentation</vt:lpstr>
      <vt:lpstr>سطح 3 ایمنی آزمایشگاهی </vt:lpstr>
      <vt:lpstr>Biological Safety in Laboratories</vt:lpstr>
      <vt:lpstr>PowerPoint Presentation</vt:lpstr>
      <vt:lpstr>PowerPoint Presentation</vt:lpstr>
      <vt:lpstr>PowerPoint Presentation</vt:lpstr>
      <vt:lpstr>PowerPoint Presentation</vt:lpstr>
      <vt:lpstr>سطح 4 ایمنی آزمایشگاهی </vt:lpstr>
      <vt:lpstr>Biological Safety in Laboratories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SMH</dc:creator>
  <cp:lastModifiedBy>SMH</cp:lastModifiedBy>
  <cp:revision>4</cp:revision>
  <dcterms:created xsi:type="dcterms:W3CDTF">2020-05-16T04:05:35Z</dcterms:created>
  <dcterms:modified xsi:type="dcterms:W3CDTF">2020-05-16T04:08:20Z</dcterms:modified>
</cp:coreProperties>
</file>