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729" r:id="rId1"/>
  </p:sldMasterIdLst>
  <p:notesMasterIdLst>
    <p:notesMasterId r:id="rId95"/>
  </p:notesMasterIdLst>
  <p:handoutMasterIdLst>
    <p:handoutMasterId r:id="rId96"/>
  </p:handoutMasterIdLst>
  <p:sldIdLst>
    <p:sldId id="273" r:id="rId2"/>
    <p:sldId id="486" r:id="rId3"/>
    <p:sldId id="487" r:id="rId4"/>
    <p:sldId id="489" r:id="rId5"/>
    <p:sldId id="490" r:id="rId6"/>
    <p:sldId id="491" r:id="rId7"/>
    <p:sldId id="344" r:id="rId8"/>
    <p:sldId id="544" r:id="rId9"/>
    <p:sldId id="285" r:id="rId10"/>
    <p:sldId id="282" r:id="rId11"/>
    <p:sldId id="452" r:id="rId12"/>
    <p:sldId id="467" r:id="rId13"/>
    <p:sldId id="453" r:id="rId14"/>
    <p:sldId id="466" r:id="rId15"/>
    <p:sldId id="454" r:id="rId16"/>
    <p:sldId id="455" r:id="rId17"/>
    <p:sldId id="283" r:id="rId18"/>
    <p:sldId id="547" r:id="rId19"/>
    <p:sldId id="451" r:id="rId20"/>
    <p:sldId id="346" r:id="rId21"/>
    <p:sldId id="348" r:id="rId22"/>
    <p:sldId id="347" r:id="rId23"/>
    <p:sldId id="548" r:id="rId24"/>
    <p:sldId id="571" r:id="rId25"/>
    <p:sldId id="572" r:id="rId26"/>
    <p:sldId id="640" r:id="rId27"/>
    <p:sldId id="584" r:id="rId28"/>
    <p:sldId id="585" r:id="rId29"/>
    <p:sldId id="588" r:id="rId30"/>
    <p:sldId id="587" r:id="rId31"/>
    <p:sldId id="590" r:id="rId32"/>
    <p:sldId id="645" r:id="rId33"/>
    <p:sldId id="591" r:id="rId34"/>
    <p:sldId id="646" r:id="rId35"/>
    <p:sldId id="592" r:id="rId36"/>
    <p:sldId id="593" r:id="rId37"/>
    <p:sldId id="594" r:id="rId38"/>
    <p:sldId id="595" r:id="rId39"/>
    <p:sldId id="599" r:id="rId40"/>
    <p:sldId id="596" r:id="rId41"/>
    <p:sldId id="597" r:id="rId42"/>
    <p:sldId id="601" r:id="rId43"/>
    <p:sldId id="600" r:id="rId44"/>
    <p:sldId id="602" r:id="rId45"/>
    <p:sldId id="603" r:id="rId46"/>
    <p:sldId id="644" r:id="rId47"/>
    <p:sldId id="604" r:id="rId48"/>
    <p:sldId id="605" r:id="rId49"/>
    <p:sldId id="606" r:id="rId50"/>
    <p:sldId id="607" r:id="rId51"/>
    <p:sldId id="496" r:id="rId52"/>
    <p:sldId id="610" r:id="rId53"/>
    <p:sldId id="370" r:id="rId54"/>
    <p:sldId id="287" r:id="rId55"/>
    <p:sldId id="391" r:id="rId56"/>
    <p:sldId id="650" r:id="rId57"/>
    <p:sldId id="651" r:id="rId58"/>
    <p:sldId id="563" r:id="rId59"/>
    <p:sldId id="611" r:id="rId60"/>
    <p:sldId id="613" r:id="rId61"/>
    <p:sldId id="612" r:id="rId62"/>
    <p:sldId id="311" r:id="rId63"/>
    <p:sldId id="621" r:id="rId64"/>
    <p:sldId id="622" r:id="rId65"/>
    <p:sldId id="623" r:id="rId66"/>
    <p:sldId id="520" r:id="rId67"/>
    <p:sldId id="624" r:id="rId68"/>
    <p:sldId id="626" r:id="rId69"/>
    <p:sldId id="625" r:id="rId70"/>
    <p:sldId id="330" r:id="rId71"/>
    <p:sldId id="641" r:id="rId72"/>
    <p:sldId id="642" r:id="rId73"/>
    <p:sldId id="331" r:id="rId74"/>
    <p:sldId id="628" r:id="rId75"/>
    <p:sldId id="332" r:id="rId76"/>
    <p:sldId id="629" r:id="rId77"/>
    <p:sldId id="631" r:id="rId78"/>
    <p:sldId id="335" r:id="rId79"/>
    <p:sldId id="336" r:id="rId80"/>
    <p:sldId id="337" r:id="rId81"/>
    <p:sldId id="633" r:id="rId82"/>
    <p:sldId id="338" r:id="rId83"/>
    <p:sldId id="635" r:id="rId84"/>
    <p:sldId id="366" r:id="rId85"/>
    <p:sldId id="339" r:id="rId86"/>
    <p:sldId id="340" r:id="rId87"/>
    <p:sldId id="637" r:id="rId88"/>
    <p:sldId id="638" r:id="rId89"/>
    <p:sldId id="639" r:id="rId90"/>
    <p:sldId id="652" r:id="rId91"/>
    <p:sldId id="341" r:id="rId92"/>
    <p:sldId id="342" r:id="rId93"/>
    <p:sldId id="493"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26" autoAdjust="0"/>
    <p:restoredTop sz="91461" autoAdjust="0"/>
  </p:normalViewPr>
  <p:slideViewPr>
    <p:cSldViewPr snapToGrid="0">
      <p:cViewPr varScale="1">
        <p:scale>
          <a:sx n="92" d="100"/>
          <a:sy n="92" d="100"/>
        </p:scale>
        <p:origin x="492" y="90"/>
      </p:cViewPr>
      <p:guideLst/>
    </p:cSldViewPr>
  </p:slideViewPr>
  <p:outlineViewPr>
    <p:cViewPr>
      <p:scale>
        <a:sx n="33" d="100"/>
        <a:sy n="33" d="100"/>
      </p:scale>
      <p:origin x="0" y="-4771"/>
    </p:cViewPr>
  </p:outlin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21T08:23:04.859" idx="1">
    <p:pos x="7670" y="10"/>
    <p:text>راههای مختلفی برای برچسب زدن ظروف وجود دارد</p:text>
    <p:extLst>
      <p:ext uri="{C676402C-5697-4E1C-873F-D02D1690AC5C}">
        <p15:threadingInfo xmlns:p15="http://schemas.microsoft.com/office/powerpoint/2012/main" timeZoneBias="-21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EBE69-E272-4368-90A7-E08FE4291AFA}" type="doc">
      <dgm:prSet loTypeId="urn:microsoft.com/office/officeart/2005/8/layout/vList5" loCatId="list" qsTypeId="urn:microsoft.com/office/officeart/2005/8/quickstyle/simple1" qsCatId="simple" csTypeId="urn:microsoft.com/office/officeart/2005/8/colors/colorful2" csCatId="colorful" phldr="1"/>
      <dgm:spPr/>
      <dgm:t>
        <a:bodyPr/>
        <a:lstStyle/>
        <a:p>
          <a:pPr rtl="1"/>
          <a:endParaRPr lang="fa-IR"/>
        </a:p>
      </dgm:t>
    </dgm:pt>
    <dgm:pt modelId="{60407017-8040-407F-96D6-C137D5A5ED1F}">
      <dgm:prSet phldrT="[Text]"/>
      <dgm:spPr/>
      <dgm:t>
        <a:bodyPr/>
        <a:lstStyle/>
        <a:p>
          <a:pPr rtl="1"/>
          <a:r>
            <a:rPr lang="en-US" b="1" dirty="0" smtClean="0">
              <a:latin typeface="Times New Roman" pitchFamily="18" charset="0"/>
              <a:cs typeface="Times New Roman" pitchFamily="18" charset="0"/>
            </a:rPr>
            <a:t>Flammable </a:t>
          </a:r>
          <a:r>
            <a:rPr lang="fa-IR" b="1" dirty="0" smtClean="0">
              <a:cs typeface="B Zar" pitchFamily="2" charset="-78"/>
            </a:rPr>
            <a:t>( قابل اشتعال)</a:t>
          </a:r>
          <a:endParaRPr lang="fa-IR" dirty="0"/>
        </a:p>
      </dgm:t>
    </dgm:pt>
    <dgm:pt modelId="{A9AABDDF-8D96-4240-9C4D-FB67DAC371FE}" type="parTrans" cxnId="{5F7CECDF-3BBA-46F4-BFBC-72548FDD1D2C}">
      <dgm:prSet/>
      <dgm:spPr/>
      <dgm:t>
        <a:bodyPr/>
        <a:lstStyle/>
        <a:p>
          <a:pPr rtl="1"/>
          <a:endParaRPr lang="fa-IR"/>
        </a:p>
      </dgm:t>
    </dgm:pt>
    <dgm:pt modelId="{4C056FC5-8092-4B6E-B236-1FFD3D9A52CE}" type="sibTrans" cxnId="{5F7CECDF-3BBA-46F4-BFBC-72548FDD1D2C}">
      <dgm:prSet/>
      <dgm:spPr/>
      <dgm:t>
        <a:bodyPr/>
        <a:lstStyle/>
        <a:p>
          <a:pPr rtl="1"/>
          <a:endParaRPr lang="fa-IR"/>
        </a:p>
      </dgm:t>
    </dgm:pt>
    <dgm:pt modelId="{05FE7CFA-A6F4-49D5-A82E-A8F2000C6028}">
      <dgm:prSet phldrT="[Text]"/>
      <dgm:spPr/>
      <dgm:t>
        <a:bodyPr/>
        <a:lstStyle/>
        <a:p>
          <a:pPr algn="r" rtl="1"/>
          <a:r>
            <a:rPr lang="fa-IR" dirty="0" smtClean="0">
              <a:cs typeface="B Zar" pitchFamily="2" charset="-78"/>
            </a:rPr>
            <a:t>مي تواند مايع، جامد يا گاز باشد كه به آساني شعله ورشده و به سرعت مي سوزند مايع قابل اشتعال نقطه اشتعالي زير100 درجه فارنهايت دارد( مانند استن).</a:t>
          </a:r>
          <a:endParaRPr lang="fa-IR" dirty="0"/>
        </a:p>
      </dgm:t>
    </dgm:pt>
    <dgm:pt modelId="{149B34D4-BAE4-4187-ACE9-7B1EE7B56002}" type="parTrans" cxnId="{58496DB5-C105-4A62-B2C3-934C7A16C7B4}">
      <dgm:prSet/>
      <dgm:spPr/>
      <dgm:t>
        <a:bodyPr/>
        <a:lstStyle/>
        <a:p>
          <a:pPr rtl="1"/>
          <a:endParaRPr lang="fa-IR"/>
        </a:p>
      </dgm:t>
    </dgm:pt>
    <dgm:pt modelId="{3C309C1F-0393-4AAB-9818-2FC6DB2AC780}" type="sibTrans" cxnId="{58496DB5-C105-4A62-B2C3-934C7A16C7B4}">
      <dgm:prSet/>
      <dgm:spPr/>
      <dgm:t>
        <a:bodyPr/>
        <a:lstStyle/>
        <a:p>
          <a:pPr rtl="1"/>
          <a:endParaRPr lang="fa-IR"/>
        </a:p>
      </dgm:t>
    </dgm:pt>
    <dgm:pt modelId="{60C5D7D7-ECE4-46E8-B503-CE13CA80A8CF}">
      <dgm:prSet phldrT="[Text]"/>
      <dgm:spPr/>
      <dgm:t>
        <a:bodyPr/>
        <a:lstStyle/>
        <a:p>
          <a:pPr rtl="1"/>
          <a:r>
            <a:rPr lang="en-US" b="1" dirty="0" smtClean="0">
              <a:latin typeface="Times New Roman" pitchFamily="18" charset="0"/>
              <a:cs typeface="Times New Roman" pitchFamily="18" charset="0"/>
            </a:rPr>
            <a:t>Combustible</a:t>
          </a:r>
          <a:r>
            <a:rPr lang="en-US" b="1" dirty="0" smtClean="0">
              <a:cs typeface="B Zar" pitchFamily="2" charset="-78"/>
            </a:rPr>
            <a:t> </a:t>
          </a:r>
          <a:r>
            <a:rPr lang="fa-IR" b="1" dirty="0" smtClean="0">
              <a:cs typeface="B Zar" pitchFamily="2" charset="-78"/>
            </a:rPr>
            <a:t>(قابل احتراق)</a:t>
          </a:r>
          <a:endParaRPr lang="fa-IR" dirty="0"/>
        </a:p>
      </dgm:t>
    </dgm:pt>
    <dgm:pt modelId="{1C6C03C8-D024-461D-B561-E93D4024C5FC}" type="parTrans" cxnId="{3E63677F-FDC3-4970-8097-548FA0F7B89D}">
      <dgm:prSet/>
      <dgm:spPr/>
      <dgm:t>
        <a:bodyPr/>
        <a:lstStyle/>
        <a:p>
          <a:pPr rtl="1"/>
          <a:endParaRPr lang="fa-IR"/>
        </a:p>
      </dgm:t>
    </dgm:pt>
    <dgm:pt modelId="{5CE18B0B-A667-40D9-936F-E93FD628ACE7}" type="sibTrans" cxnId="{3E63677F-FDC3-4970-8097-548FA0F7B89D}">
      <dgm:prSet/>
      <dgm:spPr/>
      <dgm:t>
        <a:bodyPr/>
        <a:lstStyle/>
        <a:p>
          <a:pPr rtl="1"/>
          <a:endParaRPr lang="fa-IR"/>
        </a:p>
      </dgm:t>
    </dgm:pt>
    <dgm:pt modelId="{12BBB13C-8233-4F17-BABD-9882085FE4EB}">
      <dgm:prSet phldrT="[Text]"/>
      <dgm:spPr/>
      <dgm:t>
        <a:bodyPr/>
        <a:lstStyle/>
        <a:p>
          <a:pPr rtl="1"/>
          <a:r>
            <a:rPr lang="fa-IR" dirty="0" smtClean="0">
              <a:cs typeface="B Zar" pitchFamily="2" charset="-78"/>
            </a:rPr>
            <a:t>مشابه قابل اشتعال ها هستند، اما به آساني محترق نمي شوند. مايع قابل احتراق نقطه اشتعالي بالاي100 درجه فارنهايت دارد( مانند کروزن).  </a:t>
          </a:r>
          <a:endParaRPr lang="fa-IR" dirty="0"/>
        </a:p>
      </dgm:t>
    </dgm:pt>
    <dgm:pt modelId="{40FD29E3-8157-4D25-9238-E734F68EECF5}" type="parTrans" cxnId="{E94934EB-444C-4A48-BD40-DA240C675975}">
      <dgm:prSet/>
      <dgm:spPr/>
      <dgm:t>
        <a:bodyPr/>
        <a:lstStyle/>
        <a:p>
          <a:pPr rtl="1"/>
          <a:endParaRPr lang="fa-IR"/>
        </a:p>
      </dgm:t>
    </dgm:pt>
    <dgm:pt modelId="{9A6E09BB-816B-4CC4-9E62-9EC2A7B74E75}" type="sibTrans" cxnId="{E94934EB-444C-4A48-BD40-DA240C675975}">
      <dgm:prSet/>
      <dgm:spPr/>
      <dgm:t>
        <a:bodyPr/>
        <a:lstStyle/>
        <a:p>
          <a:pPr rtl="1"/>
          <a:endParaRPr lang="fa-IR"/>
        </a:p>
      </dgm:t>
    </dgm:pt>
    <dgm:pt modelId="{A05CDB54-F57D-44CE-AADD-10AC4A1B6F11}">
      <dgm:prSet phldrT="[Text]"/>
      <dgm:spPr/>
      <dgm:t>
        <a:bodyPr/>
        <a:lstStyle/>
        <a:p>
          <a:pPr rtl="1"/>
          <a:r>
            <a:rPr lang="en-US" b="1" smtClean="0">
              <a:latin typeface="Times New Roman" pitchFamily="18" charset="0"/>
              <a:cs typeface="Times New Roman" pitchFamily="18" charset="0"/>
            </a:rPr>
            <a:t>Pyrophoric</a:t>
          </a:r>
          <a:r>
            <a:rPr lang="fa-IR" b="1" smtClean="0">
              <a:cs typeface="B Zar" pitchFamily="2" charset="-78"/>
            </a:rPr>
            <a:t> (آتش گیر)</a:t>
          </a:r>
          <a:endParaRPr lang="fa-IR" dirty="0"/>
        </a:p>
      </dgm:t>
    </dgm:pt>
    <dgm:pt modelId="{DECA9B10-6505-437C-A7E1-A77F296342B5}" type="parTrans" cxnId="{D695574E-B18F-4F9D-B1C5-AB2E1ADA9164}">
      <dgm:prSet/>
      <dgm:spPr/>
      <dgm:t>
        <a:bodyPr/>
        <a:lstStyle/>
        <a:p>
          <a:pPr rtl="1"/>
          <a:endParaRPr lang="fa-IR"/>
        </a:p>
      </dgm:t>
    </dgm:pt>
    <dgm:pt modelId="{CA221BF5-E295-47B7-BA90-51589ABEDB3A}" type="sibTrans" cxnId="{D695574E-B18F-4F9D-B1C5-AB2E1ADA9164}">
      <dgm:prSet/>
      <dgm:spPr/>
      <dgm:t>
        <a:bodyPr/>
        <a:lstStyle/>
        <a:p>
          <a:pPr rtl="1"/>
          <a:endParaRPr lang="fa-IR"/>
        </a:p>
      </dgm:t>
    </dgm:pt>
    <dgm:pt modelId="{916646B1-7116-47DB-A0CF-53E76C25193D}">
      <dgm:prSet phldrT="[Text]"/>
      <dgm:spPr/>
      <dgm:t>
        <a:bodyPr/>
        <a:lstStyle/>
        <a:p>
          <a:pPr rtl="1"/>
          <a:r>
            <a:rPr lang="fa-IR" dirty="0" smtClean="0">
              <a:cs typeface="B Zar" pitchFamily="2" charset="-78"/>
            </a:rPr>
            <a:t>مواد قابل اشتعالي كه خود به خود با شعله اي (دروني) دردماي زير 130 درجه فارنهايت مي سوزند( مانند فسفر سفید). </a:t>
          </a:r>
          <a:endParaRPr lang="fa-IR" dirty="0"/>
        </a:p>
      </dgm:t>
    </dgm:pt>
    <dgm:pt modelId="{EB89009D-A784-4105-9AB7-DE8BE8FDBF77}" type="parTrans" cxnId="{86BC41B7-D797-46B5-9B40-2BDE8DF9E6C7}">
      <dgm:prSet/>
      <dgm:spPr/>
      <dgm:t>
        <a:bodyPr/>
        <a:lstStyle/>
        <a:p>
          <a:pPr rtl="1"/>
          <a:endParaRPr lang="fa-IR"/>
        </a:p>
      </dgm:t>
    </dgm:pt>
    <dgm:pt modelId="{DF06BB6E-AAFC-4B5F-A429-8AC434D41744}" type="sibTrans" cxnId="{86BC41B7-D797-46B5-9B40-2BDE8DF9E6C7}">
      <dgm:prSet/>
      <dgm:spPr/>
      <dgm:t>
        <a:bodyPr/>
        <a:lstStyle/>
        <a:p>
          <a:pPr rtl="1"/>
          <a:endParaRPr lang="fa-IR"/>
        </a:p>
      </dgm:t>
    </dgm:pt>
    <dgm:pt modelId="{DF3CA32A-CA8A-44AA-A2F0-DD8A8887FB1B}" type="pres">
      <dgm:prSet presAssocID="{6F6EBE69-E272-4368-90A7-E08FE4291AFA}" presName="Name0" presStyleCnt="0">
        <dgm:presLayoutVars>
          <dgm:dir/>
          <dgm:animLvl val="lvl"/>
          <dgm:resizeHandles val="exact"/>
        </dgm:presLayoutVars>
      </dgm:prSet>
      <dgm:spPr/>
      <dgm:t>
        <a:bodyPr/>
        <a:lstStyle/>
        <a:p>
          <a:pPr rtl="1"/>
          <a:endParaRPr lang="fa-IR"/>
        </a:p>
      </dgm:t>
    </dgm:pt>
    <dgm:pt modelId="{1BBB8625-1A98-42FF-B9A1-119DDF339142}" type="pres">
      <dgm:prSet presAssocID="{60407017-8040-407F-96D6-C137D5A5ED1F}" presName="linNode" presStyleCnt="0"/>
      <dgm:spPr/>
    </dgm:pt>
    <dgm:pt modelId="{4977C8DA-DA0F-4F61-A5BC-9D164793E4E2}" type="pres">
      <dgm:prSet presAssocID="{60407017-8040-407F-96D6-C137D5A5ED1F}" presName="parentText" presStyleLbl="node1" presStyleIdx="0" presStyleCnt="3">
        <dgm:presLayoutVars>
          <dgm:chMax val="1"/>
          <dgm:bulletEnabled val="1"/>
        </dgm:presLayoutVars>
      </dgm:prSet>
      <dgm:spPr/>
      <dgm:t>
        <a:bodyPr/>
        <a:lstStyle/>
        <a:p>
          <a:pPr rtl="1"/>
          <a:endParaRPr lang="fa-IR"/>
        </a:p>
      </dgm:t>
    </dgm:pt>
    <dgm:pt modelId="{9436083D-848C-4864-8F42-6DF88A71F651}" type="pres">
      <dgm:prSet presAssocID="{60407017-8040-407F-96D6-C137D5A5ED1F}" presName="descendantText" presStyleLbl="alignAccFollowNode1" presStyleIdx="0" presStyleCnt="3">
        <dgm:presLayoutVars>
          <dgm:bulletEnabled val="1"/>
        </dgm:presLayoutVars>
      </dgm:prSet>
      <dgm:spPr/>
      <dgm:t>
        <a:bodyPr/>
        <a:lstStyle/>
        <a:p>
          <a:pPr rtl="1"/>
          <a:endParaRPr lang="fa-IR"/>
        </a:p>
      </dgm:t>
    </dgm:pt>
    <dgm:pt modelId="{51090C47-86DB-4036-9F38-3B04B97A1ECF}" type="pres">
      <dgm:prSet presAssocID="{4C056FC5-8092-4B6E-B236-1FFD3D9A52CE}" presName="sp" presStyleCnt="0"/>
      <dgm:spPr/>
    </dgm:pt>
    <dgm:pt modelId="{71D0E3E6-63C9-40E5-AFDD-0A5B334C1E3E}" type="pres">
      <dgm:prSet presAssocID="{60C5D7D7-ECE4-46E8-B503-CE13CA80A8CF}" presName="linNode" presStyleCnt="0"/>
      <dgm:spPr/>
    </dgm:pt>
    <dgm:pt modelId="{EF6E495D-E526-42D6-89E4-BB22C1D12311}" type="pres">
      <dgm:prSet presAssocID="{60C5D7D7-ECE4-46E8-B503-CE13CA80A8CF}" presName="parentText" presStyleLbl="node1" presStyleIdx="1" presStyleCnt="3" custLinFactNeighborX="546" custLinFactNeighborY="1356">
        <dgm:presLayoutVars>
          <dgm:chMax val="1"/>
          <dgm:bulletEnabled val="1"/>
        </dgm:presLayoutVars>
      </dgm:prSet>
      <dgm:spPr/>
      <dgm:t>
        <a:bodyPr/>
        <a:lstStyle/>
        <a:p>
          <a:pPr rtl="1"/>
          <a:endParaRPr lang="fa-IR"/>
        </a:p>
      </dgm:t>
    </dgm:pt>
    <dgm:pt modelId="{9749C82E-4A6D-41CB-889E-E089CD791ECA}" type="pres">
      <dgm:prSet presAssocID="{60C5D7D7-ECE4-46E8-B503-CE13CA80A8CF}" presName="descendantText" presStyleLbl="alignAccFollowNode1" presStyleIdx="1" presStyleCnt="3">
        <dgm:presLayoutVars>
          <dgm:bulletEnabled val="1"/>
        </dgm:presLayoutVars>
      </dgm:prSet>
      <dgm:spPr/>
      <dgm:t>
        <a:bodyPr/>
        <a:lstStyle/>
        <a:p>
          <a:pPr rtl="1"/>
          <a:endParaRPr lang="fa-IR"/>
        </a:p>
      </dgm:t>
    </dgm:pt>
    <dgm:pt modelId="{46C31E1A-B4CC-4091-8A70-B4733E1060B2}" type="pres">
      <dgm:prSet presAssocID="{5CE18B0B-A667-40D9-936F-E93FD628ACE7}" presName="sp" presStyleCnt="0"/>
      <dgm:spPr/>
    </dgm:pt>
    <dgm:pt modelId="{2DD4B8FF-ABA8-4D24-A724-D3F125753B6A}" type="pres">
      <dgm:prSet presAssocID="{A05CDB54-F57D-44CE-AADD-10AC4A1B6F11}" presName="linNode" presStyleCnt="0"/>
      <dgm:spPr/>
    </dgm:pt>
    <dgm:pt modelId="{281E5AD9-E340-4D82-9558-D58F8442ADBA}" type="pres">
      <dgm:prSet presAssocID="{A05CDB54-F57D-44CE-AADD-10AC4A1B6F11}" presName="parentText" presStyleLbl="node1" presStyleIdx="2" presStyleCnt="3">
        <dgm:presLayoutVars>
          <dgm:chMax val="1"/>
          <dgm:bulletEnabled val="1"/>
        </dgm:presLayoutVars>
      </dgm:prSet>
      <dgm:spPr/>
      <dgm:t>
        <a:bodyPr/>
        <a:lstStyle/>
        <a:p>
          <a:pPr rtl="1"/>
          <a:endParaRPr lang="fa-IR"/>
        </a:p>
      </dgm:t>
    </dgm:pt>
    <dgm:pt modelId="{092109BD-F286-4BE7-A086-1F469559250C}" type="pres">
      <dgm:prSet presAssocID="{A05CDB54-F57D-44CE-AADD-10AC4A1B6F11}" presName="descendantText" presStyleLbl="alignAccFollowNode1" presStyleIdx="2" presStyleCnt="3">
        <dgm:presLayoutVars>
          <dgm:bulletEnabled val="1"/>
        </dgm:presLayoutVars>
      </dgm:prSet>
      <dgm:spPr/>
      <dgm:t>
        <a:bodyPr/>
        <a:lstStyle/>
        <a:p>
          <a:pPr rtl="1"/>
          <a:endParaRPr lang="fa-IR"/>
        </a:p>
      </dgm:t>
    </dgm:pt>
  </dgm:ptLst>
  <dgm:cxnLst>
    <dgm:cxn modelId="{5F7CECDF-3BBA-46F4-BFBC-72548FDD1D2C}" srcId="{6F6EBE69-E272-4368-90A7-E08FE4291AFA}" destId="{60407017-8040-407F-96D6-C137D5A5ED1F}" srcOrd="0" destOrd="0" parTransId="{A9AABDDF-8D96-4240-9C4D-FB67DAC371FE}" sibTransId="{4C056FC5-8092-4B6E-B236-1FFD3D9A52CE}"/>
    <dgm:cxn modelId="{55035DFF-4120-4906-8353-C6F6838866E1}" type="presOf" srcId="{05FE7CFA-A6F4-49D5-A82E-A8F2000C6028}" destId="{9436083D-848C-4864-8F42-6DF88A71F651}" srcOrd="0" destOrd="0" presId="urn:microsoft.com/office/officeart/2005/8/layout/vList5"/>
    <dgm:cxn modelId="{E4F1866D-73CC-4C65-9B43-83A0C42B4947}" type="presOf" srcId="{A05CDB54-F57D-44CE-AADD-10AC4A1B6F11}" destId="{281E5AD9-E340-4D82-9558-D58F8442ADBA}" srcOrd="0" destOrd="0" presId="urn:microsoft.com/office/officeart/2005/8/layout/vList5"/>
    <dgm:cxn modelId="{B3BF3515-DD48-4EBC-A594-EC0C04DFCA6B}" type="presOf" srcId="{60407017-8040-407F-96D6-C137D5A5ED1F}" destId="{4977C8DA-DA0F-4F61-A5BC-9D164793E4E2}" srcOrd="0" destOrd="0" presId="urn:microsoft.com/office/officeart/2005/8/layout/vList5"/>
    <dgm:cxn modelId="{E94934EB-444C-4A48-BD40-DA240C675975}" srcId="{60C5D7D7-ECE4-46E8-B503-CE13CA80A8CF}" destId="{12BBB13C-8233-4F17-BABD-9882085FE4EB}" srcOrd="0" destOrd="0" parTransId="{40FD29E3-8157-4D25-9238-E734F68EECF5}" sibTransId="{9A6E09BB-816B-4CC4-9E62-9EC2A7B74E75}"/>
    <dgm:cxn modelId="{C114179B-9DF0-4F1D-A911-6B84E4087330}" type="presOf" srcId="{12BBB13C-8233-4F17-BABD-9882085FE4EB}" destId="{9749C82E-4A6D-41CB-889E-E089CD791ECA}" srcOrd="0" destOrd="0" presId="urn:microsoft.com/office/officeart/2005/8/layout/vList5"/>
    <dgm:cxn modelId="{9563937D-5AC4-4B79-B8E0-2DCF35DAD797}" type="presOf" srcId="{6F6EBE69-E272-4368-90A7-E08FE4291AFA}" destId="{DF3CA32A-CA8A-44AA-A2F0-DD8A8887FB1B}" srcOrd="0" destOrd="0" presId="urn:microsoft.com/office/officeart/2005/8/layout/vList5"/>
    <dgm:cxn modelId="{58496DB5-C105-4A62-B2C3-934C7A16C7B4}" srcId="{60407017-8040-407F-96D6-C137D5A5ED1F}" destId="{05FE7CFA-A6F4-49D5-A82E-A8F2000C6028}" srcOrd="0" destOrd="0" parTransId="{149B34D4-BAE4-4187-ACE9-7B1EE7B56002}" sibTransId="{3C309C1F-0393-4AAB-9818-2FC6DB2AC780}"/>
    <dgm:cxn modelId="{852842F9-024F-4904-86B0-8F100CB791C5}" type="presOf" srcId="{916646B1-7116-47DB-A0CF-53E76C25193D}" destId="{092109BD-F286-4BE7-A086-1F469559250C}" srcOrd="0" destOrd="0" presId="urn:microsoft.com/office/officeart/2005/8/layout/vList5"/>
    <dgm:cxn modelId="{86BC41B7-D797-46B5-9B40-2BDE8DF9E6C7}" srcId="{A05CDB54-F57D-44CE-AADD-10AC4A1B6F11}" destId="{916646B1-7116-47DB-A0CF-53E76C25193D}" srcOrd="0" destOrd="0" parTransId="{EB89009D-A784-4105-9AB7-DE8BE8FDBF77}" sibTransId="{DF06BB6E-AAFC-4B5F-A429-8AC434D41744}"/>
    <dgm:cxn modelId="{D695574E-B18F-4F9D-B1C5-AB2E1ADA9164}" srcId="{6F6EBE69-E272-4368-90A7-E08FE4291AFA}" destId="{A05CDB54-F57D-44CE-AADD-10AC4A1B6F11}" srcOrd="2" destOrd="0" parTransId="{DECA9B10-6505-437C-A7E1-A77F296342B5}" sibTransId="{CA221BF5-E295-47B7-BA90-51589ABEDB3A}"/>
    <dgm:cxn modelId="{3E63677F-FDC3-4970-8097-548FA0F7B89D}" srcId="{6F6EBE69-E272-4368-90A7-E08FE4291AFA}" destId="{60C5D7D7-ECE4-46E8-B503-CE13CA80A8CF}" srcOrd="1" destOrd="0" parTransId="{1C6C03C8-D024-461D-B561-E93D4024C5FC}" sibTransId="{5CE18B0B-A667-40D9-936F-E93FD628ACE7}"/>
    <dgm:cxn modelId="{F32AE956-7E91-4EE4-B61D-B0EE4C8D6E3E}" type="presOf" srcId="{60C5D7D7-ECE4-46E8-B503-CE13CA80A8CF}" destId="{EF6E495D-E526-42D6-89E4-BB22C1D12311}" srcOrd="0" destOrd="0" presId="urn:microsoft.com/office/officeart/2005/8/layout/vList5"/>
    <dgm:cxn modelId="{445A702E-D3D2-44FA-8E9F-8487D8B1243A}" type="presParOf" srcId="{DF3CA32A-CA8A-44AA-A2F0-DD8A8887FB1B}" destId="{1BBB8625-1A98-42FF-B9A1-119DDF339142}" srcOrd="0" destOrd="0" presId="urn:microsoft.com/office/officeart/2005/8/layout/vList5"/>
    <dgm:cxn modelId="{E447A08D-7619-44E1-995F-A4C9120D5173}" type="presParOf" srcId="{1BBB8625-1A98-42FF-B9A1-119DDF339142}" destId="{4977C8DA-DA0F-4F61-A5BC-9D164793E4E2}" srcOrd="0" destOrd="0" presId="urn:microsoft.com/office/officeart/2005/8/layout/vList5"/>
    <dgm:cxn modelId="{0FF4705A-215B-48FC-A510-4F187E4A6D3D}" type="presParOf" srcId="{1BBB8625-1A98-42FF-B9A1-119DDF339142}" destId="{9436083D-848C-4864-8F42-6DF88A71F651}" srcOrd="1" destOrd="0" presId="urn:microsoft.com/office/officeart/2005/8/layout/vList5"/>
    <dgm:cxn modelId="{BB22F1B9-1D8C-42B3-ADA2-2FF90D38849E}" type="presParOf" srcId="{DF3CA32A-CA8A-44AA-A2F0-DD8A8887FB1B}" destId="{51090C47-86DB-4036-9F38-3B04B97A1ECF}" srcOrd="1" destOrd="0" presId="urn:microsoft.com/office/officeart/2005/8/layout/vList5"/>
    <dgm:cxn modelId="{D7A8F764-3CF6-4174-BD9B-26D6AC24E1EB}" type="presParOf" srcId="{DF3CA32A-CA8A-44AA-A2F0-DD8A8887FB1B}" destId="{71D0E3E6-63C9-40E5-AFDD-0A5B334C1E3E}" srcOrd="2" destOrd="0" presId="urn:microsoft.com/office/officeart/2005/8/layout/vList5"/>
    <dgm:cxn modelId="{5566C73A-601C-490E-94F5-86D793BF2C2F}" type="presParOf" srcId="{71D0E3E6-63C9-40E5-AFDD-0A5B334C1E3E}" destId="{EF6E495D-E526-42D6-89E4-BB22C1D12311}" srcOrd="0" destOrd="0" presId="urn:microsoft.com/office/officeart/2005/8/layout/vList5"/>
    <dgm:cxn modelId="{E3BC54C5-5F3B-4C4E-A5BA-E070DCC35E43}" type="presParOf" srcId="{71D0E3E6-63C9-40E5-AFDD-0A5B334C1E3E}" destId="{9749C82E-4A6D-41CB-889E-E089CD791ECA}" srcOrd="1" destOrd="0" presId="urn:microsoft.com/office/officeart/2005/8/layout/vList5"/>
    <dgm:cxn modelId="{10B53497-647A-4AA6-8BD6-A8D09ADFC0FE}" type="presParOf" srcId="{DF3CA32A-CA8A-44AA-A2F0-DD8A8887FB1B}" destId="{46C31E1A-B4CC-4091-8A70-B4733E1060B2}" srcOrd="3" destOrd="0" presId="urn:microsoft.com/office/officeart/2005/8/layout/vList5"/>
    <dgm:cxn modelId="{2E8C262E-B855-4BFD-A6B7-EF60CD466968}" type="presParOf" srcId="{DF3CA32A-CA8A-44AA-A2F0-DD8A8887FB1B}" destId="{2DD4B8FF-ABA8-4D24-A724-D3F125753B6A}" srcOrd="4" destOrd="0" presId="urn:microsoft.com/office/officeart/2005/8/layout/vList5"/>
    <dgm:cxn modelId="{2739B37B-C97D-4017-B4F6-24AEE81E6A24}" type="presParOf" srcId="{2DD4B8FF-ABA8-4D24-A724-D3F125753B6A}" destId="{281E5AD9-E340-4D82-9558-D58F8442ADBA}" srcOrd="0" destOrd="0" presId="urn:microsoft.com/office/officeart/2005/8/layout/vList5"/>
    <dgm:cxn modelId="{2171896A-6C64-4AF1-B74B-B5512920E494}" type="presParOf" srcId="{2DD4B8FF-ABA8-4D24-A724-D3F125753B6A}" destId="{092109BD-F286-4BE7-A086-1F469559250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026F70-B00C-4BC9-8524-B7C5EB38F5A1}"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pPr rtl="1"/>
          <a:endParaRPr lang="fa-IR"/>
        </a:p>
      </dgm:t>
    </dgm:pt>
    <dgm:pt modelId="{E9538E8D-2782-44D6-B1CD-EFD0681C4316}">
      <dgm:prSet phldrT="[Text]"/>
      <dgm:spPr/>
      <dgm:t>
        <a:bodyPr/>
        <a:lstStyle/>
        <a:p>
          <a:pPr rtl="1"/>
          <a:r>
            <a:rPr lang="en-US" b="1" smtClean="0">
              <a:latin typeface="Times New Roman" pitchFamily="18" charset="0"/>
              <a:cs typeface="Times New Roman" pitchFamily="18" charset="0"/>
            </a:rPr>
            <a:t>Explosive </a:t>
          </a:r>
          <a:r>
            <a:rPr lang="fa-IR" b="1" smtClean="0">
              <a:cs typeface="B Zar" pitchFamily="2" charset="-78"/>
            </a:rPr>
            <a:t>( قابل انفجار)</a:t>
          </a:r>
          <a:endParaRPr lang="fa-IR" dirty="0"/>
        </a:p>
      </dgm:t>
    </dgm:pt>
    <dgm:pt modelId="{50D5572A-8529-484A-B846-ED49FBCAB338}" type="parTrans" cxnId="{1F139C61-6ADF-4EF5-AE46-DF319D8E1C0F}">
      <dgm:prSet/>
      <dgm:spPr/>
      <dgm:t>
        <a:bodyPr/>
        <a:lstStyle/>
        <a:p>
          <a:pPr rtl="1"/>
          <a:endParaRPr lang="fa-IR"/>
        </a:p>
      </dgm:t>
    </dgm:pt>
    <dgm:pt modelId="{7767062F-C0F6-4A0D-A56D-5E09FB74E4CD}" type="sibTrans" cxnId="{1F139C61-6ADF-4EF5-AE46-DF319D8E1C0F}">
      <dgm:prSet/>
      <dgm:spPr/>
      <dgm:t>
        <a:bodyPr/>
        <a:lstStyle/>
        <a:p>
          <a:pPr rtl="1"/>
          <a:endParaRPr lang="fa-IR"/>
        </a:p>
      </dgm:t>
    </dgm:pt>
    <dgm:pt modelId="{3292A234-1F80-4FFF-BEE6-83FCDD25476F}">
      <dgm:prSet phldrT="[Text]"/>
      <dgm:spPr/>
      <dgm:t>
        <a:bodyPr/>
        <a:lstStyle/>
        <a:p>
          <a:pPr rtl="1"/>
          <a:r>
            <a:rPr lang="fa-IR" dirty="0" smtClean="0">
              <a:cs typeface="B Zar" pitchFamily="2" charset="-78"/>
            </a:rPr>
            <a:t>قابل انفجارها مواد یا ترکیباتی هستند</a:t>
          </a:r>
          <a:r>
            <a:rPr lang="ar-SA" dirty="0" smtClean="0">
              <a:cs typeface="B Zar" pitchFamily="2" charset="-78"/>
            </a:rPr>
            <a:t>كه در صورت قرار گرفتن در معرض ضربه ناگهاني، فشار يا دماي بالا، سبب آزادكردن مقادير زيادي انرژی به شکل حرارت، نور وگاز با فشار زياد </a:t>
          </a:r>
          <a:r>
            <a:rPr lang="fa-IR" dirty="0" smtClean="0">
              <a:cs typeface="B Zar" pitchFamily="2" charset="-78"/>
            </a:rPr>
            <a:t>كه ناشي از انبساط مولكو ل هاي هوا است، </a:t>
          </a:r>
          <a:r>
            <a:rPr lang="ar-SA" dirty="0" smtClean="0">
              <a:cs typeface="B Zar" pitchFamily="2" charset="-78"/>
            </a:rPr>
            <a:t>در یک دوره بسیار کوتاه آزاد می کنند.</a:t>
          </a:r>
          <a:endParaRPr lang="fa-IR" dirty="0"/>
        </a:p>
      </dgm:t>
    </dgm:pt>
    <dgm:pt modelId="{FF45710C-A8C8-4CCD-A769-2B456F635C68}" type="parTrans" cxnId="{C659DB9C-A001-4930-A155-3E6EA60730DB}">
      <dgm:prSet/>
      <dgm:spPr/>
      <dgm:t>
        <a:bodyPr/>
        <a:lstStyle/>
        <a:p>
          <a:pPr rtl="1"/>
          <a:endParaRPr lang="fa-IR"/>
        </a:p>
      </dgm:t>
    </dgm:pt>
    <dgm:pt modelId="{C8D34F70-B327-48EB-A158-DAE452E52C02}" type="sibTrans" cxnId="{C659DB9C-A001-4930-A155-3E6EA60730DB}">
      <dgm:prSet/>
      <dgm:spPr/>
      <dgm:t>
        <a:bodyPr/>
        <a:lstStyle/>
        <a:p>
          <a:pPr rtl="1"/>
          <a:endParaRPr lang="fa-IR"/>
        </a:p>
      </dgm:t>
    </dgm:pt>
    <dgm:pt modelId="{AB66DC98-F4D6-4021-9308-2A6C98779F26}">
      <dgm:prSet phldrT="[Text]"/>
      <dgm:spPr/>
      <dgm:t>
        <a:bodyPr/>
        <a:lstStyle/>
        <a:p>
          <a:pPr rtl="1"/>
          <a:r>
            <a:rPr lang="en-US" b="1" dirty="0" smtClean="0">
              <a:latin typeface="Times New Roman" pitchFamily="18" charset="0"/>
              <a:cs typeface="Times New Roman" pitchFamily="18" charset="0"/>
            </a:rPr>
            <a:t>Water reaction</a:t>
          </a:r>
          <a:r>
            <a:rPr lang="fa-IR" b="1" dirty="0" smtClean="0">
              <a:cs typeface="B Zar" pitchFamily="2" charset="-78"/>
            </a:rPr>
            <a:t>( واکنش پذیر با آب)</a:t>
          </a:r>
          <a:endParaRPr lang="fa-IR" dirty="0"/>
        </a:p>
      </dgm:t>
    </dgm:pt>
    <dgm:pt modelId="{7A178288-4549-411B-8986-1A45E930BB28}" type="parTrans" cxnId="{C9FF8944-F625-4D75-B551-2BF0C49CAF0B}">
      <dgm:prSet/>
      <dgm:spPr/>
      <dgm:t>
        <a:bodyPr/>
        <a:lstStyle/>
        <a:p>
          <a:pPr rtl="1"/>
          <a:endParaRPr lang="fa-IR"/>
        </a:p>
      </dgm:t>
    </dgm:pt>
    <dgm:pt modelId="{9C66877D-E458-419E-B1B4-5321ADA0FE33}" type="sibTrans" cxnId="{C9FF8944-F625-4D75-B551-2BF0C49CAF0B}">
      <dgm:prSet/>
      <dgm:spPr/>
      <dgm:t>
        <a:bodyPr/>
        <a:lstStyle/>
        <a:p>
          <a:pPr rtl="1"/>
          <a:endParaRPr lang="fa-IR"/>
        </a:p>
      </dgm:t>
    </dgm:pt>
    <dgm:pt modelId="{24748C11-91D8-4700-B1A5-917B8D70D2F0}">
      <dgm:prSet phldrT="[Text]"/>
      <dgm:spPr/>
      <dgm:t>
        <a:bodyPr/>
        <a:lstStyle/>
        <a:p>
          <a:pPr rtl="1"/>
          <a:r>
            <a:rPr lang="fa-IR" dirty="0" smtClean="0">
              <a:cs typeface="B Zar" pitchFamily="2" charset="-78"/>
            </a:rPr>
            <a:t>واكنش دهندگان با آب، با آب واكنش مي دهند و ممكن است منفجرشده يا مقدار زيادي گاز قابل اشتعال آزاد كنند( مانند سدیم).</a:t>
          </a:r>
          <a:endParaRPr lang="fa-IR" dirty="0"/>
        </a:p>
      </dgm:t>
    </dgm:pt>
    <dgm:pt modelId="{5AB08F11-DA92-4A49-B43E-68D004E083BC}" type="parTrans" cxnId="{AD6E7682-99F8-46A8-8AAF-7DA8648F7776}">
      <dgm:prSet/>
      <dgm:spPr/>
      <dgm:t>
        <a:bodyPr/>
        <a:lstStyle/>
        <a:p>
          <a:pPr rtl="1"/>
          <a:endParaRPr lang="fa-IR"/>
        </a:p>
      </dgm:t>
    </dgm:pt>
    <dgm:pt modelId="{159FDD43-8661-47D3-B999-95D96C1C2BAA}" type="sibTrans" cxnId="{AD6E7682-99F8-46A8-8AAF-7DA8648F7776}">
      <dgm:prSet/>
      <dgm:spPr/>
      <dgm:t>
        <a:bodyPr/>
        <a:lstStyle/>
        <a:p>
          <a:pPr rtl="1"/>
          <a:endParaRPr lang="fa-IR"/>
        </a:p>
      </dgm:t>
    </dgm:pt>
    <dgm:pt modelId="{986033F8-032C-4858-B2A4-331FCD013A01}">
      <dgm:prSet phldrT="[Text]"/>
      <dgm:spPr/>
      <dgm:t>
        <a:bodyPr/>
        <a:lstStyle/>
        <a:p>
          <a:pPr rtl="1"/>
          <a:r>
            <a:rPr lang="en-US" b="1" dirty="0" smtClean="0">
              <a:latin typeface="Times New Roman" pitchFamily="18" charset="0"/>
              <a:cs typeface="Times New Roman" pitchFamily="18" charset="0"/>
            </a:rPr>
            <a:t>Unstable</a:t>
          </a:r>
          <a:r>
            <a:rPr lang="en-US" b="1" dirty="0" smtClean="0">
              <a:cs typeface="B Zar" pitchFamily="2" charset="-78"/>
            </a:rPr>
            <a:t> </a:t>
          </a:r>
          <a:r>
            <a:rPr lang="fa-IR" b="1" dirty="0" smtClean="0">
              <a:cs typeface="B Zar" pitchFamily="2" charset="-78"/>
            </a:rPr>
            <a:t>( نا پایدار)</a:t>
          </a:r>
          <a:endParaRPr lang="fa-IR" dirty="0"/>
        </a:p>
      </dgm:t>
    </dgm:pt>
    <dgm:pt modelId="{A11711E4-ED09-4373-9F0C-B0D28CD311EB}" type="parTrans" cxnId="{0D9848F7-F16B-42E9-B80D-37754CC14BB2}">
      <dgm:prSet/>
      <dgm:spPr/>
      <dgm:t>
        <a:bodyPr/>
        <a:lstStyle/>
        <a:p>
          <a:pPr rtl="1"/>
          <a:endParaRPr lang="fa-IR"/>
        </a:p>
      </dgm:t>
    </dgm:pt>
    <dgm:pt modelId="{9592C872-8529-49B7-A0B7-D157C460DAA3}" type="sibTrans" cxnId="{0D9848F7-F16B-42E9-B80D-37754CC14BB2}">
      <dgm:prSet/>
      <dgm:spPr/>
      <dgm:t>
        <a:bodyPr/>
        <a:lstStyle/>
        <a:p>
          <a:pPr rtl="1"/>
          <a:endParaRPr lang="fa-IR"/>
        </a:p>
      </dgm:t>
    </dgm:pt>
    <dgm:pt modelId="{FB548D20-1D6A-4D82-86A2-530C94F6E9DE}">
      <dgm:prSet phldrT="[Text]"/>
      <dgm:spPr/>
      <dgm:t>
        <a:bodyPr/>
        <a:lstStyle/>
        <a:p>
          <a:pPr rtl="1"/>
          <a:r>
            <a:rPr lang="fa-IR" dirty="0" smtClean="0">
              <a:cs typeface="B Zar" pitchFamily="2" charset="-78"/>
            </a:rPr>
            <a:t>واكنش دهندگان ناپايدار، موادي هستند كه هنگام مواجهه با شوك، حرارت يا فشار مي توانند به سهولت با مواد ديگر واكنش دهند يا واكنش خود به خودي داشته باشند( مانند پراکسید ها). </a:t>
          </a:r>
          <a:endParaRPr lang="fa-IR" dirty="0"/>
        </a:p>
      </dgm:t>
    </dgm:pt>
    <dgm:pt modelId="{9B4169B1-1DE5-4F73-8700-1089F383F27F}" type="parTrans" cxnId="{57D14EEA-CB8B-4FAD-9DC7-4175F44B4565}">
      <dgm:prSet/>
      <dgm:spPr/>
      <dgm:t>
        <a:bodyPr/>
        <a:lstStyle/>
        <a:p>
          <a:pPr rtl="1"/>
          <a:endParaRPr lang="fa-IR"/>
        </a:p>
      </dgm:t>
    </dgm:pt>
    <dgm:pt modelId="{DA21A2D2-F1B9-4537-AA83-33451675BE71}" type="sibTrans" cxnId="{57D14EEA-CB8B-4FAD-9DC7-4175F44B4565}">
      <dgm:prSet/>
      <dgm:spPr/>
      <dgm:t>
        <a:bodyPr/>
        <a:lstStyle/>
        <a:p>
          <a:pPr rtl="1"/>
          <a:endParaRPr lang="fa-IR"/>
        </a:p>
      </dgm:t>
    </dgm:pt>
    <dgm:pt modelId="{EA41E88D-295A-45C0-96A1-CBFA926F3041}" type="pres">
      <dgm:prSet presAssocID="{06026F70-B00C-4BC9-8524-B7C5EB38F5A1}" presName="Name0" presStyleCnt="0">
        <dgm:presLayoutVars>
          <dgm:chPref val="3"/>
          <dgm:dir/>
          <dgm:animLvl val="lvl"/>
          <dgm:resizeHandles/>
        </dgm:presLayoutVars>
      </dgm:prSet>
      <dgm:spPr/>
      <dgm:t>
        <a:bodyPr/>
        <a:lstStyle/>
        <a:p>
          <a:pPr rtl="1"/>
          <a:endParaRPr lang="fa-IR"/>
        </a:p>
      </dgm:t>
    </dgm:pt>
    <dgm:pt modelId="{057167E9-CDE5-480A-BE4B-94208556EAE1}" type="pres">
      <dgm:prSet presAssocID="{E9538E8D-2782-44D6-B1CD-EFD0681C4316}" presName="horFlow" presStyleCnt="0"/>
      <dgm:spPr/>
    </dgm:pt>
    <dgm:pt modelId="{D5455381-AFA7-4E7B-8665-B16BC86173DC}" type="pres">
      <dgm:prSet presAssocID="{E9538E8D-2782-44D6-B1CD-EFD0681C4316}" presName="bigChev" presStyleLbl="node1" presStyleIdx="0" presStyleCnt="3"/>
      <dgm:spPr/>
      <dgm:t>
        <a:bodyPr/>
        <a:lstStyle/>
        <a:p>
          <a:pPr rtl="1"/>
          <a:endParaRPr lang="fa-IR"/>
        </a:p>
      </dgm:t>
    </dgm:pt>
    <dgm:pt modelId="{7E1A37C1-A59B-4489-B51E-B374BA6B791B}" type="pres">
      <dgm:prSet presAssocID="{FF45710C-A8C8-4CCD-A769-2B456F635C68}" presName="parTrans" presStyleCnt="0"/>
      <dgm:spPr/>
    </dgm:pt>
    <dgm:pt modelId="{37D28FB1-F259-4FC9-B895-BD288F750EB6}" type="pres">
      <dgm:prSet presAssocID="{3292A234-1F80-4FFF-BEE6-83FCDD25476F}" presName="node" presStyleLbl="alignAccFollowNode1" presStyleIdx="0" presStyleCnt="3" custScaleX="486088">
        <dgm:presLayoutVars>
          <dgm:bulletEnabled val="1"/>
        </dgm:presLayoutVars>
      </dgm:prSet>
      <dgm:spPr/>
      <dgm:t>
        <a:bodyPr/>
        <a:lstStyle/>
        <a:p>
          <a:pPr rtl="1"/>
          <a:endParaRPr lang="fa-IR"/>
        </a:p>
      </dgm:t>
    </dgm:pt>
    <dgm:pt modelId="{30058DE4-7314-42E3-B5C5-F8740E12B193}" type="pres">
      <dgm:prSet presAssocID="{E9538E8D-2782-44D6-B1CD-EFD0681C4316}" presName="vSp" presStyleCnt="0"/>
      <dgm:spPr/>
    </dgm:pt>
    <dgm:pt modelId="{90E806EE-A6D6-4C0C-BFAF-45DD737E8343}" type="pres">
      <dgm:prSet presAssocID="{AB66DC98-F4D6-4021-9308-2A6C98779F26}" presName="horFlow" presStyleCnt="0"/>
      <dgm:spPr/>
    </dgm:pt>
    <dgm:pt modelId="{76E7DB77-469E-4ED0-9193-AAAC1E189AB3}" type="pres">
      <dgm:prSet presAssocID="{AB66DC98-F4D6-4021-9308-2A6C98779F26}" presName="bigChev" presStyleLbl="node1" presStyleIdx="1" presStyleCnt="3"/>
      <dgm:spPr/>
      <dgm:t>
        <a:bodyPr/>
        <a:lstStyle/>
        <a:p>
          <a:pPr rtl="1"/>
          <a:endParaRPr lang="fa-IR"/>
        </a:p>
      </dgm:t>
    </dgm:pt>
    <dgm:pt modelId="{F849F66B-A4C4-4219-9516-D3642F7AA22D}" type="pres">
      <dgm:prSet presAssocID="{5AB08F11-DA92-4A49-B43E-68D004E083BC}" presName="parTrans" presStyleCnt="0"/>
      <dgm:spPr/>
    </dgm:pt>
    <dgm:pt modelId="{59362059-DE15-4230-8966-21D20B0B6E22}" type="pres">
      <dgm:prSet presAssocID="{24748C11-91D8-4700-B1A5-917B8D70D2F0}" presName="node" presStyleLbl="alignAccFollowNode1" presStyleIdx="1" presStyleCnt="3" custScaleX="483360">
        <dgm:presLayoutVars>
          <dgm:bulletEnabled val="1"/>
        </dgm:presLayoutVars>
      </dgm:prSet>
      <dgm:spPr/>
      <dgm:t>
        <a:bodyPr/>
        <a:lstStyle/>
        <a:p>
          <a:pPr rtl="1"/>
          <a:endParaRPr lang="fa-IR"/>
        </a:p>
      </dgm:t>
    </dgm:pt>
    <dgm:pt modelId="{4A3F7077-28D0-49A9-BC5A-DFEA6B0CBD13}" type="pres">
      <dgm:prSet presAssocID="{AB66DC98-F4D6-4021-9308-2A6C98779F26}" presName="vSp" presStyleCnt="0"/>
      <dgm:spPr/>
    </dgm:pt>
    <dgm:pt modelId="{4B191082-CC9F-4F06-831F-2D0403696877}" type="pres">
      <dgm:prSet presAssocID="{986033F8-032C-4858-B2A4-331FCD013A01}" presName="horFlow" presStyleCnt="0"/>
      <dgm:spPr/>
    </dgm:pt>
    <dgm:pt modelId="{C9009BED-7CF2-4226-B28D-C90D5A0E0108}" type="pres">
      <dgm:prSet presAssocID="{986033F8-032C-4858-B2A4-331FCD013A01}" presName="bigChev" presStyleLbl="node1" presStyleIdx="2" presStyleCnt="3"/>
      <dgm:spPr/>
      <dgm:t>
        <a:bodyPr/>
        <a:lstStyle/>
        <a:p>
          <a:pPr rtl="1"/>
          <a:endParaRPr lang="fa-IR"/>
        </a:p>
      </dgm:t>
    </dgm:pt>
    <dgm:pt modelId="{67BD354E-EB95-45AF-98D5-7F2936C414E4}" type="pres">
      <dgm:prSet presAssocID="{9B4169B1-1DE5-4F73-8700-1089F383F27F}" presName="parTrans" presStyleCnt="0"/>
      <dgm:spPr/>
    </dgm:pt>
    <dgm:pt modelId="{5DED7876-8380-4923-B9EE-7DBE8E0A73C8}" type="pres">
      <dgm:prSet presAssocID="{FB548D20-1D6A-4D82-86A2-530C94F6E9DE}" presName="node" presStyleLbl="alignAccFollowNode1" presStyleIdx="2" presStyleCnt="3" custScaleX="479506" custScaleY="95395">
        <dgm:presLayoutVars>
          <dgm:bulletEnabled val="1"/>
        </dgm:presLayoutVars>
      </dgm:prSet>
      <dgm:spPr/>
      <dgm:t>
        <a:bodyPr/>
        <a:lstStyle/>
        <a:p>
          <a:pPr rtl="1"/>
          <a:endParaRPr lang="fa-IR"/>
        </a:p>
      </dgm:t>
    </dgm:pt>
  </dgm:ptLst>
  <dgm:cxnLst>
    <dgm:cxn modelId="{1F139C61-6ADF-4EF5-AE46-DF319D8E1C0F}" srcId="{06026F70-B00C-4BC9-8524-B7C5EB38F5A1}" destId="{E9538E8D-2782-44D6-B1CD-EFD0681C4316}" srcOrd="0" destOrd="0" parTransId="{50D5572A-8529-484A-B846-ED49FBCAB338}" sibTransId="{7767062F-C0F6-4A0D-A56D-5E09FB74E4CD}"/>
    <dgm:cxn modelId="{57D14EEA-CB8B-4FAD-9DC7-4175F44B4565}" srcId="{986033F8-032C-4858-B2A4-331FCD013A01}" destId="{FB548D20-1D6A-4D82-86A2-530C94F6E9DE}" srcOrd="0" destOrd="0" parTransId="{9B4169B1-1DE5-4F73-8700-1089F383F27F}" sibTransId="{DA21A2D2-F1B9-4537-AA83-33451675BE71}"/>
    <dgm:cxn modelId="{0D9848F7-F16B-42E9-B80D-37754CC14BB2}" srcId="{06026F70-B00C-4BC9-8524-B7C5EB38F5A1}" destId="{986033F8-032C-4858-B2A4-331FCD013A01}" srcOrd="2" destOrd="0" parTransId="{A11711E4-ED09-4373-9F0C-B0D28CD311EB}" sibTransId="{9592C872-8529-49B7-A0B7-D157C460DAA3}"/>
    <dgm:cxn modelId="{86C762DB-4BCE-48C5-B271-B30264611085}" type="presOf" srcId="{E9538E8D-2782-44D6-B1CD-EFD0681C4316}" destId="{D5455381-AFA7-4E7B-8665-B16BC86173DC}" srcOrd="0" destOrd="0" presId="urn:microsoft.com/office/officeart/2005/8/layout/lProcess3"/>
    <dgm:cxn modelId="{51EBACE9-6599-4DD8-843E-603CEE35423D}" type="presOf" srcId="{FB548D20-1D6A-4D82-86A2-530C94F6E9DE}" destId="{5DED7876-8380-4923-B9EE-7DBE8E0A73C8}" srcOrd="0" destOrd="0" presId="urn:microsoft.com/office/officeart/2005/8/layout/lProcess3"/>
    <dgm:cxn modelId="{345A1722-6F69-4B82-8ABE-806AE6592553}" type="presOf" srcId="{AB66DC98-F4D6-4021-9308-2A6C98779F26}" destId="{76E7DB77-469E-4ED0-9193-AAAC1E189AB3}" srcOrd="0" destOrd="0" presId="urn:microsoft.com/office/officeart/2005/8/layout/lProcess3"/>
    <dgm:cxn modelId="{C9FF8944-F625-4D75-B551-2BF0C49CAF0B}" srcId="{06026F70-B00C-4BC9-8524-B7C5EB38F5A1}" destId="{AB66DC98-F4D6-4021-9308-2A6C98779F26}" srcOrd="1" destOrd="0" parTransId="{7A178288-4549-411B-8986-1A45E930BB28}" sibTransId="{9C66877D-E458-419E-B1B4-5321ADA0FE33}"/>
    <dgm:cxn modelId="{AD6E7682-99F8-46A8-8AAF-7DA8648F7776}" srcId="{AB66DC98-F4D6-4021-9308-2A6C98779F26}" destId="{24748C11-91D8-4700-B1A5-917B8D70D2F0}" srcOrd="0" destOrd="0" parTransId="{5AB08F11-DA92-4A49-B43E-68D004E083BC}" sibTransId="{159FDD43-8661-47D3-B999-95D96C1C2BAA}"/>
    <dgm:cxn modelId="{48041574-2511-4EFD-B4ED-5C948D35EEB8}" type="presOf" srcId="{24748C11-91D8-4700-B1A5-917B8D70D2F0}" destId="{59362059-DE15-4230-8966-21D20B0B6E22}" srcOrd="0" destOrd="0" presId="urn:microsoft.com/office/officeart/2005/8/layout/lProcess3"/>
    <dgm:cxn modelId="{459B5D42-5ECF-45A3-9BF5-C10CBE31B0D5}" type="presOf" srcId="{06026F70-B00C-4BC9-8524-B7C5EB38F5A1}" destId="{EA41E88D-295A-45C0-96A1-CBFA926F3041}" srcOrd="0" destOrd="0" presId="urn:microsoft.com/office/officeart/2005/8/layout/lProcess3"/>
    <dgm:cxn modelId="{C659DB9C-A001-4930-A155-3E6EA60730DB}" srcId="{E9538E8D-2782-44D6-B1CD-EFD0681C4316}" destId="{3292A234-1F80-4FFF-BEE6-83FCDD25476F}" srcOrd="0" destOrd="0" parTransId="{FF45710C-A8C8-4CCD-A769-2B456F635C68}" sibTransId="{C8D34F70-B327-48EB-A158-DAE452E52C02}"/>
    <dgm:cxn modelId="{DCCBF692-D02D-4508-80CD-7A52A9587FE4}" type="presOf" srcId="{986033F8-032C-4858-B2A4-331FCD013A01}" destId="{C9009BED-7CF2-4226-B28D-C90D5A0E0108}" srcOrd="0" destOrd="0" presId="urn:microsoft.com/office/officeart/2005/8/layout/lProcess3"/>
    <dgm:cxn modelId="{9302F368-7AE5-42A2-8D9E-EC0DEB2367DD}" type="presOf" srcId="{3292A234-1F80-4FFF-BEE6-83FCDD25476F}" destId="{37D28FB1-F259-4FC9-B895-BD288F750EB6}" srcOrd="0" destOrd="0" presId="urn:microsoft.com/office/officeart/2005/8/layout/lProcess3"/>
    <dgm:cxn modelId="{7DD3E21E-E664-4EB2-8AB2-6A60A487AE3D}" type="presParOf" srcId="{EA41E88D-295A-45C0-96A1-CBFA926F3041}" destId="{057167E9-CDE5-480A-BE4B-94208556EAE1}" srcOrd="0" destOrd="0" presId="urn:microsoft.com/office/officeart/2005/8/layout/lProcess3"/>
    <dgm:cxn modelId="{A55FF64F-DA1A-496C-98FE-54AE8A5CEAA5}" type="presParOf" srcId="{057167E9-CDE5-480A-BE4B-94208556EAE1}" destId="{D5455381-AFA7-4E7B-8665-B16BC86173DC}" srcOrd="0" destOrd="0" presId="urn:microsoft.com/office/officeart/2005/8/layout/lProcess3"/>
    <dgm:cxn modelId="{B59F6AAA-B1E2-4506-A836-2CB9D8560418}" type="presParOf" srcId="{057167E9-CDE5-480A-BE4B-94208556EAE1}" destId="{7E1A37C1-A59B-4489-B51E-B374BA6B791B}" srcOrd="1" destOrd="0" presId="urn:microsoft.com/office/officeart/2005/8/layout/lProcess3"/>
    <dgm:cxn modelId="{8ED78227-7081-4BDC-B6DB-1E2BA0E036DB}" type="presParOf" srcId="{057167E9-CDE5-480A-BE4B-94208556EAE1}" destId="{37D28FB1-F259-4FC9-B895-BD288F750EB6}" srcOrd="2" destOrd="0" presId="urn:microsoft.com/office/officeart/2005/8/layout/lProcess3"/>
    <dgm:cxn modelId="{7DA0767C-5E27-4EA1-B335-39EE706B47CC}" type="presParOf" srcId="{EA41E88D-295A-45C0-96A1-CBFA926F3041}" destId="{30058DE4-7314-42E3-B5C5-F8740E12B193}" srcOrd="1" destOrd="0" presId="urn:microsoft.com/office/officeart/2005/8/layout/lProcess3"/>
    <dgm:cxn modelId="{4AE99554-9E84-45B5-97B8-70B2711A5E60}" type="presParOf" srcId="{EA41E88D-295A-45C0-96A1-CBFA926F3041}" destId="{90E806EE-A6D6-4C0C-BFAF-45DD737E8343}" srcOrd="2" destOrd="0" presId="urn:microsoft.com/office/officeart/2005/8/layout/lProcess3"/>
    <dgm:cxn modelId="{088DD5D8-AAEA-4D99-84E5-F159DE7402F1}" type="presParOf" srcId="{90E806EE-A6D6-4C0C-BFAF-45DD737E8343}" destId="{76E7DB77-469E-4ED0-9193-AAAC1E189AB3}" srcOrd="0" destOrd="0" presId="urn:microsoft.com/office/officeart/2005/8/layout/lProcess3"/>
    <dgm:cxn modelId="{370B4D85-A543-4D5D-B468-08C76BA6AD79}" type="presParOf" srcId="{90E806EE-A6D6-4C0C-BFAF-45DD737E8343}" destId="{F849F66B-A4C4-4219-9516-D3642F7AA22D}" srcOrd="1" destOrd="0" presId="urn:microsoft.com/office/officeart/2005/8/layout/lProcess3"/>
    <dgm:cxn modelId="{8F4F6F1F-FA97-4BCF-9D2D-0DCEB653D26F}" type="presParOf" srcId="{90E806EE-A6D6-4C0C-BFAF-45DD737E8343}" destId="{59362059-DE15-4230-8966-21D20B0B6E22}" srcOrd="2" destOrd="0" presId="urn:microsoft.com/office/officeart/2005/8/layout/lProcess3"/>
    <dgm:cxn modelId="{DEE36DB5-EFF2-4334-B194-AE64B6233869}" type="presParOf" srcId="{EA41E88D-295A-45C0-96A1-CBFA926F3041}" destId="{4A3F7077-28D0-49A9-BC5A-DFEA6B0CBD13}" srcOrd="3" destOrd="0" presId="urn:microsoft.com/office/officeart/2005/8/layout/lProcess3"/>
    <dgm:cxn modelId="{863C8696-6B0A-4CD4-B7B1-9F492A2E6541}" type="presParOf" srcId="{EA41E88D-295A-45C0-96A1-CBFA926F3041}" destId="{4B191082-CC9F-4F06-831F-2D0403696877}" srcOrd="4" destOrd="0" presId="urn:microsoft.com/office/officeart/2005/8/layout/lProcess3"/>
    <dgm:cxn modelId="{5A18DE49-CF23-47B0-B2BC-0841CA64099A}" type="presParOf" srcId="{4B191082-CC9F-4F06-831F-2D0403696877}" destId="{C9009BED-7CF2-4226-B28D-C90D5A0E0108}" srcOrd="0" destOrd="0" presId="urn:microsoft.com/office/officeart/2005/8/layout/lProcess3"/>
    <dgm:cxn modelId="{C6E5ED3C-6B04-428D-9737-1E8D46569738}" type="presParOf" srcId="{4B191082-CC9F-4F06-831F-2D0403696877}" destId="{67BD354E-EB95-45AF-98D5-7F2936C414E4}" srcOrd="1" destOrd="0" presId="urn:microsoft.com/office/officeart/2005/8/layout/lProcess3"/>
    <dgm:cxn modelId="{F2A34CCD-D6AA-4C8E-AEE3-0DF7E03729CB}" type="presParOf" srcId="{4B191082-CC9F-4F06-831F-2D0403696877}" destId="{5DED7876-8380-4923-B9EE-7DBE8E0A73C8}"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5E8D09-7583-41DB-A78B-D84FC90C2E2A}" type="datetimeFigureOut">
              <a:rPr lang="en-US" smtClean="0"/>
              <a:t>5/16/2020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Dr.Maghool-Autumn 1394</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ABB0FA-3908-4B6D-A58C-FD7D226FAC71}" type="slidenum">
              <a:rPr lang="en-US" smtClean="0"/>
              <a:t>‹#›</a:t>
            </a:fld>
            <a:endParaRPr lang="en-US"/>
          </a:p>
        </p:txBody>
      </p:sp>
    </p:spTree>
    <p:extLst>
      <p:ext uri="{BB962C8B-B14F-4D97-AF65-F5344CB8AC3E}">
        <p14:creationId xmlns:p14="http://schemas.microsoft.com/office/powerpoint/2010/main" val="11133691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C611AE-0161-4F46-9AE7-5BE48106BE27}" type="datetimeFigureOut">
              <a:rPr lang="en-US" smtClean="0"/>
              <a:t>5/16/2020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Dr.Maghool-Autumn 1394</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6ABA4-1B92-4DAA-9EF8-FC1DE7A7EB05}" type="slidenum">
              <a:rPr lang="en-US" smtClean="0"/>
              <a:t>‹#›</a:t>
            </a:fld>
            <a:endParaRPr lang="en-US"/>
          </a:p>
        </p:txBody>
      </p:sp>
    </p:spTree>
    <p:extLst>
      <p:ext uri="{BB962C8B-B14F-4D97-AF65-F5344CB8AC3E}">
        <p14:creationId xmlns:p14="http://schemas.microsoft.com/office/powerpoint/2010/main" val="128213365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Dr.Maghool-Autumn 1394</a:t>
            </a:r>
            <a:endParaRPr lang="en-US"/>
          </a:p>
        </p:txBody>
      </p:sp>
    </p:spTree>
    <p:extLst>
      <p:ext uri="{BB962C8B-B14F-4D97-AF65-F5344CB8AC3E}">
        <p14:creationId xmlns:p14="http://schemas.microsoft.com/office/powerpoint/2010/main" val="3333071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3557E0-4D2F-47B3-BEF7-6D7C2F9FFE17}" type="slidenum">
              <a:rPr lang="en-US" altLang="en-US"/>
              <a:pPr/>
              <a:t>48</a:t>
            </a:fld>
            <a:endParaRPr lang="en-US" altLang="en-US"/>
          </a:p>
        </p:txBody>
      </p:sp>
    </p:spTree>
    <p:extLst>
      <p:ext uri="{BB962C8B-B14F-4D97-AF65-F5344CB8AC3E}">
        <p14:creationId xmlns:p14="http://schemas.microsoft.com/office/powerpoint/2010/main" val="713974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A4D1FEC-6551-43EF-910F-257DC19DA2E3}" type="slidenum">
              <a:rPr lang="en-US" altLang="en-US" sz="1200"/>
              <a:pPr eaLnBrk="1" hangingPunct="1"/>
              <a:t>51</a:t>
            </a:fld>
            <a:endParaRPr lang="en-US" altLang="en-US" sz="1200"/>
          </a:p>
        </p:txBody>
      </p:sp>
    </p:spTree>
    <p:extLst>
      <p:ext uri="{BB962C8B-B14F-4D97-AF65-F5344CB8AC3E}">
        <p14:creationId xmlns:p14="http://schemas.microsoft.com/office/powerpoint/2010/main" val="446259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6B955B-5F43-497E-A1DB-618FA338F66C}" type="slidenum">
              <a:rPr lang="en-US" altLang="en-US"/>
              <a:pPr/>
              <a:t>55</a:t>
            </a:fld>
            <a:endParaRPr lang="en-US" altLang="en-US"/>
          </a:p>
        </p:txBody>
      </p:sp>
    </p:spTree>
    <p:extLst>
      <p:ext uri="{BB962C8B-B14F-4D97-AF65-F5344CB8AC3E}">
        <p14:creationId xmlns:p14="http://schemas.microsoft.com/office/powerpoint/2010/main" val="30629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Dr.Maghool-Autumn 1394</a:t>
            </a:r>
            <a:endParaRPr lang="en-US"/>
          </a:p>
        </p:txBody>
      </p:sp>
    </p:spTree>
    <p:extLst>
      <p:ext uri="{BB962C8B-B14F-4D97-AF65-F5344CB8AC3E}">
        <p14:creationId xmlns:p14="http://schemas.microsoft.com/office/powerpoint/2010/main" val="240393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Dr.Maghool-Autumn 1394</a:t>
            </a:r>
            <a:endParaRPr lang="en-US"/>
          </a:p>
        </p:txBody>
      </p:sp>
    </p:spTree>
    <p:extLst>
      <p:ext uri="{BB962C8B-B14F-4D97-AF65-F5344CB8AC3E}">
        <p14:creationId xmlns:p14="http://schemas.microsoft.com/office/powerpoint/2010/main" val="299329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Dr.Maghool-Autumn 1394</a:t>
            </a:r>
            <a:endParaRPr lang="en-US"/>
          </a:p>
        </p:txBody>
      </p:sp>
    </p:spTree>
    <p:extLst>
      <p:ext uri="{BB962C8B-B14F-4D97-AF65-F5344CB8AC3E}">
        <p14:creationId xmlns:p14="http://schemas.microsoft.com/office/powerpoint/2010/main" val="113400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Dr.Maghool-Autumn 1394</a:t>
            </a:r>
            <a:endParaRPr lang="en-US"/>
          </a:p>
        </p:txBody>
      </p:sp>
    </p:spTree>
    <p:extLst>
      <p:ext uri="{BB962C8B-B14F-4D97-AF65-F5344CB8AC3E}">
        <p14:creationId xmlns:p14="http://schemas.microsoft.com/office/powerpoint/2010/main" val="280749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9DAB648-30C2-43F7-90C0-F4386E19A355}" type="slidenum">
              <a:rPr lang="en-US" altLang="en-US" sz="1200"/>
              <a:pPr eaLnBrk="1" hangingPunct="1"/>
              <a:t>27</a:t>
            </a:fld>
            <a:endParaRPr lang="en-US" altLang="en-US" sz="1200"/>
          </a:p>
        </p:txBody>
      </p:sp>
    </p:spTree>
    <p:extLst>
      <p:ext uri="{BB962C8B-B14F-4D97-AF65-F5344CB8AC3E}">
        <p14:creationId xmlns:p14="http://schemas.microsoft.com/office/powerpoint/2010/main" val="303217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152400" y="1752600"/>
            <a:ext cx="8636000" cy="3543300"/>
          </a:xfrm>
          <a:noFill/>
        </p:spPr>
        <p:txBody>
          <a:bodyPr/>
          <a:lstStyle/>
          <a:p>
            <a:pPr eaLnBrk="1" hangingPunct="1">
              <a:lnSpc>
                <a:spcPct val="80000"/>
              </a:lnSpc>
            </a:pPr>
            <a:endParaRPr lang="en-US" altLang="en-US" sz="1400" dirty="0" smtClean="0">
              <a:cs typeface="Times New Roman" panose="02020603050405020304" pitchFamily="18" charset="0"/>
            </a:endParaRPr>
          </a:p>
        </p:txBody>
      </p:sp>
    </p:spTree>
    <p:extLst>
      <p:ext uri="{BB962C8B-B14F-4D97-AF65-F5344CB8AC3E}">
        <p14:creationId xmlns:p14="http://schemas.microsoft.com/office/powerpoint/2010/main" val="166063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B61B836-8DDD-4DBA-82AF-CEC94DC6332D}" type="slidenum">
              <a:rPr lang="en-US" altLang="en-US" sz="1200"/>
              <a:pPr eaLnBrk="1" hangingPunct="1"/>
              <a:t>35</a:t>
            </a:fld>
            <a:endParaRPr lang="en-US" altLang="en-US" sz="1200"/>
          </a:p>
        </p:txBody>
      </p:sp>
    </p:spTree>
    <p:extLst>
      <p:ext uri="{BB962C8B-B14F-4D97-AF65-F5344CB8AC3E}">
        <p14:creationId xmlns:p14="http://schemas.microsoft.com/office/powerpoint/2010/main" val="514043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152400" y="1676400"/>
            <a:ext cx="8763000" cy="4267200"/>
          </a:xfrm>
          <a:noFill/>
        </p:spPr>
        <p:txBody>
          <a:bodyPr/>
          <a:lstStyle/>
          <a:p>
            <a:pPr marL="228600" indent="-228600" eaLnBrk="1" hangingPunct="1">
              <a:lnSpc>
                <a:spcPct val="80000"/>
              </a:lnSpc>
            </a:pPr>
            <a:r>
              <a:rPr lang="en-US" altLang="en-US" sz="1400" dirty="0" smtClean="0">
                <a:cs typeface="Times New Roman" panose="02020603050405020304" pitchFamily="18" charset="0"/>
              </a:rPr>
              <a:t>	</a:t>
            </a:r>
            <a:endParaRPr lang="en-US" altLang="en-US" sz="1000" dirty="0" smtClean="0">
              <a:latin typeface="Arial" panose="020B0604020202020204" pitchFamily="34" charset="0"/>
            </a:endParaRPr>
          </a:p>
        </p:txBody>
      </p:sp>
    </p:spTree>
    <p:extLst>
      <p:ext uri="{BB962C8B-B14F-4D97-AF65-F5344CB8AC3E}">
        <p14:creationId xmlns:p14="http://schemas.microsoft.com/office/powerpoint/2010/main" val="24168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31CF6F-714D-4007-BE05-8A4F30D734F4}" type="datetime1">
              <a:rPr lang="en-US" smtClean="0"/>
              <a:t>5/16/2020</a:t>
            </a:fld>
            <a:endParaRPr lang="en-US"/>
          </a:p>
        </p:txBody>
      </p:sp>
      <p:sp>
        <p:nvSpPr>
          <p:cNvPr id="5" name="Footer Placeholder 4"/>
          <p:cNvSpPr>
            <a:spLocks noGrp="1"/>
          </p:cNvSpPr>
          <p:nvPr>
            <p:ph type="ftr" sz="quarter" idx="11"/>
          </p:nvPr>
        </p:nvSpPr>
        <p:spPr/>
        <p:txBody>
          <a:bodyPr/>
          <a:lstStyle/>
          <a:p>
            <a:r>
              <a:rPr lang="en-US" smtClean="0"/>
              <a:t>Dr.Maghool-Autumn 1394</a:t>
            </a:r>
            <a:endParaRPr lang="en-US"/>
          </a:p>
        </p:txBody>
      </p:sp>
      <p:sp>
        <p:nvSpPr>
          <p:cNvPr id="6" name="Slide Number Placeholder 5"/>
          <p:cNvSpPr>
            <a:spLocks noGrp="1"/>
          </p:cNvSpPr>
          <p:nvPr>
            <p:ph type="sldNum" sz="quarter" idx="12"/>
          </p:nvPr>
        </p:nvSpPr>
        <p:spPr/>
        <p:txBody>
          <a:bodyPr/>
          <a:lstStyle/>
          <a:p>
            <a:fld id="{A1A1870D-910E-45BA-B285-216A27ED732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99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70A9BC-E2AE-470A-B71F-3F254284D9BD}" type="datetime1">
              <a:rPr lang="en-US" smtClean="0"/>
              <a:t>5/16/2020</a:t>
            </a:fld>
            <a:endParaRPr lang="en-US"/>
          </a:p>
        </p:txBody>
      </p:sp>
      <p:sp>
        <p:nvSpPr>
          <p:cNvPr id="5" name="Footer Placeholder 4"/>
          <p:cNvSpPr>
            <a:spLocks noGrp="1"/>
          </p:cNvSpPr>
          <p:nvPr>
            <p:ph type="ftr" sz="quarter" idx="11"/>
          </p:nvPr>
        </p:nvSpPr>
        <p:spPr/>
        <p:txBody>
          <a:bodyPr/>
          <a:lstStyle/>
          <a:p>
            <a:r>
              <a:rPr lang="en-US" smtClean="0"/>
              <a:t>Dr.Maghool-Autumn 1394</a:t>
            </a:r>
            <a:endParaRPr lang="en-US"/>
          </a:p>
        </p:txBody>
      </p:sp>
      <p:sp>
        <p:nvSpPr>
          <p:cNvPr id="6" name="Slide Number Placeholder 5"/>
          <p:cNvSpPr>
            <a:spLocks noGrp="1"/>
          </p:cNvSpPr>
          <p:nvPr>
            <p:ph type="sldNum" sz="quarter" idx="12"/>
          </p:nvPr>
        </p:nvSpPr>
        <p:spPr/>
        <p:txBody>
          <a:bodyPr/>
          <a:lstStyle/>
          <a:p>
            <a:fld id="{A1A1870D-910E-45BA-B285-216A27ED7320}" type="slidenum">
              <a:rPr lang="en-US" smtClean="0"/>
              <a:t>‹#›</a:t>
            </a:fld>
            <a:endParaRPr lang="en-US"/>
          </a:p>
        </p:txBody>
      </p:sp>
    </p:spTree>
    <p:extLst>
      <p:ext uri="{BB962C8B-B14F-4D97-AF65-F5344CB8AC3E}">
        <p14:creationId xmlns:p14="http://schemas.microsoft.com/office/powerpoint/2010/main" val="259511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AC8A2D-D4A9-494B-9B07-F82180955836}" type="datetime1">
              <a:rPr lang="en-US" smtClean="0"/>
              <a:t>5/16/2020</a:t>
            </a:fld>
            <a:endParaRPr lang="en-US"/>
          </a:p>
        </p:txBody>
      </p:sp>
      <p:sp>
        <p:nvSpPr>
          <p:cNvPr id="5" name="Footer Placeholder 4"/>
          <p:cNvSpPr>
            <a:spLocks noGrp="1"/>
          </p:cNvSpPr>
          <p:nvPr>
            <p:ph type="ftr" sz="quarter" idx="11"/>
          </p:nvPr>
        </p:nvSpPr>
        <p:spPr/>
        <p:txBody>
          <a:bodyPr/>
          <a:lstStyle/>
          <a:p>
            <a:r>
              <a:rPr lang="en-US" smtClean="0"/>
              <a:t>Dr.Maghool-Autumn 1394</a:t>
            </a:r>
            <a:endParaRPr lang="en-US"/>
          </a:p>
        </p:txBody>
      </p:sp>
      <p:sp>
        <p:nvSpPr>
          <p:cNvPr id="6" name="Slide Number Placeholder 5"/>
          <p:cNvSpPr>
            <a:spLocks noGrp="1"/>
          </p:cNvSpPr>
          <p:nvPr>
            <p:ph type="sldNum" sz="quarter" idx="12"/>
          </p:nvPr>
        </p:nvSpPr>
        <p:spPr/>
        <p:txBody>
          <a:bodyPr/>
          <a:lstStyle/>
          <a:p>
            <a:fld id="{A1A1870D-910E-45BA-B285-216A27ED7320}" type="slidenum">
              <a:rPr lang="en-US" smtClean="0"/>
              <a:t>‹#›</a:t>
            </a:fld>
            <a:endParaRPr lang="en-US"/>
          </a:p>
        </p:txBody>
      </p:sp>
    </p:spTree>
    <p:extLst>
      <p:ext uri="{BB962C8B-B14F-4D97-AF65-F5344CB8AC3E}">
        <p14:creationId xmlns:p14="http://schemas.microsoft.com/office/powerpoint/2010/main" val="1027172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8351" y="304800"/>
            <a:ext cx="10085916"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1972734" y="1981200"/>
            <a:ext cx="4982633"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7158568" y="1981200"/>
            <a:ext cx="4982633"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7158568" y="4000500"/>
            <a:ext cx="4982633"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18"/>
          <p:cNvSpPr>
            <a:spLocks noGrp="1" noChangeArrowheads="1"/>
          </p:cNvSpPr>
          <p:nvPr>
            <p:ph type="dt" sz="half" idx="10"/>
          </p:nvPr>
        </p:nvSpPr>
        <p:spPr>
          <a:ln/>
        </p:spPr>
        <p:txBody>
          <a:bodyPr/>
          <a:lstStyle>
            <a:lvl1pPr>
              <a:defRPr/>
            </a:lvl1pPr>
          </a:lstStyle>
          <a:p>
            <a:pPr>
              <a:defRPr/>
            </a:pPr>
            <a:endParaRPr lang="en-US"/>
          </a:p>
        </p:txBody>
      </p:sp>
      <p:sp>
        <p:nvSpPr>
          <p:cNvPr id="7" name="Rectangle 19"/>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67375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038351" y="304800"/>
            <a:ext cx="10085916" cy="1143000"/>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1972734" y="1981200"/>
            <a:ext cx="4982633"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7158568" y="1981200"/>
            <a:ext cx="4982633"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half" idx="3"/>
          </p:nvPr>
        </p:nvSpPr>
        <p:spPr>
          <a:xfrm>
            <a:off x="1972733" y="4000500"/>
            <a:ext cx="10168467"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18"/>
          <p:cNvSpPr>
            <a:spLocks noGrp="1" noChangeArrowheads="1"/>
          </p:cNvSpPr>
          <p:nvPr>
            <p:ph type="dt" sz="half" idx="10"/>
          </p:nvPr>
        </p:nvSpPr>
        <p:spPr>
          <a:ln/>
        </p:spPr>
        <p:txBody>
          <a:bodyPr/>
          <a:lstStyle>
            <a:lvl1pPr>
              <a:defRPr/>
            </a:lvl1pPr>
          </a:lstStyle>
          <a:p>
            <a:pPr>
              <a:defRPr/>
            </a:pPr>
            <a:endParaRPr lang="en-US"/>
          </a:p>
        </p:txBody>
      </p:sp>
      <p:sp>
        <p:nvSpPr>
          <p:cNvPr id="7" name="Rectangle 19"/>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83916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038351" y="304800"/>
            <a:ext cx="10085916" cy="11430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1972733" y="1981200"/>
            <a:ext cx="10168467"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1972733" y="4000500"/>
            <a:ext cx="10168467"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7192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B7DAB9-0126-4E22-9F8E-1E43DAC0E3D5}" type="datetime1">
              <a:rPr lang="en-US" smtClean="0"/>
              <a:t>5/16/2020</a:t>
            </a:fld>
            <a:endParaRPr lang="en-US"/>
          </a:p>
        </p:txBody>
      </p:sp>
      <p:sp>
        <p:nvSpPr>
          <p:cNvPr id="5" name="Footer Placeholder 4"/>
          <p:cNvSpPr>
            <a:spLocks noGrp="1"/>
          </p:cNvSpPr>
          <p:nvPr>
            <p:ph type="ftr" sz="quarter" idx="11"/>
          </p:nvPr>
        </p:nvSpPr>
        <p:spPr/>
        <p:txBody>
          <a:bodyPr/>
          <a:lstStyle/>
          <a:p>
            <a:r>
              <a:rPr lang="en-US" smtClean="0"/>
              <a:t>Dr.Maghool-Autumn 1394</a:t>
            </a:r>
            <a:endParaRPr lang="en-US"/>
          </a:p>
        </p:txBody>
      </p:sp>
      <p:sp>
        <p:nvSpPr>
          <p:cNvPr id="6" name="Slide Number Placeholder 5"/>
          <p:cNvSpPr>
            <a:spLocks noGrp="1"/>
          </p:cNvSpPr>
          <p:nvPr>
            <p:ph type="sldNum" sz="quarter" idx="12"/>
          </p:nvPr>
        </p:nvSpPr>
        <p:spPr/>
        <p:txBody>
          <a:bodyPr/>
          <a:lstStyle/>
          <a:p>
            <a:fld id="{A1A1870D-910E-45BA-B285-216A27ED7320}" type="slidenum">
              <a:rPr lang="en-US" smtClean="0"/>
              <a:t>‹#›</a:t>
            </a:fld>
            <a:endParaRPr lang="en-US"/>
          </a:p>
        </p:txBody>
      </p:sp>
    </p:spTree>
    <p:extLst>
      <p:ext uri="{BB962C8B-B14F-4D97-AF65-F5344CB8AC3E}">
        <p14:creationId xmlns:p14="http://schemas.microsoft.com/office/powerpoint/2010/main" val="88066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0D890A-F97E-4AEB-91A7-D40358EF5B4C}" type="datetime1">
              <a:rPr lang="en-US" smtClean="0"/>
              <a:t>5/16/2020</a:t>
            </a:fld>
            <a:endParaRPr lang="en-US"/>
          </a:p>
        </p:txBody>
      </p:sp>
      <p:sp>
        <p:nvSpPr>
          <p:cNvPr id="5" name="Footer Placeholder 4"/>
          <p:cNvSpPr>
            <a:spLocks noGrp="1"/>
          </p:cNvSpPr>
          <p:nvPr>
            <p:ph type="ftr" sz="quarter" idx="11"/>
          </p:nvPr>
        </p:nvSpPr>
        <p:spPr/>
        <p:txBody>
          <a:bodyPr/>
          <a:lstStyle/>
          <a:p>
            <a:r>
              <a:rPr lang="en-US" smtClean="0"/>
              <a:t>Dr.Maghool-Autumn 1394</a:t>
            </a:r>
            <a:endParaRPr lang="en-US"/>
          </a:p>
        </p:txBody>
      </p:sp>
      <p:sp>
        <p:nvSpPr>
          <p:cNvPr id="6" name="Slide Number Placeholder 5"/>
          <p:cNvSpPr>
            <a:spLocks noGrp="1"/>
          </p:cNvSpPr>
          <p:nvPr>
            <p:ph type="sldNum" sz="quarter" idx="12"/>
          </p:nvPr>
        </p:nvSpPr>
        <p:spPr/>
        <p:txBody>
          <a:bodyPr/>
          <a:lstStyle/>
          <a:p>
            <a:fld id="{A1A1870D-910E-45BA-B285-216A27ED732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20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4D1258-47C8-4CED-BBBA-3D034967177A}" type="datetime1">
              <a:rPr lang="en-US" smtClean="0"/>
              <a:t>5/16/2020</a:t>
            </a:fld>
            <a:endParaRPr lang="en-US"/>
          </a:p>
        </p:txBody>
      </p:sp>
      <p:sp>
        <p:nvSpPr>
          <p:cNvPr id="6" name="Footer Placeholder 5"/>
          <p:cNvSpPr>
            <a:spLocks noGrp="1"/>
          </p:cNvSpPr>
          <p:nvPr>
            <p:ph type="ftr" sz="quarter" idx="11"/>
          </p:nvPr>
        </p:nvSpPr>
        <p:spPr/>
        <p:txBody>
          <a:bodyPr/>
          <a:lstStyle/>
          <a:p>
            <a:r>
              <a:rPr lang="en-US" smtClean="0"/>
              <a:t>Dr.Maghool-Autumn 1394</a:t>
            </a:r>
            <a:endParaRPr lang="en-US"/>
          </a:p>
        </p:txBody>
      </p:sp>
      <p:sp>
        <p:nvSpPr>
          <p:cNvPr id="7" name="Slide Number Placeholder 6"/>
          <p:cNvSpPr>
            <a:spLocks noGrp="1"/>
          </p:cNvSpPr>
          <p:nvPr>
            <p:ph type="sldNum" sz="quarter" idx="12"/>
          </p:nvPr>
        </p:nvSpPr>
        <p:spPr/>
        <p:txBody>
          <a:bodyPr/>
          <a:lstStyle/>
          <a:p>
            <a:fld id="{A1A1870D-910E-45BA-B285-216A27ED7320}" type="slidenum">
              <a:rPr lang="en-US" smtClean="0"/>
              <a:t>‹#›</a:t>
            </a:fld>
            <a:endParaRPr lang="en-US"/>
          </a:p>
        </p:txBody>
      </p:sp>
    </p:spTree>
    <p:extLst>
      <p:ext uri="{BB962C8B-B14F-4D97-AF65-F5344CB8AC3E}">
        <p14:creationId xmlns:p14="http://schemas.microsoft.com/office/powerpoint/2010/main" val="16623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1F87FD-3ED9-46AE-99DD-B9353726A851}" type="datetime1">
              <a:rPr lang="en-US" smtClean="0"/>
              <a:t>5/16/2020</a:t>
            </a:fld>
            <a:endParaRPr lang="en-US"/>
          </a:p>
        </p:txBody>
      </p:sp>
      <p:sp>
        <p:nvSpPr>
          <p:cNvPr id="8" name="Footer Placeholder 7"/>
          <p:cNvSpPr>
            <a:spLocks noGrp="1"/>
          </p:cNvSpPr>
          <p:nvPr>
            <p:ph type="ftr" sz="quarter" idx="11"/>
          </p:nvPr>
        </p:nvSpPr>
        <p:spPr/>
        <p:txBody>
          <a:bodyPr/>
          <a:lstStyle/>
          <a:p>
            <a:r>
              <a:rPr lang="en-US" smtClean="0"/>
              <a:t>Dr.Maghool-Autumn 1394</a:t>
            </a:r>
            <a:endParaRPr lang="en-US"/>
          </a:p>
        </p:txBody>
      </p:sp>
      <p:sp>
        <p:nvSpPr>
          <p:cNvPr id="9" name="Slide Number Placeholder 8"/>
          <p:cNvSpPr>
            <a:spLocks noGrp="1"/>
          </p:cNvSpPr>
          <p:nvPr>
            <p:ph type="sldNum" sz="quarter" idx="12"/>
          </p:nvPr>
        </p:nvSpPr>
        <p:spPr/>
        <p:txBody>
          <a:bodyPr/>
          <a:lstStyle/>
          <a:p>
            <a:fld id="{A1A1870D-910E-45BA-B285-216A27ED7320}" type="slidenum">
              <a:rPr lang="en-US" smtClean="0"/>
              <a:t>‹#›</a:t>
            </a:fld>
            <a:endParaRPr lang="en-US"/>
          </a:p>
        </p:txBody>
      </p:sp>
    </p:spTree>
    <p:extLst>
      <p:ext uri="{BB962C8B-B14F-4D97-AF65-F5344CB8AC3E}">
        <p14:creationId xmlns:p14="http://schemas.microsoft.com/office/powerpoint/2010/main" val="157726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57452B-701C-4BC7-8B4D-70627160FD29}" type="datetime1">
              <a:rPr lang="en-US" smtClean="0"/>
              <a:t>5/16/2020</a:t>
            </a:fld>
            <a:endParaRPr lang="en-US"/>
          </a:p>
        </p:txBody>
      </p:sp>
      <p:sp>
        <p:nvSpPr>
          <p:cNvPr id="4" name="Footer Placeholder 3"/>
          <p:cNvSpPr>
            <a:spLocks noGrp="1"/>
          </p:cNvSpPr>
          <p:nvPr>
            <p:ph type="ftr" sz="quarter" idx="11"/>
          </p:nvPr>
        </p:nvSpPr>
        <p:spPr/>
        <p:txBody>
          <a:bodyPr/>
          <a:lstStyle/>
          <a:p>
            <a:r>
              <a:rPr lang="en-US" smtClean="0"/>
              <a:t>Dr.Maghool-Autumn 1394</a:t>
            </a:r>
            <a:endParaRPr lang="en-US"/>
          </a:p>
        </p:txBody>
      </p:sp>
      <p:sp>
        <p:nvSpPr>
          <p:cNvPr id="5" name="Slide Number Placeholder 4"/>
          <p:cNvSpPr>
            <a:spLocks noGrp="1"/>
          </p:cNvSpPr>
          <p:nvPr>
            <p:ph type="sldNum" sz="quarter" idx="12"/>
          </p:nvPr>
        </p:nvSpPr>
        <p:spPr/>
        <p:txBody>
          <a:bodyPr/>
          <a:lstStyle/>
          <a:p>
            <a:fld id="{A1A1870D-910E-45BA-B285-216A27ED7320}" type="slidenum">
              <a:rPr lang="en-US" smtClean="0"/>
              <a:t>‹#›</a:t>
            </a:fld>
            <a:endParaRPr lang="en-US"/>
          </a:p>
        </p:txBody>
      </p:sp>
    </p:spTree>
    <p:extLst>
      <p:ext uri="{BB962C8B-B14F-4D97-AF65-F5344CB8AC3E}">
        <p14:creationId xmlns:p14="http://schemas.microsoft.com/office/powerpoint/2010/main" val="154611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8A38B8-4581-4366-BD10-ED5E367429AD}" type="datetime1">
              <a:rPr lang="en-US" smtClean="0"/>
              <a:t>5/16/2020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Dr.Maghool-Autumn 1394</a:t>
            </a:r>
            <a:endParaRPr lang="en-US"/>
          </a:p>
        </p:txBody>
      </p:sp>
      <p:sp>
        <p:nvSpPr>
          <p:cNvPr id="9" name="Slide Number Placeholder 8"/>
          <p:cNvSpPr>
            <a:spLocks noGrp="1"/>
          </p:cNvSpPr>
          <p:nvPr>
            <p:ph type="sldNum" sz="quarter" idx="12"/>
          </p:nvPr>
        </p:nvSpPr>
        <p:spPr/>
        <p:txBody>
          <a:bodyPr/>
          <a:lstStyle/>
          <a:p>
            <a:fld id="{A1A1870D-910E-45BA-B285-216A27ED7320}" type="slidenum">
              <a:rPr lang="en-US" smtClean="0"/>
              <a:t>‹#›</a:t>
            </a:fld>
            <a:endParaRPr lang="en-US"/>
          </a:p>
        </p:txBody>
      </p:sp>
    </p:spTree>
    <p:extLst>
      <p:ext uri="{BB962C8B-B14F-4D97-AF65-F5344CB8AC3E}">
        <p14:creationId xmlns:p14="http://schemas.microsoft.com/office/powerpoint/2010/main" val="243506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5605F03-3DED-4C2A-A5E7-857541006F02}" type="datetime1">
              <a:rPr lang="en-US" smtClean="0"/>
              <a:t>5/16/2020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Dr.Maghool-Autumn 1394</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1A1870D-910E-45BA-B285-216A27ED7320}" type="slidenum">
              <a:rPr lang="en-US" smtClean="0"/>
              <a:t>‹#›</a:t>
            </a:fld>
            <a:endParaRPr lang="en-US"/>
          </a:p>
        </p:txBody>
      </p:sp>
    </p:spTree>
    <p:extLst>
      <p:ext uri="{BB962C8B-B14F-4D97-AF65-F5344CB8AC3E}">
        <p14:creationId xmlns:p14="http://schemas.microsoft.com/office/powerpoint/2010/main" val="2745315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08DE4-088F-4764-9D46-1576EFB72BD8}" type="datetime1">
              <a:rPr lang="en-US" smtClean="0"/>
              <a:t>5/16/2020</a:t>
            </a:fld>
            <a:endParaRPr lang="en-US"/>
          </a:p>
        </p:txBody>
      </p:sp>
      <p:sp>
        <p:nvSpPr>
          <p:cNvPr id="6" name="Footer Placeholder 5"/>
          <p:cNvSpPr>
            <a:spLocks noGrp="1"/>
          </p:cNvSpPr>
          <p:nvPr>
            <p:ph type="ftr" sz="quarter" idx="11"/>
          </p:nvPr>
        </p:nvSpPr>
        <p:spPr/>
        <p:txBody>
          <a:bodyPr/>
          <a:lstStyle/>
          <a:p>
            <a:r>
              <a:rPr lang="en-US" smtClean="0"/>
              <a:t>Dr.Maghool-Autumn 1394</a:t>
            </a:r>
            <a:endParaRPr lang="en-US"/>
          </a:p>
        </p:txBody>
      </p:sp>
      <p:sp>
        <p:nvSpPr>
          <p:cNvPr id="7" name="Slide Number Placeholder 6"/>
          <p:cNvSpPr>
            <a:spLocks noGrp="1"/>
          </p:cNvSpPr>
          <p:nvPr>
            <p:ph type="sldNum" sz="quarter" idx="12"/>
          </p:nvPr>
        </p:nvSpPr>
        <p:spPr/>
        <p:txBody>
          <a:bodyPr/>
          <a:lstStyle/>
          <a:p>
            <a:fld id="{A1A1870D-910E-45BA-B285-216A27ED7320}" type="slidenum">
              <a:rPr lang="en-US" smtClean="0"/>
              <a:t>‹#›</a:t>
            </a:fld>
            <a:endParaRPr lang="en-US"/>
          </a:p>
        </p:txBody>
      </p:sp>
    </p:spTree>
    <p:extLst>
      <p:ext uri="{BB962C8B-B14F-4D97-AF65-F5344CB8AC3E}">
        <p14:creationId xmlns:p14="http://schemas.microsoft.com/office/powerpoint/2010/main" val="246642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E329A28-DAC9-44B1-8FA7-24E06E1CCDD1}" type="datetime1">
              <a:rPr lang="en-US" smtClean="0"/>
              <a:t>5/16/2020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Dr.Maghool-Autumn 1394</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1A1870D-910E-45BA-B285-216A27ED732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89995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4" r:id="rId12"/>
    <p:sldLayoutId id="2147483746" r:id="rId13"/>
    <p:sldLayoutId id="2147483747" r:id="rId14"/>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www.shutterstock.com/subscribe.m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hutterstock.com/subscribe.mhtml" TargetMode="External"/><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images.google.com/imgres?imgurl=http://www.globescientific.com/globe_needle_holder.gif&amp;imgrefurl=http://www.globescientific.com/cpage28a-needle.html&amp;h=941&amp;w=1456&amp;sz=508&amp;hl=en&amp;start=1&amp;tbnid=kGBaDivi3wY9iM:&amp;tbnh=97&amp;tbnw=150&amp;prev=/images?q=needle&amp;svnum=10&amp;hl=en&amp;lr=" TargetMode="External"/><Relationship Id="rId13" Type="http://schemas.openxmlformats.org/officeDocument/2006/relationships/image" Target="../media/image29.jpeg"/><Relationship Id="rId18" Type="http://schemas.openxmlformats.org/officeDocument/2006/relationships/hyperlink" Target="http://images.google.com/imgres?imgurl=http://www.microbiol.unimelb.edu.au/staff/ehs/hazdiamonds.images/corrosive.gif&amp;imgrefurl=http://www.microbiol.unimelb.edu.au/staff/ehs/hazdiamonds.html&amp;h=211&amp;w=210&amp;sz=13&amp;hl=en&amp;sig2=VscSB2kzDMlu7JZWtTHP5w&amp;start=6&amp;tbnid=9nMROHk6-OdllM:&amp;tbnh=106&amp;tbnw=105&amp;ei=BP6kRfxvv8aLAfOEmfwF&amp;prev=/images?q=chemical+hazard&amp;svnum=10&amp;hl=en&amp;lr=" TargetMode="External"/><Relationship Id="rId3" Type="http://schemas.openxmlformats.org/officeDocument/2006/relationships/hyperlink" Target="http://images.google.com/imgres?imgurl=http://oregonstate.edu/research/Images/hazbio.gif&amp;imgrefurl=http://oregonstate.edu/research/1old/News/04sumnews.html&amp;h=487&amp;w=512&amp;sz=20&amp;tbnid=FltTi8FN-Ad_mM:&amp;tbnh=125&amp;tbnw=131&amp;prev=/images?q=biohazard+symbol&amp;start=2&amp;ei=JvykRbK7PJC4iwHQia3vBQ&amp;sig2=t0XsrG4VlVXycbDfZtAbXg&amp;sa=X&amp;oi=images&amp;ct=image&amp;cd=2" TargetMode="External"/><Relationship Id="rId21" Type="http://schemas.openxmlformats.org/officeDocument/2006/relationships/image" Target="../media/image33.jpeg"/><Relationship Id="rId7" Type="http://schemas.openxmlformats.org/officeDocument/2006/relationships/image" Target="../media/image26.jpeg"/><Relationship Id="rId12" Type="http://schemas.openxmlformats.org/officeDocument/2006/relationships/hyperlink" Target="http://images.google.com/imgres?imgurl=http://www.artchive.com/artchive/g/goodman/goodman_night_burn.jpg&amp;imgrefurl=http://artchive.com/artchive/G/goodman/goodman_night_burn.jpg.html&amp;h=835&amp;w=630&amp;sz=80&amp;hl=en&amp;sig2=g0CPj7-ox-t5_T8wxyb9ag&amp;start=3&amp;tbnid=nyG46gQzNWIVmM:&amp;tbnh=144&amp;tbnw=109&amp;ei=N_2kRebsCYvIiwG1kun8BQ&amp;prev=/images?q=burn&amp;svnum=10&amp;hl=en&amp;lr=" TargetMode="External"/><Relationship Id="rId17" Type="http://schemas.openxmlformats.org/officeDocument/2006/relationships/image" Target="../media/image31.jpeg"/><Relationship Id="rId2" Type="http://schemas.openxmlformats.org/officeDocument/2006/relationships/notesSlide" Target="../notesSlides/notesSlide8.xml"/><Relationship Id="rId16" Type="http://schemas.openxmlformats.org/officeDocument/2006/relationships/hyperlink" Target="http://images.google.com/imgres?imgurl=http://offices.colgate.edu/chemmgt/images/gascylinders1.jpg&amp;imgrefurl=http://offices.colgate.edu/chemmgt/picturegallery.htm&amp;h=480&amp;w=640&amp;sz=32&amp;hl=en&amp;start=13&amp;tbnid=7kEDXWSgmm0Q0M:&amp;tbnh=103&amp;tbnw=137&amp;prev=/images?q=gas+cylinder&amp;svnum=10&amp;hl=en&amp;lr=&amp;sa=X" TargetMode="External"/><Relationship Id="rId20" Type="http://schemas.openxmlformats.org/officeDocument/2006/relationships/hyperlink" Target="http://images.google.com/imgres?imgurl=http://images.encarta.msn.com/xrefmedia/sharemed/targets/images/pho/t014/T014510A.jpg&amp;imgrefurl=http://encarta.msn.com/media_461517901_761563758_-1_1/Liquid_Nitrogen.html&amp;h=336&amp;w=500&amp;sz=19&amp;hl=en&amp;start=4&amp;tbnid=12tTu4JRrYuoCM:&amp;tbnh=87&amp;tbnw=130&amp;prev=/images?q=liquid+nitrogen&amp;svnum=10&amp;hl=en&amp;lr=" TargetMode="External"/><Relationship Id="rId1" Type="http://schemas.openxmlformats.org/officeDocument/2006/relationships/slideLayout" Target="../slideLayouts/slideLayout12.xml"/><Relationship Id="rId6" Type="http://schemas.openxmlformats.org/officeDocument/2006/relationships/image" Target="../media/image25.jpeg"/><Relationship Id="rId11" Type="http://schemas.openxmlformats.org/officeDocument/2006/relationships/image" Target="../media/image28.jpeg"/><Relationship Id="rId5" Type="http://schemas.openxmlformats.org/officeDocument/2006/relationships/hyperlink" Target="http://images.google.com/imgres?imgurl=http://www.teachnet.ie/dkeenahan/2004/Images/Radiation%20symbol%202%20J.jpg&amp;imgrefurl=http://www.teachnet.ie/dkeenahan/2004/page41.html&amp;h=247&amp;w=264&amp;sz=9&amp;tbnid=q58_UDK7Pu2bmM:&amp;tbnh=105&amp;tbnw=112&amp;prev=/images?q=radiation+symbol&amp;start=3&amp;ei=TPykRbn-FZDYigHXmYDlBQ&amp;sig2=GYgQdEHQ1k9KbQmSwgUWGA&amp;sa=X&amp;oi=images&amp;ct=image&amp;cd=3" TargetMode="External"/><Relationship Id="rId15" Type="http://schemas.openxmlformats.org/officeDocument/2006/relationships/image" Target="../media/image30.jpeg"/><Relationship Id="rId10" Type="http://schemas.openxmlformats.org/officeDocument/2006/relationships/hyperlink" Target="http://images.google.com/imgres?imgurl=http://www.worldofmolecules.com/solvents/benzene.gif&amp;imgrefurl=http://www.worldofmolecules.com/solvents/benzene.htm&amp;h=242&amp;w=251&amp;sz=6&amp;hl=en&amp;start=1&amp;tbnid=lwc48qHliqSHtM:&amp;tbnh=107&amp;tbnw=111&amp;prev=/images?q=benzene&amp;svnum=10&amp;hl=en&amp;lr=" TargetMode="External"/><Relationship Id="rId19" Type="http://schemas.openxmlformats.org/officeDocument/2006/relationships/image" Target="../media/image32.jpeg"/><Relationship Id="rId4" Type="http://schemas.openxmlformats.org/officeDocument/2006/relationships/image" Target="../media/image24.jpeg"/><Relationship Id="rId9" Type="http://schemas.openxmlformats.org/officeDocument/2006/relationships/image" Target="../media/image27.jpeg"/><Relationship Id="rId14" Type="http://schemas.openxmlformats.org/officeDocument/2006/relationships/hyperlink" Target="http://images.google.com/imgres?imgurl=http://oregonstate.edu/~brookhac/uploaded_images/tripping-729005.jpg&amp;imgrefurl=http://oregonstate.edu/~brookhac/2005_12_01_theblueflower_archive.html&amp;h=285&amp;w=400&amp;sz=12&amp;hl=en&amp;sig2=X1fgOb4GRvwLzC4K1ApKpw&amp;start=1&amp;tbnid=vX4HxNFeWQox7M:&amp;tbnh=88&amp;tbnw=124&amp;ei=U_2kRZHkJc24igH9pYjgBQ&amp;prev=/images?q=tripping&amp;svnum=10&amp;hl=en&amp;lr=" TargetMode="Externa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jpe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94584" y="1104737"/>
            <a:ext cx="10058400" cy="2019150"/>
          </a:xfrm>
          <a:effectLst>
            <a:outerShdw blurRad="50800" dist="50800" dir="5400000" algn="ctr" rotWithShape="0">
              <a:srgbClr val="FF0000"/>
            </a:outerShdw>
          </a:effectLst>
        </p:spPr>
        <p:txBody>
          <a:bodyPr>
            <a:normAutofit fontScale="90000"/>
          </a:bodyPr>
          <a:lstStyle/>
          <a:p>
            <a:pPr algn="ctr" eaLnBrk="1" hangingPunct="1"/>
            <a:r>
              <a:rPr lang="fa-IR" dirty="0" smtClean="0">
                <a:solidFill>
                  <a:srgbClr val="FF0000"/>
                </a:solidFill>
                <a:latin typeface="Aparajita" panose="020B0604020202020204" pitchFamily="34" charset="0"/>
                <a:cs typeface="Majid Shadow" panose="00000400000000000000" pitchFamily="2" charset="-78"/>
              </a:rPr>
              <a:t>ایمنی در آزمایشگاه</a:t>
            </a:r>
          </a:p>
        </p:txBody>
      </p:sp>
      <p:sp>
        <p:nvSpPr>
          <p:cNvPr id="6147" name="Rectangle 3"/>
          <p:cNvSpPr>
            <a:spLocks noGrp="1" noChangeArrowheads="1"/>
          </p:cNvSpPr>
          <p:nvPr>
            <p:ph type="subTitle" idx="1"/>
          </p:nvPr>
        </p:nvSpPr>
        <p:spPr/>
        <p:txBody>
          <a:bodyPr>
            <a:normAutofit/>
          </a:bodyPr>
          <a:lstStyle/>
          <a:p>
            <a:pPr algn="ctr" eaLnBrk="1" hangingPunct="1"/>
            <a:endParaRPr lang="fa-IR" sz="2800" dirty="0" smtClean="0">
              <a:solidFill>
                <a:srgbClr val="002060"/>
              </a:solidFill>
            </a:endParaRPr>
          </a:p>
        </p:txBody>
      </p:sp>
      <p:pic>
        <p:nvPicPr>
          <p:cNvPr id="5" name="Picture 4" descr="http://media.nasimonline.ir/original/archive/24-4-1391/IMAGE634778848859877722.jpeg"/>
          <p:cNvPicPr/>
          <p:nvPr/>
        </p:nvPicPr>
        <p:blipFill>
          <a:blip r:embed="rId3">
            <a:extLst>
              <a:ext uri="{28A0092B-C50C-407E-A947-70E740481C1C}">
                <a14:useLocalDpi xmlns:a14="http://schemas.microsoft.com/office/drawing/2010/main" val="0"/>
              </a:ext>
            </a:extLst>
          </a:blip>
          <a:srcRect/>
          <a:stretch>
            <a:fillRect/>
          </a:stretch>
        </p:blipFill>
        <p:spPr bwMode="auto">
          <a:xfrm>
            <a:off x="9390184" y="187724"/>
            <a:ext cx="2490537" cy="1792154"/>
          </a:xfrm>
          <a:prstGeom prst="rect">
            <a:avLst/>
          </a:prstGeom>
          <a:noFill/>
          <a:ln>
            <a:noFill/>
          </a:ln>
        </p:spPr>
      </p:pic>
      <p:sp>
        <p:nvSpPr>
          <p:cNvPr id="3" name="Footer Placeholder 2"/>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233042754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112495" y="284440"/>
            <a:ext cx="6141659" cy="1185863"/>
          </a:xfrm>
          <a:noFill/>
        </p:spPr>
        <p:txBody>
          <a:bodyPr>
            <a:normAutofit/>
          </a:bodyPr>
          <a:lstStyle/>
          <a:p>
            <a:pPr algn="l" rtl="1"/>
            <a:r>
              <a:rPr lang="ar-SA" sz="3200" b="1" dirty="0" smtClean="0">
                <a:solidFill>
                  <a:schemeClr val="tx1"/>
                </a:solidFill>
                <a:latin typeface="Times New Roman" panose="02020603050405020304" pitchFamily="18" charset="0"/>
                <a:ea typeface="PMingLiU" panose="02020500000000000000" pitchFamily="18" charset="-120"/>
                <a:cs typeface="B Nazanin" panose="00000400000000000000" pitchFamily="2" charset="-78"/>
              </a:rPr>
              <a:t>رعایت اصول ایمنی در آزمایشگاهها بر عهده</a:t>
            </a:r>
            <a:r>
              <a:rPr lang="fa-IR" sz="3600" dirty="0" smtClean="0">
                <a:solidFill>
                  <a:schemeClr val="tx1"/>
                </a:solidFill>
                <a:latin typeface="Times New Roman" panose="02020603050405020304" pitchFamily="18" charset="0"/>
                <a:ea typeface="PMingLiU" panose="02020500000000000000" pitchFamily="18" charset="-120"/>
                <a:cs typeface="B Nazanin" panose="00000400000000000000" pitchFamily="2" charset="-78"/>
              </a:rPr>
              <a:t>:</a:t>
            </a:r>
            <a:endParaRPr lang="en-US" sz="3600" dirty="0" smtClean="0">
              <a:solidFill>
                <a:schemeClr val="tx1"/>
              </a:solidFill>
              <a:ea typeface="PMingLiU" panose="02020500000000000000" pitchFamily="18" charset="-120"/>
              <a:cs typeface="B Nazanin" panose="00000400000000000000" pitchFamily="2" charset="-78"/>
            </a:endParaRPr>
          </a:p>
        </p:txBody>
      </p:sp>
      <p:sp>
        <p:nvSpPr>
          <p:cNvPr id="20483" name="Rectangle 3"/>
          <p:cNvSpPr>
            <a:spLocks noGrp="1" noChangeArrowheads="1"/>
          </p:cNvSpPr>
          <p:nvPr>
            <p:ph idx="1"/>
          </p:nvPr>
        </p:nvSpPr>
        <p:spPr>
          <a:xfrm>
            <a:off x="2899110" y="2092282"/>
            <a:ext cx="8229600" cy="3886200"/>
          </a:xfrm>
        </p:spPr>
        <p:txBody>
          <a:bodyPr/>
          <a:lstStyle/>
          <a:p>
            <a:pPr algn="r" rtl="1">
              <a:buFont typeface="Wingdings" panose="05000000000000000000" pitchFamily="2" charset="2"/>
              <a:buChar char="§"/>
              <a:defRPr/>
            </a:pPr>
            <a:r>
              <a:rPr lang="fa-IR" sz="2800" dirty="0">
                <a:solidFill>
                  <a:schemeClr val="tx1">
                    <a:lumMod val="95000"/>
                    <a:lumOff val="5000"/>
                  </a:schemeClr>
                </a:solidFill>
              </a:rPr>
              <a:t>تمامی کارکنان </a:t>
            </a:r>
          </a:p>
          <a:p>
            <a:pPr algn="r" rtl="1">
              <a:buFont typeface="Wingdings" panose="05000000000000000000" pitchFamily="2" charset="2"/>
              <a:buChar char="§"/>
              <a:defRPr/>
            </a:pPr>
            <a:r>
              <a:rPr lang="fa-IR" sz="2800" dirty="0">
                <a:solidFill>
                  <a:schemeClr val="tx1">
                    <a:lumMod val="95000"/>
                    <a:lumOff val="5000"/>
                  </a:schemeClr>
                </a:solidFill>
              </a:rPr>
              <a:t>مراجعین</a:t>
            </a:r>
          </a:p>
          <a:p>
            <a:pPr algn="r" rtl="1">
              <a:buFont typeface="Wingdings" panose="05000000000000000000" pitchFamily="2" charset="2"/>
              <a:buChar char="§"/>
              <a:defRPr/>
            </a:pPr>
            <a:r>
              <a:rPr lang="fa-IR" sz="2800" dirty="0">
                <a:solidFill>
                  <a:schemeClr val="tx1">
                    <a:lumMod val="95000"/>
                    <a:lumOff val="5000"/>
                  </a:schemeClr>
                </a:solidFill>
              </a:rPr>
              <a:t>کارآموزان</a:t>
            </a:r>
          </a:p>
          <a:p>
            <a:pPr algn="r" rtl="1">
              <a:buFont typeface="Wingdings" panose="05000000000000000000" pitchFamily="2" charset="2"/>
              <a:buChar char="§"/>
              <a:defRPr/>
            </a:pPr>
            <a:r>
              <a:rPr lang="fa-IR" sz="2800" dirty="0">
                <a:solidFill>
                  <a:schemeClr val="tx1">
                    <a:lumMod val="95000"/>
                    <a:lumOff val="5000"/>
                  </a:schemeClr>
                </a:solidFill>
              </a:rPr>
              <a:t>دانشجویان و اساتید</a:t>
            </a:r>
          </a:p>
          <a:p>
            <a:pPr>
              <a:buFont typeface="Wingdings" panose="05000000000000000000" pitchFamily="2" charset="2"/>
              <a:buNone/>
              <a:defRPr/>
            </a:pPr>
            <a:endParaRPr lang="en-US" dirty="0">
              <a:solidFill>
                <a:schemeClr val="tx1">
                  <a:lumMod val="95000"/>
                  <a:lumOff val="5000"/>
                </a:schemeClr>
              </a:solidFill>
            </a:endParaRPr>
          </a:p>
        </p:txBody>
      </p:sp>
      <p:sp>
        <p:nvSpPr>
          <p:cNvPr id="5" name="Footer Placeholder 4"/>
          <p:cNvSpPr>
            <a:spLocks noGrp="1"/>
          </p:cNvSpPr>
          <p:nvPr>
            <p:ph type="ftr" sz="quarter" idx="11"/>
          </p:nvPr>
        </p:nvSpPr>
        <p:spPr/>
        <p:txBody>
          <a:bodyPr/>
          <a:lstStyle/>
          <a:p>
            <a:pPr>
              <a:defRPr/>
            </a:pPr>
            <a:r>
              <a:rPr lang="en-US" smtClean="0"/>
              <a:t>G.Amini-Autumn 1397</a:t>
            </a:r>
            <a:endParaRPr lang="en-US"/>
          </a:p>
        </p:txBody>
      </p:sp>
    </p:spTree>
    <p:extLst>
      <p:ext uri="{BB962C8B-B14F-4D97-AF65-F5344CB8AC3E}">
        <p14:creationId xmlns:p14="http://schemas.microsoft.com/office/powerpoint/2010/main" val="1650823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G.Amini-Autumn 1397</a:t>
            </a:r>
            <a:endParaRPr lang="en-US"/>
          </a:p>
        </p:txBody>
      </p:sp>
      <p:sp>
        <p:nvSpPr>
          <p:cNvPr id="5" name="Rectangle 1"/>
          <p:cNvSpPr>
            <a:spLocks noGrp="1" noChangeArrowheads="1"/>
          </p:cNvSpPr>
          <p:nvPr>
            <p:ph idx="1"/>
          </p:nvPr>
        </p:nvSpPr>
        <p:spPr bwMode="auto">
          <a:xfrm>
            <a:off x="1037492" y="184667"/>
            <a:ext cx="10111153" cy="594008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685800" algn="l"/>
              </a:tabLst>
            </a:pPr>
            <a:r>
              <a:rPr kumimoji="0" lang="fa-IR" altLang="en-US" b="1"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فرم ارزیابی خطرات احتمالی برای سلامتی در آزمایش‌های پیشنهادی </a:t>
            </a:r>
          </a:p>
          <a:p>
            <a:pPr marL="0" marR="0" lvl="0" indent="0" algn="ctr" defTabSz="914400" rtl="1" eaLnBrk="0" fontAlgn="base" latinLnBrk="0" hangingPunct="0">
              <a:lnSpc>
                <a:spcPct val="100000"/>
              </a:lnSpc>
              <a:spcBef>
                <a:spcPct val="0"/>
              </a:spcBef>
              <a:spcAft>
                <a:spcPct val="0"/>
              </a:spcAft>
              <a:buClrTx/>
              <a:buSzTx/>
              <a:buFontTx/>
              <a:buNone/>
              <a:tabLst>
                <a:tab pos="685800" algn="l"/>
              </a:tabLst>
            </a:pPr>
            <a:r>
              <a:rPr kumimoji="0" lang="fa-IR" altLang="en-US" b="1"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r>
              <a:rPr kumimoji="0" lang="en-GB" altLang="en-US" b="1"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COSHH Form</a:t>
            </a:r>
            <a:r>
              <a:rPr kumimoji="0" lang="fa-IR" altLang="en-US" b="1"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p>
          <a:p>
            <a:pPr marL="0" marR="0" lvl="0" indent="0" algn="ctr" defTabSz="914400" rtl="1" eaLnBrk="0" fontAlgn="base" latinLnBrk="0" hangingPunct="0">
              <a:lnSpc>
                <a:spcPct val="100000"/>
              </a:lnSpc>
              <a:spcBef>
                <a:spcPct val="0"/>
              </a:spcBef>
              <a:spcAft>
                <a:spcPct val="0"/>
              </a:spcAft>
              <a:buClrTx/>
              <a:buSzTx/>
              <a:buFontTx/>
              <a:buNone/>
              <a:tabLst>
                <a:tab pos="685800" algn="l"/>
              </a:tabLst>
            </a:pPr>
            <a:r>
              <a:rPr kumimoji="0" lang="en-US" altLang="en-US" b="0" i="0" u="none" strike="noStrike" cap="none" normalizeH="0" baseline="0" dirty="0" smtClean="0">
                <a:ln>
                  <a:noFill/>
                </a:ln>
                <a:solidFill>
                  <a:schemeClr val="bg1"/>
                </a:solidFill>
                <a:effectLst/>
              </a:rPr>
              <a:t>()</a:t>
            </a:r>
          </a:p>
          <a:p>
            <a:pPr marL="0" indent="0" algn="l">
              <a:lnSpc>
                <a:spcPct val="100000"/>
              </a:lnSpc>
              <a:buClrTx/>
              <a:buSzTx/>
              <a:buNone/>
            </a:pPr>
            <a:r>
              <a:rPr lang="en-US" dirty="0"/>
              <a:t>COSHH: Control of Substances Hazardous to Health Regulation (</a:t>
            </a:r>
            <a:r>
              <a:rPr lang="fa-IR" dirty="0"/>
              <a:t>مقررات کنترل مواد خطرناک برای سلامتی</a:t>
            </a:r>
            <a:endParaRPr lang="fa-IR" altLang="en-US" b="1" dirty="0">
              <a:latin typeface="Tahoma" panose="020B0604030504040204" pitchFamily="34" charset="0"/>
              <a:ea typeface="Calibri" panose="020F0502020204030204" pitchFamily="34" charset="0"/>
              <a:cs typeface="Tahoma" panose="020B060403050404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685800" algn="l"/>
              </a:tabLst>
            </a:pPr>
            <a:r>
              <a:rPr kumimoji="0" lang="fa-IR" altLang="en-US" b="1"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ارزیابی خطر آزمایش‌ها نیاز به آگاهی و پذیرفتن مقررات زیر دارد:</a:t>
            </a:r>
          </a:p>
          <a:p>
            <a:pPr marL="0" marR="0" lvl="0" indent="0" algn="r" defTabSz="914400" rtl="1" eaLnBrk="0" fontAlgn="base" latinLnBrk="0" hangingPunct="0">
              <a:lnSpc>
                <a:spcPct val="100000"/>
              </a:lnSpc>
              <a:spcBef>
                <a:spcPct val="0"/>
              </a:spcBef>
              <a:spcAft>
                <a:spcPct val="0"/>
              </a:spcAft>
              <a:buClrTx/>
              <a:buSzTx/>
              <a:buFontTx/>
              <a:buNone/>
              <a:tabLst>
                <a:tab pos="685800" algn="l"/>
              </a:tabLst>
            </a:pPr>
            <a:endParaRPr kumimoji="0" lang="en-US" altLang="en-US"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r>
              <a:rPr kumimoji="0" lang="fa-IR" altLang="en-US"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کامل کردن فرم مربوط به هر آزمایش (کار با مواد شیمیایی، میکروارگانیسم‌ها و دستگاه‌ها) که خطراتی را به همراه دارد.</a:t>
            </a:r>
            <a:endParaRPr kumimoji="0" lang="en-US" altLang="en-US"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r>
              <a:rPr kumimoji="0" lang="fa-IR" altLang="en-US"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مطالعۀ دفترچۀ راهنمای هر مادۀ شیمیایی (</a:t>
            </a:r>
            <a:r>
              <a:rPr kumimoji="0" lang="en-US" altLang="en-US"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SDSs</a:t>
            </a:r>
            <a:r>
              <a:rPr kumimoji="0" lang="fa-IR" altLang="en-US"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و دستگاه‌های مورد نظر.</a:t>
            </a:r>
          </a:p>
          <a:p>
            <a:pPr marL="0" marR="0" lvl="0" indent="0" algn="r" defTabSz="914400" rtl="1" eaLnBrk="0" fontAlgn="base" latinLnBrk="0" hangingPunct="0">
              <a:lnSpc>
                <a:spcPct val="100000"/>
              </a:lnSpc>
              <a:spcBef>
                <a:spcPct val="0"/>
              </a:spcBef>
              <a:spcAft>
                <a:spcPct val="0"/>
              </a:spcAft>
              <a:buClrTx/>
              <a:buSzTx/>
              <a:buFontTx/>
              <a:buChar char="•"/>
              <a:tabLst>
                <a:tab pos="685800" algn="l"/>
              </a:tabLst>
            </a:pPr>
            <a:endParaRPr kumimoji="0" lang="en-US" altLang="en-US"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685800" algn="l"/>
              </a:tabLst>
            </a:pPr>
            <a:r>
              <a:rPr kumimoji="0" lang="fa-IR" altLang="en-US" b="1"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عنوان و هدف آزمایش: </a:t>
            </a:r>
          </a:p>
          <a:p>
            <a:pPr marL="0" marR="0" lvl="0" indent="0" algn="r" defTabSz="914400" rtl="1" eaLnBrk="0" fontAlgn="base" latinLnBrk="0" hangingPunct="0">
              <a:lnSpc>
                <a:spcPct val="100000"/>
              </a:lnSpc>
              <a:spcBef>
                <a:spcPct val="0"/>
              </a:spcBef>
              <a:spcAft>
                <a:spcPct val="0"/>
              </a:spcAft>
              <a:buClrTx/>
              <a:buSzTx/>
              <a:buFontTx/>
              <a:buNone/>
              <a:tabLst>
                <a:tab pos="685800" algn="l"/>
              </a:tabLst>
            </a:pPr>
            <a:endParaRPr kumimoji="0" lang="en-US" altLang="en-US"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685800" algn="l"/>
              </a:tabLst>
            </a:pPr>
            <a:r>
              <a:rPr kumimoji="0" lang="fa-IR" altLang="en-US"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آیا نیل به این هدف می‌تواند با وسایل یا مواد کم خطرتر انجام شود؟      □ بلی      □ خیر</a:t>
            </a:r>
            <a:endParaRPr kumimoji="0" lang="en-US" altLang="en-US"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685800" algn="l"/>
              </a:tabLst>
            </a:pPr>
            <a:r>
              <a:rPr kumimoji="0" lang="fa-IR" altLang="en-US"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اگر جواب مثبت است، چرا این روش را به کار نمی‌برید؟</a:t>
            </a:r>
            <a:endParaRPr kumimoji="0" lang="en-US" altLang="en-US" b="0" i="0" u="none" strike="noStrike" cap="none" normalizeH="0" baseline="0" dirty="0" smtClean="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685800" algn="l"/>
              </a:tabLst>
            </a:pPr>
            <a:r>
              <a:rPr kumimoji="0" lang="fa-IR" altLang="en-US"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امضای همۀ افرادی (محقق و دانشجو) که به صورت عملی در آزمایشگاه درگیر این آزمایش هستند. این امضا تأیید می‌کند که افراد مذکور برگه‌های اطلاعات مربوط به آزمایش و خطرات آن را (</a:t>
            </a:r>
            <a:r>
              <a:rPr kumimoji="0" lang="en-US" altLang="en-US"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MSDS</a:t>
            </a:r>
            <a:r>
              <a:rPr kumimoji="0" lang="fa-IR" altLang="en-US" b="0" i="0" u="none" strike="noStrike" cap="none" normalizeH="0" baseline="0" dirty="0" smtClean="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مطالعه کرده‌اند و تمام مسئولیت ناشی از انجام آزمایش‌ها را می‌پذیرند.</a:t>
            </a:r>
          </a:p>
          <a:p>
            <a:pPr marL="0" marR="0" lvl="0" indent="0" algn="r" defTabSz="914400" rtl="1" eaLnBrk="0" fontAlgn="base" latinLnBrk="0" hangingPunct="0">
              <a:lnSpc>
                <a:spcPct val="100000"/>
              </a:lnSpc>
              <a:spcBef>
                <a:spcPct val="0"/>
              </a:spcBef>
              <a:spcAft>
                <a:spcPct val="0"/>
              </a:spcAft>
              <a:buClrTx/>
              <a:buSzTx/>
              <a:buFontTx/>
              <a:buNone/>
              <a:tabLst>
                <a:tab pos="685800" algn="l"/>
              </a:tabLst>
            </a:pPr>
            <a:endParaRPr kumimoji="0" lang="en-US" altLang="en-U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834515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293" y="509953"/>
            <a:ext cx="10902462" cy="6314957"/>
          </a:xfrm>
          <a:noFill/>
        </p:spPr>
        <p:txBody>
          <a:bodyPr/>
          <a:lstStyle/>
          <a:p>
            <a:pPr marL="0" lvl="0" indent="0" algn="r" rtl="1" eaLnBrk="0" fontAlgn="base" hangingPunct="0">
              <a:lnSpc>
                <a:spcPct val="100000"/>
              </a:lnSpc>
              <a:spcBef>
                <a:spcPct val="0"/>
              </a:spcBef>
              <a:spcAft>
                <a:spcPct val="0"/>
              </a:spcAft>
              <a:buClrTx/>
              <a:buSzTx/>
              <a:buNone/>
              <a:tabLst>
                <a:tab pos="685800" algn="l"/>
              </a:tabLst>
            </a:pPr>
            <a:endParaRPr lang="fa-IR" altLang="en-US" sz="2400" b="1" dirty="0" smtClean="0">
              <a:solidFill>
                <a:schemeClr val="tx1"/>
              </a:solidFill>
              <a:latin typeface="Tahoma" panose="020B0604030504040204" pitchFamily="34" charset="0"/>
              <a:ea typeface="Calibri" panose="020F0502020204030204" pitchFamily="34" charset="0"/>
              <a:cs typeface="Tahoma" panose="020B0604030504040204" pitchFamily="34" charset="0"/>
            </a:endParaRPr>
          </a:p>
          <a:p>
            <a:pPr marL="0" lvl="0" indent="0" algn="r" rtl="1" eaLnBrk="0" fontAlgn="base" hangingPunct="0">
              <a:lnSpc>
                <a:spcPct val="100000"/>
              </a:lnSpc>
              <a:spcBef>
                <a:spcPct val="0"/>
              </a:spcBef>
              <a:spcAft>
                <a:spcPct val="0"/>
              </a:spcAft>
              <a:buClrTx/>
              <a:buSzTx/>
              <a:buNone/>
              <a:tabLst>
                <a:tab pos="685800" algn="l"/>
              </a:tabLst>
            </a:pPr>
            <a:endParaRPr lang="fa-IR" altLang="en-US" sz="2400" b="1" dirty="0">
              <a:solidFill>
                <a:schemeClr val="tx1"/>
              </a:solidFill>
              <a:latin typeface="Tahoma" panose="020B0604030504040204" pitchFamily="34" charset="0"/>
              <a:ea typeface="Calibri" panose="020F0502020204030204" pitchFamily="34" charset="0"/>
              <a:cs typeface="Tahoma" panose="020B0604030504040204" pitchFamily="34" charset="0"/>
            </a:endParaRPr>
          </a:p>
          <a:p>
            <a:pPr marL="0" lvl="0" indent="0" algn="r" rtl="1" eaLnBrk="0" fontAlgn="base" hangingPunct="0">
              <a:lnSpc>
                <a:spcPct val="100000"/>
              </a:lnSpc>
              <a:spcBef>
                <a:spcPct val="0"/>
              </a:spcBef>
              <a:spcAft>
                <a:spcPct val="0"/>
              </a:spcAft>
              <a:buClrTx/>
              <a:buSzTx/>
              <a:buNone/>
              <a:tabLst>
                <a:tab pos="685800" algn="l"/>
              </a:tabLst>
            </a:pPr>
            <a:r>
              <a:rPr lang="fa-IR" altLang="en-US" sz="2400" b="1" dirty="0" smtClean="0">
                <a:solidFill>
                  <a:schemeClr val="tx1"/>
                </a:solidFill>
                <a:latin typeface="Tahoma" panose="020B0604030504040204" pitchFamily="34" charset="0"/>
                <a:ea typeface="Calibri" panose="020F0502020204030204" pitchFamily="34" charset="0"/>
                <a:cs typeface="Tahoma" panose="020B0604030504040204" pitchFamily="34" charset="0"/>
              </a:rPr>
              <a:t>طرح </a:t>
            </a:r>
            <a:r>
              <a:rPr lang="fa-IR" altLang="en-US" sz="2400" b="1" dirty="0">
                <a:solidFill>
                  <a:schemeClr val="tx1"/>
                </a:solidFill>
                <a:latin typeface="Tahoma" panose="020B0604030504040204" pitchFamily="34" charset="0"/>
                <a:ea typeface="Calibri" panose="020F0502020204030204" pitchFamily="34" charset="0"/>
                <a:cs typeface="Tahoma" panose="020B0604030504040204" pitchFamily="34" charset="0"/>
              </a:rPr>
              <a:t>مختصری از کار:</a:t>
            </a:r>
            <a:endParaRPr lang="en-US" altLang="en-US" sz="2400" dirty="0">
              <a:solidFill>
                <a:schemeClr val="tx1"/>
              </a:solidFill>
            </a:endParaRPr>
          </a:p>
          <a:p>
            <a:pPr marL="0" lvl="0" indent="0" algn="r" rtl="1" eaLnBrk="0" fontAlgn="base" hangingPunct="0">
              <a:lnSpc>
                <a:spcPct val="100000"/>
              </a:lnSpc>
              <a:spcBef>
                <a:spcPct val="0"/>
              </a:spcBef>
              <a:spcAft>
                <a:spcPct val="0"/>
              </a:spcAft>
              <a:buClrTx/>
              <a:buSzTx/>
              <a:buNone/>
              <a:tabLst>
                <a:tab pos="685800" algn="l"/>
              </a:tabLst>
            </a:pPr>
            <a:endParaRPr lang="fa-IR" altLang="en-US" sz="2400" dirty="0" smtClean="0">
              <a:solidFill>
                <a:schemeClr val="tx1"/>
              </a:solidFill>
              <a:latin typeface="Tahoma" panose="020B0604030504040204" pitchFamily="34" charset="0"/>
              <a:ea typeface="Calibri" panose="020F0502020204030204" pitchFamily="34" charset="0"/>
              <a:cs typeface="Tahoma" panose="020B0604030504040204" pitchFamily="34" charset="0"/>
            </a:endParaRPr>
          </a:p>
          <a:p>
            <a:pPr marL="0" lvl="0" indent="0" algn="r" rtl="1" eaLnBrk="0" fontAlgn="base" hangingPunct="0">
              <a:lnSpc>
                <a:spcPct val="100000"/>
              </a:lnSpc>
              <a:spcBef>
                <a:spcPct val="0"/>
              </a:spcBef>
              <a:spcAft>
                <a:spcPct val="0"/>
              </a:spcAft>
              <a:buClrTx/>
              <a:buSzTx/>
              <a:buNone/>
              <a:tabLst>
                <a:tab pos="685800" algn="l"/>
              </a:tabLst>
            </a:pPr>
            <a:r>
              <a:rPr lang="fa-IR" altLang="en-US" sz="2400" dirty="0" smtClean="0">
                <a:solidFill>
                  <a:schemeClr val="tx1"/>
                </a:solidFill>
                <a:latin typeface="Tahoma" panose="020B0604030504040204" pitchFamily="34" charset="0"/>
                <a:ea typeface="Calibri" panose="020F0502020204030204" pitchFamily="34" charset="0"/>
                <a:cs typeface="Tahoma" panose="020B0604030504040204" pitchFamily="34" charset="0"/>
              </a:rPr>
              <a:t>توضیح </a:t>
            </a:r>
            <a:r>
              <a:rPr lang="fa-IR" altLang="en-US" sz="2400" dirty="0">
                <a:solidFill>
                  <a:schemeClr val="tx1"/>
                </a:solidFill>
                <a:latin typeface="Tahoma" panose="020B0604030504040204" pitchFamily="34" charset="0"/>
                <a:ea typeface="Calibri" panose="020F0502020204030204" pitchFamily="34" charset="0"/>
                <a:cs typeface="Tahoma" panose="020B0604030504040204" pitchFamily="34" charset="0"/>
              </a:rPr>
              <a:t>طرح با جزئیاتی که باید انجام شود. قسمتهایی را که با مواد خطرناک سروکار دارند، علامت بزنید</a:t>
            </a:r>
            <a:r>
              <a:rPr lang="fa-IR" altLang="en-US" sz="2400" dirty="0" smtClean="0">
                <a:solidFill>
                  <a:schemeClr val="tx1"/>
                </a:solidFill>
                <a:latin typeface="Tahoma" panose="020B0604030504040204" pitchFamily="34" charset="0"/>
                <a:ea typeface="Calibri" panose="020F0502020204030204" pitchFamily="34" charset="0"/>
                <a:cs typeface="Tahoma" panose="020B0604030504040204" pitchFamily="34" charset="0"/>
              </a:rPr>
              <a:t>.</a:t>
            </a:r>
          </a:p>
          <a:p>
            <a:pPr marL="0" lvl="0" indent="0" algn="r" rtl="1" eaLnBrk="0" fontAlgn="base" hangingPunct="0">
              <a:lnSpc>
                <a:spcPct val="100000"/>
              </a:lnSpc>
              <a:spcBef>
                <a:spcPct val="0"/>
              </a:spcBef>
              <a:spcAft>
                <a:spcPct val="0"/>
              </a:spcAft>
              <a:buClrTx/>
              <a:buSzTx/>
              <a:buNone/>
              <a:tabLst>
                <a:tab pos="685800" algn="l"/>
              </a:tabLst>
            </a:pPr>
            <a:endParaRPr lang="en-US" altLang="en-US" sz="2400" dirty="0">
              <a:solidFill>
                <a:schemeClr val="tx1"/>
              </a:solidFill>
            </a:endParaRPr>
          </a:p>
          <a:p>
            <a:pPr marL="0" lvl="0" indent="0" algn="r" rtl="1" eaLnBrk="0" fontAlgn="base" hangingPunct="0">
              <a:lnSpc>
                <a:spcPct val="100000"/>
              </a:lnSpc>
              <a:spcBef>
                <a:spcPct val="0"/>
              </a:spcBef>
              <a:spcAft>
                <a:spcPct val="0"/>
              </a:spcAft>
              <a:buClrTx/>
              <a:buSzTx/>
              <a:buNone/>
              <a:tabLst>
                <a:tab pos="685800" algn="l"/>
              </a:tabLst>
            </a:pPr>
            <a:r>
              <a:rPr lang="fa-IR" altLang="en-US" sz="2400" dirty="0">
                <a:solidFill>
                  <a:schemeClr val="tx1"/>
                </a:solidFill>
                <a:latin typeface="Tahoma" panose="020B0604030504040204" pitchFamily="34" charset="0"/>
                <a:ea typeface="Calibri" panose="020F0502020204030204" pitchFamily="34" charset="0"/>
                <a:cs typeface="Tahoma" panose="020B0604030504040204" pitchFamily="34" charset="0"/>
              </a:rPr>
              <a:t>محل کار (شمارۀ اتاق، نام آزمایشگاه، سایر موارد). نام ببرید.</a:t>
            </a:r>
            <a:endParaRPr lang="en-US" altLang="en-US" sz="2400" dirty="0">
              <a:solidFill>
                <a:schemeClr val="tx1"/>
              </a:solidFill>
            </a:endParaRPr>
          </a:p>
          <a:p>
            <a:pPr marL="0" lvl="0" indent="0" algn="r" rtl="1" eaLnBrk="0" fontAlgn="base" hangingPunct="0">
              <a:lnSpc>
                <a:spcPct val="100000"/>
              </a:lnSpc>
              <a:spcBef>
                <a:spcPct val="0"/>
              </a:spcBef>
              <a:spcAft>
                <a:spcPct val="0"/>
              </a:spcAft>
              <a:buClrTx/>
              <a:buSzTx/>
              <a:buNone/>
              <a:tabLst>
                <a:tab pos="685800" algn="l"/>
              </a:tabLst>
            </a:pPr>
            <a:r>
              <a:rPr lang="fa-IR" altLang="en-US" sz="2400" dirty="0">
                <a:solidFill>
                  <a:schemeClr val="tx1"/>
                </a:solidFill>
                <a:latin typeface="Tahoma" panose="020B0604030504040204" pitchFamily="34" charset="0"/>
                <a:ea typeface="Calibri" panose="020F0502020204030204" pitchFamily="34" charset="0"/>
                <a:cs typeface="Tahoma" panose="020B0604030504040204" pitchFamily="34" charset="0"/>
              </a:rPr>
              <a:t>آیا روش کار به شما اجازۀ کار کردن در خارج از ساعات کار اداری (8 صبح تا 4 عصر) را می‌دهد؟ </a:t>
            </a:r>
            <a:endParaRPr lang="fa-IR" altLang="en-US" sz="2400" dirty="0" smtClean="0">
              <a:solidFill>
                <a:schemeClr val="tx1"/>
              </a:solidFill>
              <a:latin typeface="Tahoma" panose="020B0604030504040204" pitchFamily="34" charset="0"/>
              <a:ea typeface="Calibri" panose="020F0502020204030204" pitchFamily="34" charset="0"/>
              <a:cs typeface="Tahoma" panose="020B0604030504040204" pitchFamily="34" charset="0"/>
            </a:endParaRPr>
          </a:p>
          <a:p>
            <a:pPr marL="0" lvl="0" indent="0" algn="r" rtl="1" eaLnBrk="0" fontAlgn="base" hangingPunct="0">
              <a:lnSpc>
                <a:spcPct val="100000"/>
              </a:lnSpc>
              <a:spcBef>
                <a:spcPct val="0"/>
              </a:spcBef>
              <a:spcAft>
                <a:spcPct val="0"/>
              </a:spcAft>
              <a:buClrTx/>
              <a:buSzTx/>
              <a:buNone/>
              <a:tabLst>
                <a:tab pos="685800" algn="l"/>
              </a:tabLst>
            </a:pPr>
            <a:endParaRPr lang="en-US" altLang="en-US" sz="2400" dirty="0">
              <a:solidFill>
                <a:schemeClr val="tx1"/>
              </a:solidFill>
            </a:endParaRPr>
          </a:p>
          <a:p>
            <a:pPr marL="0" lvl="0" indent="0" algn="r" rtl="1" eaLnBrk="0" fontAlgn="base" hangingPunct="0">
              <a:lnSpc>
                <a:spcPct val="100000"/>
              </a:lnSpc>
              <a:spcBef>
                <a:spcPct val="0"/>
              </a:spcBef>
              <a:spcAft>
                <a:spcPct val="0"/>
              </a:spcAft>
              <a:buClrTx/>
              <a:buSzTx/>
              <a:buNone/>
              <a:tabLst>
                <a:tab pos="685800" algn="l"/>
              </a:tabLst>
            </a:pPr>
            <a:r>
              <a:rPr lang="fa-IR" altLang="en-US" sz="2400" dirty="0">
                <a:solidFill>
                  <a:schemeClr val="tx1"/>
                </a:solidFill>
                <a:latin typeface="Tahoma" panose="020B0604030504040204" pitchFamily="34" charset="0"/>
                <a:ea typeface="Calibri" panose="020F0502020204030204" pitchFamily="34" charset="0"/>
                <a:cs typeface="Tahoma" panose="020B0604030504040204" pitchFamily="34" charset="0"/>
              </a:rPr>
              <a:t>□ بلی      □</a:t>
            </a:r>
            <a:r>
              <a:rPr lang="fa-IR" altLang="en-US" sz="2400" dirty="0" smtClean="0">
                <a:solidFill>
                  <a:schemeClr val="tx1"/>
                </a:solidFill>
                <a:latin typeface="Tahoma" panose="020B0604030504040204" pitchFamily="34" charset="0"/>
                <a:ea typeface="Calibri" panose="020F0502020204030204" pitchFamily="34" charset="0"/>
                <a:cs typeface="Tahoma" panose="020B0604030504040204" pitchFamily="34" charset="0"/>
              </a:rPr>
              <a:t>خیر</a:t>
            </a:r>
          </a:p>
          <a:p>
            <a:pPr marL="0" lvl="0" indent="0" algn="r" rtl="1" eaLnBrk="0" fontAlgn="base" hangingPunct="0">
              <a:lnSpc>
                <a:spcPct val="100000"/>
              </a:lnSpc>
              <a:spcBef>
                <a:spcPct val="0"/>
              </a:spcBef>
              <a:spcAft>
                <a:spcPct val="0"/>
              </a:spcAft>
              <a:buClrTx/>
              <a:buSzTx/>
              <a:buNone/>
              <a:tabLst>
                <a:tab pos="685800" algn="l"/>
              </a:tabLst>
            </a:pPr>
            <a:endParaRPr lang="en-US" altLang="en-US" sz="2400" dirty="0">
              <a:solidFill>
                <a:schemeClr val="tx1"/>
              </a:solidFill>
            </a:endParaRPr>
          </a:p>
          <a:p>
            <a:pPr marL="0" lvl="0" indent="0" algn="r" rtl="1" eaLnBrk="0" fontAlgn="base" hangingPunct="0">
              <a:lnSpc>
                <a:spcPct val="100000"/>
              </a:lnSpc>
              <a:spcBef>
                <a:spcPct val="0"/>
              </a:spcBef>
              <a:spcAft>
                <a:spcPct val="0"/>
              </a:spcAft>
              <a:buClrTx/>
              <a:buSzTx/>
              <a:buNone/>
              <a:tabLst>
                <a:tab pos="685800" algn="l"/>
              </a:tabLst>
            </a:pPr>
            <a:r>
              <a:rPr lang="fa-IR" altLang="en-US" sz="2400" dirty="0">
                <a:solidFill>
                  <a:schemeClr val="tx1"/>
                </a:solidFill>
                <a:latin typeface="Tahoma" panose="020B0604030504040204" pitchFamily="34" charset="0"/>
                <a:ea typeface="Calibri" panose="020F0502020204030204" pitchFamily="34" charset="0"/>
                <a:cs typeface="Tahoma" panose="020B0604030504040204" pitchFamily="34" charset="0"/>
              </a:rPr>
              <a:t>آیا در این روش باید آلوده شدن محیط اطراف کنترل شود؟      □ بلی      □ خیر</a:t>
            </a:r>
            <a:endParaRPr lang="en-US" altLang="en-US" sz="2400" dirty="0">
              <a:solidFill>
                <a:schemeClr val="tx1"/>
              </a:solidFill>
            </a:endParaRPr>
          </a:p>
          <a:p>
            <a:pPr marL="0" lvl="0" indent="0" algn="r" rtl="1" eaLnBrk="0" fontAlgn="base" hangingPunct="0">
              <a:lnSpc>
                <a:spcPct val="100000"/>
              </a:lnSpc>
              <a:spcBef>
                <a:spcPct val="0"/>
              </a:spcBef>
              <a:spcAft>
                <a:spcPct val="0"/>
              </a:spcAft>
              <a:buClrTx/>
              <a:buSzTx/>
              <a:buNone/>
              <a:tabLst>
                <a:tab pos="685800" algn="l"/>
              </a:tabLst>
            </a:pPr>
            <a:r>
              <a:rPr lang="fa-IR" altLang="en-US" sz="2400" dirty="0">
                <a:solidFill>
                  <a:schemeClr val="tx1"/>
                </a:solidFill>
                <a:latin typeface="Tahoma" panose="020B0604030504040204" pitchFamily="34" charset="0"/>
                <a:ea typeface="Calibri" panose="020F0502020204030204" pitchFamily="34" charset="0"/>
                <a:cs typeface="Tahoma" panose="020B0604030504040204" pitchFamily="34" charset="0"/>
              </a:rPr>
              <a:t>آیا نظارت بر سلامت کارگران مورد نیاز است؟    □ بلی      □ خیر</a:t>
            </a:r>
            <a:endParaRPr lang="en-US" altLang="en-US" sz="2400" dirty="0">
              <a:solidFill>
                <a:schemeClr val="tx1"/>
              </a:solidFill>
            </a:endParaRPr>
          </a:p>
          <a:p>
            <a:endParaRPr lang="fa-IR" dirty="0"/>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110151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6138" y="0"/>
            <a:ext cx="10796954" cy="6858000"/>
          </a:xfrm>
          <a:noFill/>
        </p:spPr>
        <p:txBody>
          <a:bodyPr>
            <a:normAutofit fontScale="92500" lnSpcReduction="10000"/>
          </a:bodyPr>
          <a:lstStyle/>
          <a:p>
            <a:pPr marL="0" lvl="0" indent="0" algn="r" rtl="1" eaLnBrk="0" fontAlgn="base" hangingPunct="0">
              <a:lnSpc>
                <a:spcPct val="100000"/>
              </a:lnSpc>
              <a:spcBef>
                <a:spcPct val="0"/>
              </a:spcBef>
              <a:spcAft>
                <a:spcPct val="0"/>
              </a:spcAft>
              <a:buClrTx/>
              <a:buSzTx/>
              <a:buNone/>
              <a:tabLst>
                <a:tab pos="685800" algn="l"/>
              </a:tabLst>
            </a:pPr>
            <a:endParaRPr lang="fa-IR" altLang="en-US" sz="2600" b="1" dirty="0" smtClean="0">
              <a:solidFill>
                <a:schemeClr val="tx1"/>
              </a:solidFill>
              <a:latin typeface="Tahoma" panose="020B0604030504040204" pitchFamily="34" charset="0"/>
              <a:ea typeface="Calibri" panose="020F0502020204030204" pitchFamily="34" charset="0"/>
              <a:cs typeface="Tahoma" panose="020B0604030504040204" pitchFamily="34" charset="0"/>
            </a:endParaRPr>
          </a:p>
          <a:p>
            <a:pPr marL="0" lvl="0" indent="0" algn="r" rtl="1" eaLnBrk="0" fontAlgn="base" hangingPunct="0">
              <a:lnSpc>
                <a:spcPct val="100000"/>
              </a:lnSpc>
              <a:spcBef>
                <a:spcPct val="0"/>
              </a:spcBef>
              <a:spcAft>
                <a:spcPct val="0"/>
              </a:spcAft>
              <a:buClrTx/>
              <a:buSzTx/>
              <a:buNone/>
              <a:tabLst>
                <a:tab pos="685800" algn="l"/>
              </a:tabLst>
            </a:pPr>
            <a:r>
              <a:rPr lang="fa-IR" altLang="en-US" sz="2600" b="1" dirty="0" smtClean="0">
                <a:solidFill>
                  <a:schemeClr val="tx1"/>
                </a:solidFill>
                <a:latin typeface="Tahoma" panose="020B0604030504040204" pitchFamily="34" charset="0"/>
                <a:ea typeface="Calibri" panose="020F0502020204030204" pitchFamily="34" charset="0"/>
                <a:cs typeface="Tahoma" panose="020B0604030504040204" pitchFamily="34" charset="0"/>
              </a:rPr>
              <a:t>نام </a:t>
            </a:r>
            <a:r>
              <a:rPr lang="fa-IR" altLang="en-US" sz="2600" b="1" dirty="0">
                <a:solidFill>
                  <a:schemeClr val="tx1"/>
                </a:solidFill>
                <a:latin typeface="Tahoma" panose="020B0604030504040204" pitchFamily="34" charset="0"/>
                <a:ea typeface="Calibri" panose="020F0502020204030204" pitchFamily="34" charset="0"/>
                <a:cs typeface="Tahoma" panose="020B0604030504040204" pitchFamily="34" charset="0"/>
              </a:rPr>
              <a:t>دستگاههای مورد استفاده</a:t>
            </a:r>
            <a:r>
              <a:rPr lang="fa-IR" altLang="en-US" sz="2600" b="1" dirty="0" smtClean="0">
                <a:solidFill>
                  <a:schemeClr val="tx1"/>
                </a:solidFill>
                <a:latin typeface="Tahoma" panose="020B0604030504040204" pitchFamily="34" charset="0"/>
                <a:ea typeface="Calibri" panose="020F0502020204030204" pitchFamily="34" charset="0"/>
                <a:cs typeface="Tahoma" panose="020B0604030504040204" pitchFamily="34" charset="0"/>
              </a:rPr>
              <a:t>:</a:t>
            </a:r>
          </a:p>
          <a:p>
            <a:pPr marL="0" lvl="0" indent="0" algn="r" rtl="1" eaLnBrk="0" fontAlgn="base" hangingPunct="0">
              <a:lnSpc>
                <a:spcPct val="100000"/>
              </a:lnSpc>
              <a:spcBef>
                <a:spcPct val="0"/>
              </a:spcBef>
              <a:spcAft>
                <a:spcPct val="0"/>
              </a:spcAft>
              <a:buClrTx/>
              <a:buSzTx/>
              <a:buNone/>
              <a:tabLst>
                <a:tab pos="685800" algn="l"/>
              </a:tabLst>
            </a:pPr>
            <a:endParaRPr lang="en-US" altLang="en-US" sz="2600" b="1" dirty="0">
              <a:solidFill>
                <a:schemeClr val="tx1"/>
              </a:solidFill>
            </a:endParaRPr>
          </a:p>
          <a:p>
            <a:pPr marL="0" lvl="0" indent="0" algn="r" rtl="1" eaLnBrk="0" fontAlgn="base" hangingPunct="0">
              <a:lnSpc>
                <a:spcPct val="100000"/>
              </a:lnSpc>
              <a:spcBef>
                <a:spcPct val="0"/>
              </a:spcBef>
              <a:spcAft>
                <a:spcPct val="0"/>
              </a:spcAft>
              <a:buClrTx/>
              <a:buSzTx/>
              <a:buNone/>
              <a:tabLst>
                <a:tab pos="685800" algn="l"/>
              </a:tabLst>
            </a:pPr>
            <a:r>
              <a:rPr lang="fa-IR" altLang="en-US" sz="2600" b="1" dirty="0">
                <a:solidFill>
                  <a:schemeClr val="tx1"/>
                </a:solidFill>
                <a:latin typeface="Tahoma" panose="020B0604030504040204" pitchFamily="34" charset="0"/>
                <a:ea typeface="Calibri" panose="020F0502020204030204" pitchFamily="34" charset="0"/>
                <a:cs typeface="Tahoma" panose="020B0604030504040204" pitchFamily="34" charset="0"/>
              </a:rPr>
              <a:t>طبقه‌بندی مواد خطرناک و میکروارگانیسم‌ها</a:t>
            </a:r>
            <a:r>
              <a:rPr lang="fa-IR" altLang="en-US" sz="2600" b="1" dirty="0" smtClean="0">
                <a:solidFill>
                  <a:schemeClr val="tx1"/>
                </a:solidFill>
                <a:latin typeface="Tahoma" panose="020B0604030504040204" pitchFamily="34" charset="0"/>
                <a:ea typeface="Calibri" panose="020F0502020204030204" pitchFamily="34" charset="0"/>
                <a:cs typeface="Tahoma" panose="020B0604030504040204" pitchFamily="34" charset="0"/>
              </a:rPr>
              <a:t>:</a:t>
            </a:r>
          </a:p>
          <a:p>
            <a:pPr marL="0" lvl="0" indent="0" algn="r" rtl="1" eaLnBrk="0" fontAlgn="base" hangingPunct="0">
              <a:lnSpc>
                <a:spcPct val="100000"/>
              </a:lnSpc>
              <a:spcBef>
                <a:spcPct val="0"/>
              </a:spcBef>
              <a:spcAft>
                <a:spcPct val="0"/>
              </a:spcAft>
              <a:buClrTx/>
              <a:buSzTx/>
              <a:buNone/>
              <a:tabLst>
                <a:tab pos="685800" algn="l"/>
              </a:tabLst>
            </a:pPr>
            <a:endParaRPr lang="en-US" altLang="en-US" sz="3800" dirty="0">
              <a:solidFill>
                <a:schemeClr val="tx1"/>
              </a:solidFill>
            </a:endParaRPr>
          </a:p>
          <a:p>
            <a:pPr marL="0" lvl="0" indent="0" algn="r" rtl="1" eaLnBrk="0" fontAlgn="base" hangingPunct="0">
              <a:lnSpc>
                <a:spcPct val="100000"/>
              </a:lnSpc>
              <a:spcBef>
                <a:spcPct val="0"/>
              </a:spcBef>
              <a:spcAft>
                <a:spcPct val="0"/>
              </a:spcAft>
              <a:buClrTx/>
              <a:buSzTx/>
              <a:buNone/>
              <a:tabLst>
                <a:tab pos="685800" algn="l"/>
              </a:tabLst>
            </a:pPr>
            <a:r>
              <a:rPr lang="fa-IR" altLang="en-US" sz="3000" dirty="0">
                <a:solidFill>
                  <a:schemeClr val="tx1"/>
                </a:solidFill>
                <a:latin typeface="Tahoma" panose="020B0604030504040204" pitchFamily="34" charset="0"/>
                <a:ea typeface="Calibri" panose="020F0502020204030204" pitchFamily="34" charset="0"/>
                <a:cs typeface="Tahoma" panose="020B0604030504040204" pitchFamily="34" charset="0"/>
              </a:rPr>
              <a:t>این قسمت برای معرف‌های مورد استفاده در آماده‌سازی و نیز فرایند آزمایش کامل شود</a:t>
            </a:r>
            <a:r>
              <a:rPr lang="fa-IR" altLang="en-US" sz="3000" dirty="0" smtClean="0">
                <a:solidFill>
                  <a:schemeClr val="tx1"/>
                </a:solidFill>
                <a:latin typeface="Tahoma" panose="020B0604030504040204" pitchFamily="34" charset="0"/>
                <a:ea typeface="Calibri" panose="020F0502020204030204" pitchFamily="34" charset="0"/>
                <a:cs typeface="Tahoma" panose="020B0604030504040204" pitchFamily="34" charset="0"/>
              </a:rPr>
              <a:t>.</a:t>
            </a:r>
          </a:p>
          <a:p>
            <a:pPr marL="0" lvl="0" indent="0" algn="r" rtl="1" eaLnBrk="0" fontAlgn="base" hangingPunct="0">
              <a:lnSpc>
                <a:spcPct val="100000"/>
              </a:lnSpc>
              <a:spcBef>
                <a:spcPct val="0"/>
              </a:spcBef>
              <a:spcAft>
                <a:spcPct val="0"/>
              </a:spcAft>
              <a:buClrTx/>
              <a:buSzTx/>
              <a:buNone/>
              <a:tabLst>
                <a:tab pos="685800" algn="l"/>
              </a:tabLst>
            </a:pPr>
            <a:endParaRPr lang="en-US" altLang="en-US" sz="3000" dirty="0">
              <a:solidFill>
                <a:schemeClr val="tx1"/>
              </a:solidFill>
            </a:endParaRPr>
          </a:p>
          <a:p>
            <a:pPr marL="0" lvl="0" indent="0" algn="r" rtl="1" eaLnBrk="0" fontAlgn="base" hangingPunct="0">
              <a:lnSpc>
                <a:spcPct val="100000"/>
              </a:lnSpc>
              <a:spcBef>
                <a:spcPct val="0"/>
              </a:spcBef>
              <a:spcAft>
                <a:spcPct val="0"/>
              </a:spcAft>
              <a:buClrTx/>
              <a:buSzTx/>
              <a:buNone/>
              <a:tabLst>
                <a:tab pos="685800" algn="l"/>
              </a:tabLst>
            </a:pPr>
            <a:r>
              <a:rPr lang="fa-IR" altLang="en-US" sz="3000" dirty="0" smtClean="0">
                <a:solidFill>
                  <a:schemeClr val="tx1"/>
                </a:solidFill>
                <a:latin typeface="Tahoma" panose="020B0604030504040204" pitchFamily="34" charset="0"/>
                <a:ea typeface="Calibri" panose="020F0502020204030204" pitchFamily="34" charset="0"/>
                <a:cs typeface="Tahoma" panose="020B0604030504040204" pitchFamily="34" charset="0"/>
              </a:rPr>
              <a:t>سمی</a:t>
            </a:r>
            <a:r>
              <a:rPr lang="fa-IR" altLang="en-US" sz="3000" dirty="0">
                <a:solidFill>
                  <a:schemeClr val="tx1"/>
                </a:solidFill>
                <a:latin typeface="Tahoma" panose="020B0604030504040204" pitchFamily="34" charset="0"/>
                <a:ea typeface="Calibri" panose="020F0502020204030204" pitchFamily="34" charset="0"/>
                <a:cs typeface="Tahoma" panose="020B0604030504040204" pitchFamily="34" charset="0"/>
              </a:rPr>
              <a:t>، مضر، خورنده، سوزش‌آور، سرطان‌زا یا جهش‌زا و غیره</a:t>
            </a:r>
            <a:r>
              <a:rPr lang="fa-IR" altLang="en-US" sz="3000" dirty="0" smtClean="0">
                <a:solidFill>
                  <a:schemeClr val="tx1"/>
                </a:solidFill>
                <a:latin typeface="Tahoma" panose="020B0604030504040204" pitchFamily="34" charset="0"/>
                <a:ea typeface="Calibri" panose="020F0502020204030204" pitchFamily="34" charset="0"/>
                <a:cs typeface="Tahoma" panose="020B0604030504040204" pitchFamily="34" charset="0"/>
              </a:rPr>
              <a:t>.</a:t>
            </a:r>
          </a:p>
          <a:p>
            <a:pPr lvl="0" algn="r" rtl="1" eaLnBrk="0" fontAlgn="base" hangingPunct="0">
              <a:lnSpc>
                <a:spcPct val="100000"/>
              </a:lnSpc>
              <a:spcBef>
                <a:spcPct val="0"/>
              </a:spcBef>
              <a:spcAft>
                <a:spcPct val="0"/>
              </a:spcAft>
              <a:buClrTx/>
              <a:buSzTx/>
              <a:buFont typeface="Arial" panose="020B0604020202020204" pitchFamily="34" charset="0"/>
              <a:buChar char="•"/>
              <a:tabLst>
                <a:tab pos="685800" algn="l"/>
              </a:tabLst>
            </a:pPr>
            <a:endParaRPr lang="en-US" altLang="en-US" sz="3000" dirty="0">
              <a:solidFill>
                <a:schemeClr val="tx1"/>
              </a:solidFill>
            </a:endParaRPr>
          </a:p>
          <a:p>
            <a:pPr marL="0" lvl="0" indent="0" algn="r" rtl="1" eaLnBrk="0" fontAlgn="base" hangingPunct="0">
              <a:lnSpc>
                <a:spcPct val="100000"/>
              </a:lnSpc>
              <a:spcBef>
                <a:spcPct val="0"/>
              </a:spcBef>
              <a:spcAft>
                <a:spcPct val="0"/>
              </a:spcAft>
              <a:buClrTx/>
              <a:buSzTx/>
              <a:buNone/>
              <a:tabLst>
                <a:tab pos="685800" algn="l"/>
              </a:tabLst>
            </a:pPr>
            <a:r>
              <a:rPr lang="fa-IR" altLang="en-US" sz="3000" dirty="0" smtClean="0">
                <a:solidFill>
                  <a:schemeClr val="tx1"/>
                </a:solidFill>
                <a:latin typeface="Tahoma" panose="020B0604030504040204" pitchFamily="34" charset="0"/>
                <a:ea typeface="Calibri" panose="020F0502020204030204" pitchFamily="34" charset="0"/>
                <a:cs typeface="Tahoma" panose="020B0604030504040204" pitchFamily="34" charset="0"/>
              </a:rPr>
              <a:t>بهترین </a:t>
            </a:r>
            <a:r>
              <a:rPr lang="fa-IR" altLang="en-US" sz="3000" dirty="0">
                <a:solidFill>
                  <a:schemeClr val="tx1"/>
                </a:solidFill>
                <a:latin typeface="Tahoma" panose="020B0604030504040204" pitchFamily="34" charset="0"/>
                <a:ea typeface="Calibri" panose="020F0502020204030204" pitchFamily="34" charset="0"/>
                <a:cs typeface="Tahoma" panose="020B0604030504040204" pitchFamily="34" charset="0"/>
              </a:rPr>
              <a:t>نحوۀ انجام آزمایش: کار در فضای آزمایشگاه، درون هود آزمایشگاه، کابینت مخصوص مواد، استفاده از دستکش، استفاده از کلاه ایمنی، استفاده از عینک مخصوص، استفاده از لباس مخصوص  و غیره</a:t>
            </a:r>
            <a:r>
              <a:rPr lang="fa-IR" altLang="en-US" sz="3000" dirty="0" smtClean="0">
                <a:solidFill>
                  <a:schemeClr val="tx1"/>
                </a:solidFill>
                <a:latin typeface="Tahoma" panose="020B0604030504040204" pitchFamily="34" charset="0"/>
                <a:ea typeface="Calibri" panose="020F0502020204030204" pitchFamily="34" charset="0"/>
                <a:cs typeface="Tahoma" panose="020B0604030504040204" pitchFamily="34" charset="0"/>
              </a:rPr>
              <a:t>.</a:t>
            </a:r>
          </a:p>
          <a:p>
            <a:pPr marL="0" lvl="0" indent="0" algn="r" rtl="1" eaLnBrk="0" fontAlgn="base" hangingPunct="0">
              <a:lnSpc>
                <a:spcPct val="100000"/>
              </a:lnSpc>
              <a:spcBef>
                <a:spcPct val="0"/>
              </a:spcBef>
              <a:spcAft>
                <a:spcPct val="0"/>
              </a:spcAft>
              <a:buClrTx/>
              <a:buSzTx/>
              <a:buNone/>
              <a:tabLst>
                <a:tab pos="685800" algn="l"/>
              </a:tabLst>
            </a:pPr>
            <a:endParaRPr lang="en-US" altLang="en-US" sz="3800" dirty="0">
              <a:solidFill>
                <a:schemeClr val="tx1"/>
              </a:solidFill>
            </a:endParaRPr>
          </a:p>
          <a:p>
            <a:pPr marL="0" lvl="0" indent="0" algn="r" rtl="1" eaLnBrk="0" fontAlgn="base" hangingPunct="0">
              <a:lnSpc>
                <a:spcPct val="100000"/>
              </a:lnSpc>
              <a:spcBef>
                <a:spcPct val="0"/>
              </a:spcBef>
              <a:spcAft>
                <a:spcPct val="0"/>
              </a:spcAft>
              <a:buClrTx/>
              <a:buSzTx/>
              <a:buFontTx/>
              <a:buChar char="•"/>
              <a:tabLst>
                <a:tab pos="685800" algn="l"/>
              </a:tabLst>
            </a:pPr>
            <a:endParaRPr lang="en-US" altLang="en-US" sz="3800" dirty="0">
              <a:solidFill>
                <a:schemeClr val="tx1"/>
              </a:solidFill>
            </a:endParaRPr>
          </a:p>
          <a:p>
            <a:pPr marL="0" lvl="0" indent="0" eaLnBrk="0" fontAlgn="base" hangingPunct="0">
              <a:lnSpc>
                <a:spcPct val="100000"/>
              </a:lnSpc>
              <a:spcBef>
                <a:spcPct val="0"/>
              </a:spcBef>
              <a:spcAft>
                <a:spcPct val="0"/>
              </a:spcAft>
              <a:buClrTx/>
              <a:buSzTx/>
              <a:buNone/>
              <a:tabLst>
                <a:tab pos="685800" algn="l"/>
              </a:tabLst>
            </a:pPr>
            <a:r>
              <a:rPr lang="en-US" altLang="en-US" dirty="0">
                <a:solidFill>
                  <a:schemeClr val="tx1"/>
                </a:solidFill>
                <a:cs typeface="Arial" panose="020B0604020202020204" pitchFamily="34" charset="0"/>
              </a:rPr>
              <a:t/>
            </a:r>
            <a:br>
              <a:rPr lang="en-US" altLang="en-US" dirty="0">
                <a:solidFill>
                  <a:schemeClr val="tx1"/>
                </a:solidFill>
                <a:cs typeface="Arial" panose="020B0604020202020204" pitchFamily="34" charset="0"/>
              </a:rPr>
            </a:br>
            <a:endParaRPr lang="en-US" altLang="en-US" dirty="0">
              <a:solidFill>
                <a:schemeClr val="tx1"/>
              </a:solidFill>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1298493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892" y="386862"/>
            <a:ext cx="10972800" cy="5627075"/>
          </a:xfrm>
          <a:noFill/>
        </p:spPr>
        <p:txBody>
          <a:bodyPr>
            <a:normAutofit fontScale="92500" lnSpcReduction="20000"/>
          </a:bodyPr>
          <a:lstStyle/>
          <a:p>
            <a:pPr marL="0" lvl="0" indent="0" algn="r" rtl="1" eaLnBrk="0" fontAlgn="base" hangingPunct="0">
              <a:lnSpc>
                <a:spcPct val="100000"/>
              </a:lnSpc>
              <a:spcBef>
                <a:spcPct val="0"/>
              </a:spcBef>
              <a:spcAft>
                <a:spcPct val="0"/>
              </a:spcAft>
              <a:buClrTx/>
              <a:buSzTx/>
              <a:buNone/>
              <a:tabLst>
                <a:tab pos="685800" algn="l"/>
              </a:tabLst>
            </a:pPr>
            <a:r>
              <a:rPr lang="fa-IR" altLang="en-US" sz="2800" b="1" dirty="0">
                <a:solidFill>
                  <a:schemeClr val="tx1"/>
                </a:solidFill>
                <a:latin typeface="Tahoma" panose="020B0604030504040204" pitchFamily="34" charset="0"/>
                <a:ea typeface="Calibri" panose="020F0502020204030204" pitchFamily="34" charset="0"/>
                <a:cs typeface="Tahoma" panose="020B0604030504040204" pitchFamily="34" charset="0"/>
              </a:rPr>
              <a:t>در قسمت زیر نوع اقدامات اورژانسی در موارد ایجاد خطر را بنویسید:</a:t>
            </a:r>
          </a:p>
          <a:p>
            <a:pPr marL="0" lvl="0" indent="0" algn="r" rtl="1" eaLnBrk="0" fontAlgn="base" hangingPunct="0">
              <a:lnSpc>
                <a:spcPct val="100000"/>
              </a:lnSpc>
              <a:spcBef>
                <a:spcPct val="0"/>
              </a:spcBef>
              <a:spcAft>
                <a:spcPct val="0"/>
              </a:spcAft>
              <a:buClrTx/>
              <a:buSzTx/>
              <a:buNone/>
              <a:tabLst>
                <a:tab pos="685800" algn="l"/>
              </a:tabLst>
            </a:pPr>
            <a:endParaRPr lang="en-US" altLang="en-US" sz="2800" dirty="0">
              <a:solidFill>
                <a:srgbClr val="92D050"/>
              </a:solidFill>
            </a:endParaRPr>
          </a:p>
          <a:p>
            <a:pPr marL="0" lvl="0" indent="0" algn="r" rtl="1" eaLnBrk="0" fontAlgn="base" hangingPunct="0">
              <a:lnSpc>
                <a:spcPct val="100000"/>
              </a:lnSpc>
              <a:spcBef>
                <a:spcPct val="0"/>
              </a:spcBef>
              <a:spcAft>
                <a:spcPct val="0"/>
              </a:spcAft>
              <a:buClrTx/>
              <a:buSzTx/>
              <a:buFontTx/>
              <a:buChar char="•"/>
              <a:tabLst>
                <a:tab pos="685800" algn="l"/>
              </a:tabLst>
            </a:pPr>
            <a:r>
              <a:rPr lang="fa-IR" altLang="en-US" sz="2800" dirty="0">
                <a:solidFill>
                  <a:schemeClr val="tx1"/>
                </a:solidFill>
                <a:latin typeface="Tahoma" panose="020B0604030504040204" pitchFamily="34" charset="0"/>
                <a:ea typeface="Calibri" panose="020F0502020204030204" pitchFamily="34" charset="0"/>
                <a:cs typeface="Tahoma" panose="020B0604030504040204" pitchFamily="34" charset="0"/>
              </a:rPr>
              <a:t>پراکنده شدن ماده یا میکروارگانیسم در محیط:</a:t>
            </a:r>
            <a:endParaRPr lang="en-US" altLang="en-US" sz="2800" dirty="0">
              <a:solidFill>
                <a:schemeClr val="tx1"/>
              </a:solidFill>
            </a:endParaRPr>
          </a:p>
          <a:p>
            <a:pPr marL="0" lvl="0" indent="0" algn="r" rtl="1" eaLnBrk="0" fontAlgn="base" hangingPunct="0">
              <a:lnSpc>
                <a:spcPct val="100000"/>
              </a:lnSpc>
              <a:spcBef>
                <a:spcPct val="0"/>
              </a:spcBef>
              <a:spcAft>
                <a:spcPct val="0"/>
              </a:spcAft>
              <a:buClrTx/>
              <a:buSzTx/>
              <a:buFontTx/>
              <a:buChar char="•"/>
              <a:tabLst>
                <a:tab pos="685800" algn="l"/>
              </a:tabLst>
            </a:pPr>
            <a:r>
              <a:rPr lang="fa-IR" altLang="en-US" sz="2800" dirty="0">
                <a:solidFill>
                  <a:schemeClr val="tx1"/>
                </a:solidFill>
                <a:latin typeface="Tahoma" panose="020B0604030504040204" pitchFamily="34" charset="0"/>
                <a:ea typeface="Calibri" panose="020F0502020204030204" pitchFamily="34" charset="0"/>
                <a:cs typeface="Tahoma" panose="020B0604030504040204" pitchFamily="34" charset="0"/>
              </a:rPr>
              <a:t>آتش‌سوزی:</a:t>
            </a:r>
          </a:p>
          <a:p>
            <a:pPr marL="0" lvl="0" indent="0" algn="r" rtl="1" eaLnBrk="0" fontAlgn="base" hangingPunct="0">
              <a:lnSpc>
                <a:spcPct val="100000"/>
              </a:lnSpc>
              <a:spcBef>
                <a:spcPct val="0"/>
              </a:spcBef>
              <a:spcAft>
                <a:spcPct val="0"/>
              </a:spcAft>
              <a:buClrTx/>
              <a:buSzTx/>
              <a:buNone/>
              <a:tabLst>
                <a:tab pos="685800" algn="l"/>
              </a:tabLst>
            </a:pPr>
            <a:endParaRPr lang="fa-IR" altLang="en-US" sz="2800" b="1" dirty="0" smtClean="0">
              <a:solidFill>
                <a:schemeClr val="tx1"/>
              </a:solidFill>
              <a:latin typeface="Tahoma" panose="020B0604030504040204" pitchFamily="34" charset="0"/>
              <a:ea typeface="Calibri" panose="020F0502020204030204" pitchFamily="34" charset="0"/>
              <a:cs typeface="Tahoma" panose="020B0604030504040204" pitchFamily="34" charset="0"/>
            </a:endParaRPr>
          </a:p>
          <a:p>
            <a:pPr marL="0" lvl="0" indent="0" algn="r" rtl="1" eaLnBrk="0" fontAlgn="base" hangingPunct="0">
              <a:lnSpc>
                <a:spcPct val="100000"/>
              </a:lnSpc>
              <a:spcBef>
                <a:spcPct val="0"/>
              </a:spcBef>
              <a:spcAft>
                <a:spcPct val="0"/>
              </a:spcAft>
              <a:buClrTx/>
              <a:buSzTx/>
              <a:buNone/>
              <a:tabLst>
                <a:tab pos="685800" algn="l"/>
              </a:tabLst>
            </a:pPr>
            <a:endParaRPr lang="fa-IR" altLang="en-US" sz="2800" b="1" dirty="0">
              <a:solidFill>
                <a:schemeClr val="tx1"/>
              </a:solidFill>
              <a:latin typeface="Tahoma" panose="020B0604030504040204" pitchFamily="34" charset="0"/>
              <a:ea typeface="Calibri" panose="020F0502020204030204" pitchFamily="34" charset="0"/>
              <a:cs typeface="Tahoma" panose="020B0604030504040204" pitchFamily="34" charset="0"/>
            </a:endParaRPr>
          </a:p>
          <a:p>
            <a:pPr marL="0" lvl="0" indent="0" algn="r" rtl="1" eaLnBrk="0" fontAlgn="base" hangingPunct="0">
              <a:lnSpc>
                <a:spcPct val="100000"/>
              </a:lnSpc>
              <a:spcBef>
                <a:spcPct val="0"/>
              </a:spcBef>
              <a:spcAft>
                <a:spcPct val="0"/>
              </a:spcAft>
              <a:buClrTx/>
              <a:buSzTx/>
              <a:buNone/>
              <a:tabLst>
                <a:tab pos="685800" algn="l"/>
              </a:tabLst>
            </a:pPr>
            <a:r>
              <a:rPr lang="fa-IR" altLang="en-US" sz="2800" b="1" dirty="0" smtClean="0">
                <a:solidFill>
                  <a:schemeClr val="tx1"/>
                </a:solidFill>
                <a:latin typeface="Tahoma" panose="020B0604030504040204" pitchFamily="34" charset="0"/>
                <a:ea typeface="Calibri" panose="020F0502020204030204" pitchFamily="34" charset="0"/>
                <a:cs typeface="Tahoma" panose="020B0604030504040204" pitchFamily="34" charset="0"/>
              </a:rPr>
              <a:t>اقدامات </a:t>
            </a:r>
            <a:r>
              <a:rPr lang="fa-IR" altLang="en-US" sz="2800" b="1" dirty="0">
                <a:solidFill>
                  <a:schemeClr val="tx1"/>
                </a:solidFill>
                <a:latin typeface="Tahoma" panose="020B0604030504040204" pitchFamily="34" charset="0"/>
                <a:ea typeface="Calibri" panose="020F0502020204030204" pitchFamily="34" charset="0"/>
                <a:cs typeface="Tahoma" panose="020B0604030504040204" pitchFamily="34" charset="0"/>
              </a:rPr>
              <a:t>شخصی در حین کار با مواد شیمیایی (بیان جزئیات هر مادۀ شیمیایی یا امکانات مورد نیاز</a:t>
            </a:r>
            <a:r>
              <a:rPr lang="fa-IR" altLang="en-US" sz="2800" b="1" dirty="0" smtClean="0">
                <a:solidFill>
                  <a:schemeClr val="tx1"/>
                </a:solidFill>
                <a:latin typeface="Tahoma" panose="020B0604030504040204" pitchFamily="34" charset="0"/>
                <a:ea typeface="Calibri" panose="020F0502020204030204" pitchFamily="34" charset="0"/>
                <a:cs typeface="Tahoma" panose="020B0604030504040204" pitchFamily="34" charset="0"/>
              </a:rPr>
              <a:t>):</a:t>
            </a:r>
          </a:p>
          <a:p>
            <a:pPr marL="0" lvl="0" indent="0" algn="r" rtl="1" eaLnBrk="0" fontAlgn="base" hangingPunct="0">
              <a:lnSpc>
                <a:spcPct val="100000"/>
              </a:lnSpc>
              <a:spcBef>
                <a:spcPct val="0"/>
              </a:spcBef>
              <a:spcAft>
                <a:spcPct val="0"/>
              </a:spcAft>
              <a:buClrTx/>
              <a:buSzTx/>
              <a:buNone/>
              <a:tabLst>
                <a:tab pos="685800" algn="l"/>
              </a:tabLst>
            </a:pPr>
            <a:endParaRPr lang="fa-IR" altLang="en-US" sz="2800" b="1" dirty="0">
              <a:solidFill>
                <a:schemeClr val="tx1"/>
              </a:solidFill>
              <a:latin typeface="Tahoma" panose="020B0604030504040204" pitchFamily="34" charset="0"/>
              <a:ea typeface="Calibri" panose="020F0502020204030204" pitchFamily="34" charset="0"/>
              <a:cs typeface="Tahoma" panose="020B0604030504040204" pitchFamily="34" charset="0"/>
            </a:endParaRPr>
          </a:p>
          <a:p>
            <a:pPr marL="0" lvl="0" indent="0" algn="r" rtl="1" eaLnBrk="0" fontAlgn="base" hangingPunct="0">
              <a:lnSpc>
                <a:spcPct val="100000"/>
              </a:lnSpc>
              <a:spcBef>
                <a:spcPct val="0"/>
              </a:spcBef>
              <a:spcAft>
                <a:spcPct val="0"/>
              </a:spcAft>
              <a:buClrTx/>
              <a:buSzTx/>
              <a:buFontTx/>
              <a:buChar char="•"/>
              <a:tabLst>
                <a:tab pos="685800" algn="l"/>
              </a:tabLst>
            </a:pPr>
            <a:r>
              <a:rPr lang="fa-IR" altLang="en-US" sz="2800" dirty="0" smtClean="0">
                <a:solidFill>
                  <a:schemeClr val="tx1"/>
                </a:solidFill>
                <a:latin typeface="Tahoma" panose="020B0604030504040204" pitchFamily="34" charset="0"/>
                <a:ea typeface="Calibri" panose="020F0502020204030204" pitchFamily="34" charset="0"/>
                <a:cs typeface="Tahoma" panose="020B0604030504040204" pitchFamily="34" charset="0"/>
              </a:rPr>
              <a:t>خوردن </a:t>
            </a:r>
            <a:r>
              <a:rPr lang="fa-IR" altLang="en-US" sz="2800" dirty="0">
                <a:solidFill>
                  <a:schemeClr val="tx1"/>
                </a:solidFill>
                <a:latin typeface="Tahoma" panose="020B0604030504040204" pitchFamily="34" charset="0"/>
                <a:ea typeface="Calibri" panose="020F0502020204030204" pitchFamily="34" charset="0"/>
                <a:cs typeface="Tahoma" panose="020B0604030504040204" pitchFamily="34" charset="0"/>
              </a:rPr>
              <a:t>/ بلعیدن:</a:t>
            </a:r>
            <a:endParaRPr lang="en-US" altLang="en-US" sz="2800" dirty="0">
              <a:solidFill>
                <a:schemeClr val="tx1"/>
              </a:solidFill>
            </a:endParaRPr>
          </a:p>
          <a:p>
            <a:pPr marL="0" lvl="0" indent="0" algn="r" rtl="1" eaLnBrk="0" fontAlgn="base" hangingPunct="0">
              <a:lnSpc>
                <a:spcPct val="100000"/>
              </a:lnSpc>
              <a:spcBef>
                <a:spcPct val="0"/>
              </a:spcBef>
              <a:spcAft>
                <a:spcPct val="0"/>
              </a:spcAft>
              <a:buClrTx/>
              <a:buSzTx/>
              <a:buFontTx/>
              <a:buChar char="•"/>
              <a:tabLst>
                <a:tab pos="685800" algn="l"/>
              </a:tabLst>
            </a:pPr>
            <a:r>
              <a:rPr lang="fa-IR" altLang="en-US" sz="2800" dirty="0">
                <a:solidFill>
                  <a:schemeClr val="tx1"/>
                </a:solidFill>
                <a:latin typeface="Tahoma" panose="020B0604030504040204" pitchFamily="34" charset="0"/>
                <a:ea typeface="Calibri" panose="020F0502020204030204" pitchFamily="34" charset="0"/>
                <a:cs typeface="Tahoma" panose="020B0604030504040204" pitchFamily="34" charset="0"/>
              </a:rPr>
              <a:t>استنشاق:</a:t>
            </a:r>
            <a:endParaRPr lang="en-US" altLang="en-US" sz="2800" dirty="0">
              <a:solidFill>
                <a:schemeClr val="tx1"/>
              </a:solidFill>
            </a:endParaRPr>
          </a:p>
          <a:p>
            <a:pPr marL="0" lvl="0" indent="0" algn="r" rtl="1" eaLnBrk="0" fontAlgn="base" hangingPunct="0">
              <a:lnSpc>
                <a:spcPct val="100000"/>
              </a:lnSpc>
              <a:spcBef>
                <a:spcPct val="0"/>
              </a:spcBef>
              <a:spcAft>
                <a:spcPct val="0"/>
              </a:spcAft>
              <a:buClrTx/>
              <a:buSzTx/>
              <a:buFontTx/>
              <a:buChar char="•"/>
              <a:tabLst>
                <a:tab pos="685800" algn="l"/>
              </a:tabLst>
            </a:pPr>
            <a:r>
              <a:rPr lang="fa-IR" altLang="en-US" sz="2800" dirty="0">
                <a:solidFill>
                  <a:schemeClr val="tx1"/>
                </a:solidFill>
                <a:latin typeface="Tahoma" panose="020B0604030504040204" pitchFamily="34" charset="0"/>
                <a:ea typeface="Calibri" panose="020F0502020204030204" pitchFamily="34" charset="0"/>
                <a:cs typeface="Tahoma" panose="020B0604030504040204" pitchFamily="34" charset="0"/>
              </a:rPr>
              <a:t>چشم‌ها:</a:t>
            </a:r>
            <a:endParaRPr lang="en-US" altLang="en-US" sz="2800" dirty="0">
              <a:solidFill>
                <a:schemeClr val="tx1"/>
              </a:solidFill>
            </a:endParaRPr>
          </a:p>
          <a:p>
            <a:pPr marL="0" lvl="0" indent="0" algn="r" rtl="1" eaLnBrk="0" fontAlgn="base" hangingPunct="0">
              <a:lnSpc>
                <a:spcPct val="100000"/>
              </a:lnSpc>
              <a:spcBef>
                <a:spcPct val="0"/>
              </a:spcBef>
              <a:spcAft>
                <a:spcPct val="0"/>
              </a:spcAft>
              <a:buClrTx/>
              <a:buSzTx/>
              <a:buFontTx/>
              <a:buChar char="•"/>
              <a:tabLst>
                <a:tab pos="685800" algn="l"/>
              </a:tabLst>
            </a:pPr>
            <a:r>
              <a:rPr lang="fa-IR" altLang="en-US" sz="2800" dirty="0">
                <a:solidFill>
                  <a:schemeClr val="tx1"/>
                </a:solidFill>
                <a:latin typeface="Tahoma" panose="020B0604030504040204" pitchFamily="34" charset="0"/>
                <a:ea typeface="Calibri" panose="020F0502020204030204" pitchFamily="34" charset="0"/>
                <a:cs typeface="Tahoma" panose="020B0604030504040204" pitchFamily="34" charset="0"/>
              </a:rPr>
              <a:t>پوست:</a:t>
            </a:r>
            <a:endParaRPr lang="en-US" altLang="en-US" sz="2800" dirty="0">
              <a:solidFill>
                <a:schemeClr val="tx1"/>
              </a:solidFill>
            </a:endParaRPr>
          </a:p>
          <a:p>
            <a:pPr marL="0" lvl="0" indent="0" algn="r" rtl="1" eaLnBrk="0" fontAlgn="base" hangingPunct="0">
              <a:lnSpc>
                <a:spcPct val="100000"/>
              </a:lnSpc>
              <a:spcBef>
                <a:spcPct val="0"/>
              </a:spcBef>
              <a:spcAft>
                <a:spcPct val="0"/>
              </a:spcAft>
              <a:buClrTx/>
              <a:buSzTx/>
              <a:buFontTx/>
              <a:buChar char="•"/>
              <a:tabLst>
                <a:tab pos="685800" algn="l"/>
              </a:tabLst>
            </a:pPr>
            <a:r>
              <a:rPr lang="fa-IR" altLang="en-US" sz="2800" dirty="0">
                <a:solidFill>
                  <a:schemeClr val="tx1"/>
                </a:solidFill>
                <a:latin typeface="Tahoma" panose="020B0604030504040204" pitchFamily="34" charset="0"/>
                <a:ea typeface="Calibri" panose="020F0502020204030204" pitchFamily="34" charset="0"/>
                <a:cs typeface="Tahoma" panose="020B0604030504040204" pitchFamily="34" charset="0"/>
              </a:rPr>
              <a:t>پوشاک و پوشش‌ها:</a:t>
            </a:r>
            <a:endParaRPr lang="en-US" altLang="en-US" sz="2800" dirty="0">
              <a:solidFill>
                <a:schemeClr val="tx1"/>
              </a:solidFill>
            </a:endParaRPr>
          </a:p>
          <a:p>
            <a:pPr marL="0" lvl="0" indent="0" algn="r" rtl="1" eaLnBrk="0" fontAlgn="base" hangingPunct="0">
              <a:lnSpc>
                <a:spcPct val="100000"/>
              </a:lnSpc>
              <a:spcBef>
                <a:spcPct val="0"/>
              </a:spcBef>
              <a:spcAft>
                <a:spcPct val="0"/>
              </a:spcAft>
              <a:buClrTx/>
              <a:buSzTx/>
              <a:buNone/>
              <a:tabLst>
                <a:tab pos="685800" algn="l"/>
              </a:tabLst>
            </a:pPr>
            <a:r>
              <a:rPr lang="fa-IR" altLang="en-US" sz="2800" dirty="0">
                <a:solidFill>
                  <a:schemeClr val="tx1"/>
                </a:solidFill>
                <a:latin typeface="Tahoma" panose="020B0604030504040204" pitchFamily="34" charset="0"/>
                <a:ea typeface="Calibri" panose="020F0502020204030204" pitchFamily="34" charset="0"/>
                <a:cs typeface="Tahoma" panose="020B0604030504040204" pitchFamily="34" charset="0"/>
              </a:rPr>
              <a:t>توجه: دانشجویان خارج از دانشگاه علوم پزشکی اصفهان باید نامه‌ی رسمی از دانشگاه مبدا برای درخواست همکاری با این گروه همراه داشته باشند و درخواست آنها در جلسه گروه به تایید برسد.</a:t>
            </a:r>
            <a:endParaRPr lang="en-US" altLang="en-US" sz="2800" dirty="0">
              <a:solidFill>
                <a:schemeClr val="tx1"/>
              </a:solidFill>
            </a:endParaRPr>
          </a:p>
          <a:p>
            <a:endParaRPr lang="fa-IR" dirty="0"/>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190748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65032"/>
          </a:xfrm>
          <a:solidFill>
            <a:schemeClr val="accent1">
              <a:lumMod val="60000"/>
              <a:lumOff val="40000"/>
            </a:schemeClr>
          </a:solidFill>
        </p:spPr>
        <p:txBody>
          <a:bodyPr>
            <a:normAutofit/>
          </a:bodyPr>
          <a:lstStyle/>
          <a:p>
            <a:pPr algn="r" rtl="1"/>
            <a:r>
              <a:rPr lang="fa-IR" sz="3100" b="1" dirty="0"/>
              <a:t>فرم مشخصات دانشجویان مهمان و همکاران مهمان در آزمایشگاه</a:t>
            </a:r>
            <a:r>
              <a:rPr lang="en-US" dirty="0"/>
              <a:t/>
            </a:r>
            <a:br>
              <a:rPr lang="en-US" dirty="0"/>
            </a:br>
            <a:endParaRPr lang="en-US" dirty="0"/>
          </a:p>
        </p:txBody>
      </p:sp>
      <p:sp>
        <p:nvSpPr>
          <p:cNvPr id="3" name="Content Placeholder 2"/>
          <p:cNvSpPr>
            <a:spLocks noGrp="1"/>
          </p:cNvSpPr>
          <p:nvPr>
            <p:ph idx="1"/>
          </p:nvPr>
        </p:nvSpPr>
        <p:spPr>
          <a:xfrm>
            <a:off x="0" y="1213338"/>
            <a:ext cx="12192000" cy="5611572"/>
          </a:xfrm>
          <a:solidFill>
            <a:schemeClr val="accent1">
              <a:lumMod val="60000"/>
              <a:lumOff val="40000"/>
            </a:schemeClr>
          </a:solidFill>
          <a:ln>
            <a:solidFill>
              <a:schemeClr val="tx1"/>
            </a:solidFill>
          </a:ln>
        </p:spPr>
        <p:txBody>
          <a:bodyPr>
            <a:normAutofit/>
          </a:bodyPr>
          <a:lstStyle/>
          <a:p>
            <a:pPr algn="r" rtl="1"/>
            <a:r>
              <a:rPr lang="fa-IR" dirty="0"/>
              <a:t>نام:		</a:t>
            </a:r>
            <a:r>
              <a:rPr lang="fa-IR" sz="2800" dirty="0"/>
              <a:t>		نام خانوادگی:				نام پدر:</a:t>
            </a:r>
            <a:endParaRPr lang="en-US" sz="2800" dirty="0"/>
          </a:p>
          <a:p>
            <a:pPr algn="r" rtl="1"/>
            <a:r>
              <a:rPr lang="fa-IR" sz="2800" dirty="0"/>
              <a:t>شماره شناسنامه:		صادره از:				کد ملی:</a:t>
            </a:r>
            <a:endParaRPr lang="en-US" sz="2800" dirty="0"/>
          </a:p>
          <a:p>
            <a:pPr algn="r" rtl="1"/>
            <a:r>
              <a:rPr lang="fa-IR" sz="2800" dirty="0"/>
              <a:t>آدرس محل سکونت:</a:t>
            </a:r>
            <a:endParaRPr lang="en-US" sz="2800" dirty="0"/>
          </a:p>
          <a:p>
            <a:pPr algn="r" rtl="1"/>
            <a:r>
              <a:rPr lang="fa-IR" sz="2800" dirty="0"/>
              <a:t>شماره تلفن و همراه:</a:t>
            </a:r>
            <a:endParaRPr lang="en-US" sz="2800" dirty="0"/>
          </a:p>
          <a:p>
            <a:pPr algn="r" rtl="1"/>
            <a:r>
              <a:rPr lang="fa-IR" sz="2800" dirty="0"/>
              <a:t>نام گروه و دانشگاه مبدا:</a:t>
            </a:r>
            <a:endParaRPr lang="en-US" sz="2800" dirty="0"/>
          </a:p>
          <a:p>
            <a:pPr algn="r" rtl="1"/>
            <a:r>
              <a:rPr lang="fa-IR" sz="2800" dirty="0"/>
              <a:t>نام استاد راهنما در دانشگاه مبدا:					شماره تلفن:</a:t>
            </a:r>
            <a:endParaRPr lang="en-US" sz="2800" dirty="0"/>
          </a:p>
          <a:p>
            <a:pPr algn="r" rtl="1"/>
            <a:r>
              <a:rPr lang="fa-IR" sz="2800" dirty="0"/>
              <a:t>نام استاد راهنما در دانشگاه علوم پزشکی اصفهان:	</a:t>
            </a:r>
            <a:endParaRPr lang="en-US" sz="2800" dirty="0"/>
          </a:p>
          <a:p>
            <a:pPr algn="r" rtl="1"/>
            <a:r>
              <a:rPr lang="fa-IR" sz="2800" dirty="0"/>
              <a:t>نام استاد مشاور در دانشگاه علوم پزشکی اصفهان:</a:t>
            </a:r>
            <a:endParaRPr lang="en-US" sz="2800" dirty="0"/>
          </a:p>
          <a:p>
            <a:endParaRPr lang="en-US" dirty="0"/>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3111594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24910"/>
          </a:xfrm>
          <a:solidFill>
            <a:schemeClr val="accent1">
              <a:lumMod val="60000"/>
              <a:lumOff val="40000"/>
            </a:schemeClr>
          </a:solidFill>
        </p:spPr>
        <p:txBody>
          <a:bodyPr>
            <a:normAutofit/>
          </a:bodyPr>
          <a:lstStyle/>
          <a:p>
            <a:pPr algn="r" rtl="1"/>
            <a:endParaRPr lang="en-US" sz="2400" dirty="0" smtClean="0"/>
          </a:p>
          <a:p>
            <a:pPr algn="r" rtl="1"/>
            <a:r>
              <a:rPr lang="fa-IR" sz="2400" b="1" dirty="0" smtClean="0"/>
              <a:t>عنوان </a:t>
            </a:r>
            <a:r>
              <a:rPr lang="fa-IR" sz="2400" b="1" dirty="0"/>
              <a:t>طرح تحقیقاتی:</a:t>
            </a:r>
            <a:endParaRPr lang="en-US" sz="2400" b="1" dirty="0"/>
          </a:p>
          <a:p>
            <a:pPr algn="r" rtl="1"/>
            <a:r>
              <a:rPr lang="fa-IR" sz="2400" b="1" dirty="0"/>
              <a:t>عنوان پایان نامه:</a:t>
            </a:r>
            <a:endParaRPr lang="en-US" sz="2400" b="1" dirty="0"/>
          </a:p>
          <a:p>
            <a:pPr algn="r" rtl="1"/>
            <a:r>
              <a:rPr lang="fa-IR" sz="2400" b="1" dirty="0"/>
              <a:t>مدت زمان لازم براي انجام طرح: 			تاریخ شروع و پایان کار آزمایشگاهی:			 </a:t>
            </a:r>
            <a:endParaRPr lang="en-US" sz="2400" b="1" dirty="0"/>
          </a:p>
          <a:p>
            <a:pPr algn="r" rtl="1"/>
            <a:r>
              <a:rPr lang="fa-IR" sz="2400" b="1" dirty="0"/>
              <a:t> آزمايشگاههاي مورد استفاده: </a:t>
            </a:r>
            <a:endParaRPr lang="en-US" sz="2400" b="1" dirty="0"/>
          </a:p>
          <a:p>
            <a:pPr algn="r" rtl="1"/>
            <a:r>
              <a:rPr lang="fa-IR" sz="2400" b="1" dirty="0"/>
              <a:t>روزهاي حضور در آزمايشگاه در طول هفته:</a:t>
            </a:r>
            <a:endParaRPr lang="en-US" sz="2400" b="1" dirty="0"/>
          </a:p>
          <a:p>
            <a:pPr algn="r" rtl="1"/>
            <a:r>
              <a:rPr lang="fa-IR" sz="2400" b="1" dirty="0"/>
              <a:t>ساعات كار در هر روز: </a:t>
            </a:r>
            <a:endParaRPr lang="en-US" sz="2400" b="1" dirty="0"/>
          </a:p>
          <a:p>
            <a:pPr algn="r" rtl="1"/>
            <a:r>
              <a:rPr lang="fa-IR" sz="2400" dirty="0"/>
              <a:t>اينجانب ................................................ با اطلاع كامل از مقررات و قوانين  كار در آزمايشگاه دانشگاه علوم پزشکی اصفهان تعهد مي نمايم كه تمامي موارد ايمني،  احتياطي و انضباطي را در آزمايشگاه رعايت نموده و مسئوليت و عواقب هر گونه اقدام خلاف مقررات و ضوابط و مسئوليت هر گونه خسارت وارد شده به آزمايشگاه و وسايل و مواد موجود در آن را به عهده مي گيرم.    </a:t>
            </a:r>
            <a:endParaRPr lang="en-US" sz="2400" dirty="0"/>
          </a:p>
          <a:p>
            <a:pPr algn="r" rtl="1"/>
            <a:r>
              <a:rPr lang="fa-IR" sz="2400" dirty="0"/>
              <a:t>تاريخ:    	   	                  امضا:</a:t>
            </a:r>
            <a:endParaRPr lang="en-US" sz="2400" dirty="0"/>
          </a:p>
          <a:p>
            <a:pPr algn="r" rtl="1"/>
            <a:r>
              <a:rPr lang="fa-IR" sz="2400" b="1" dirty="0"/>
              <a:t>تایید استاد راهنما یا مجری طرح:</a:t>
            </a:r>
            <a:r>
              <a:rPr lang="fa-IR" sz="2400" dirty="0"/>
              <a:t> 		</a:t>
            </a:r>
            <a:r>
              <a:rPr lang="fa-IR" dirty="0"/>
              <a:t>	تاریخ:			امضا:</a:t>
            </a:r>
            <a:endParaRPr lang="en-US" dirty="0"/>
          </a:p>
          <a:p>
            <a:endParaRPr lang="en-US" dirty="0"/>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3166068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1425" y="2773986"/>
            <a:ext cx="6869520" cy="876300"/>
          </a:xfrm>
          <a:noFill/>
        </p:spPr>
        <p:txBody>
          <a:bodyPr>
            <a:noAutofit/>
          </a:bodyPr>
          <a:lstStyle/>
          <a:p>
            <a:pPr algn="ctr" rtl="1"/>
            <a:r>
              <a:rPr lang="fa-IR" dirty="0">
                <a:solidFill>
                  <a:schemeClr val="tx1"/>
                </a:solidFill>
                <a:cs typeface="Majid Shadow" panose="00000400000000000000" pitchFamily="2" charset="-78"/>
              </a:rPr>
              <a:t>اصول کلی ایمنی در </a:t>
            </a:r>
            <a:r>
              <a:rPr lang="fa-IR" dirty="0" smtClean="0">
                <a:solidFill>
                  <a:schemeClr val="tx1"/>
                </a:solidFill>
                <a:cs typeface="Majid Shadow" panose="00000400000000000000" pitchFamily="2" charset="-78"/>
              </a:rPr>
              <a:t>آزمایشگاهها</a:t>
            </a:r>
            <a:endParaRPr lang="en-US" dirty="0" smtClean="0">
              <a:solidFill>
                <a:schemeClr val="tx1"/>
              </a:solidFill>
              <a:cs typeface="Majid Shadow" panose="00000400000000000000" pitchFamily="2" charset="-78"/>
            </a:endParaRPr>
          </a:p>
        </p:txBody>
      </p:sp>
      <p:sp>
        <p:nvSpPr>
          <p:cNvPr id="5" name="Footer Placeholder 4"/>
          <p:cNvSpPr>
            <a:spLocks noGrp="1"/>
          </p:cNvSpPr>
          <p:nvPr>
            <p:ph type="ftr" sz="quarter" idx="11"/>
          </p:nvPr>
        </p:nvSpPr>
        <p:spPr/>
        <p:txBody>
          <a:bodyPr/>
          <a:lstStyle/>
          <a:p>
            <a:pPr>
              <a:defRPr/>
            </a:pPr>
            <a:r>
              <a:rPr lang="en-US" smtClean="0"/>
              <a:t>G.Amini-Autumn 1397</a:t>
            </a:r>
            <a:endParaRPr lang="en-US"/>
          </a:p>
        </p:txBody>
      </p:sp>
      <p:pic>
        <p:nvPicPr>
          <p:cNvPr id="6" name="Picture 5" descr="Lab Safety"/>
          <p:cNvPicPr>
            <a:picLocks noChangeAspect="1" noChangeArrowheads="1"/>
          </p:cNvPicPr>
          <p:nvPr/>
        </p:nvPicPr>
        <p:blipFill>
          <a:blip r:embed="rId3" cstate="print"/>
          <a:srcRect/>
          <a:stretch>
            <a:fillRect/>
          </a:stretch>
        </p:blipFill>
        <p:spPr bwMode="auto">
          <a:xfrm>
            <a:off x="7684168" y="2490928"/>
            <a:ext cx="3679155" cy="3316313"/>
          </a:xfrm>
          <a:prstGeom prst="rect">
            <a:avLst/>
          </a:prstGeom>
          <a:noFill/>
        </p:spPr>
      </p:pic>
      <p:pic>
        <p:nvPicPr>
          <p:cNvPr id="7" name="Picture 6" descr="stock photo : Science Laboratory Safety &amp;amp; Chemical Hazard Signs">
            <a:hlinkClick r:id="rId4"/>
          </p:cNvPr>
          <p:cNvPicPr>
            <a:picLocks noChangeAspect="1" noChangeArrowheads="1"/>
          </p:cNvPicPr>
          <p:nvPr/>
        </p:nvPicPr>
        <p:blipFill>
          <a:blip r:embed="rId5" cstate="print"/>
          <a:srcRect l="51852" t="49362" r="27103" b="30281"/>
          <a:stretch>
            <a:fillRect/>
          </a:stretch>
        </p:blipFill>
        <p:spPr bwMode="auto">
          <a:xfrm>
            <a:off x="1257184" y="385039"/>
            <a:ext cx="1157288" cy="1219200"/>
          </a:xfrm>
          <a:prstGeom prst="rect">
            <a:avLst/>
          </a:prstGeom>
          <a:noFill/>
        </p:spPr>
      </p:pic>
    </p:spTree>
    <p:extLst>
      <p:ext uri="{BB962C8B-B14F-4D97-AF65-F5344CB8AC3E}">
        <p14:creationId xmlns:p14="http://schemas.microsoft.com/office/powerpoint/2010/main" val="207752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363453" y="2342147"/>
            <a:ext cx="6792227" cy="3526948"/>
          </a:xfrm>
        </p:spPr>
        <p:txBody>
          <a:bodyPr/>
          <a:lstStyle/>
          <a:p>
            <a:pPr marL="0" indent="0" algn="ctr" rtl="1">
              <a:buNone/>
            </a:pPr>
            <a:r>
              <a:rPr lang="ar-SA" sz="2800" dirty="0">
                <a:solidFill>
                  <a:schemeClr val="tx1"/>
                </a:solidFill>
              </a:rPr>
              <a:t>خوردن، آشاميدن، سيگار كشيدن به هيچ وجه در آزمايشگاه مجاز </a:t>
            </a:r>
            <a:r>
              <a:rPr lang="ar-SA" sz="2800" dirty="0" smtClean="0">
                <a:solidFill>
                  <a:schemeClr val="tx1"/>
                </a:solidFill>
              </a:rPr>
              <a:t>نيست</a:t>
            </a:r>
            <a:r>
              <a:rPr lang="fa-IR" sz="2800" dirty="0" smtClean="0">
                <a:solidFill>
                  <a:schemeClr val="tx1"/>
                </a:solidFill>
              </a:rPr>
              <a:t>.</a:t>
            </a:r>
            <a:r>
              <a:rPr lang="ar-SA" sz="2800" dirty="0" smtClean="0">
                <a:solidFill>
                  <a:schemeClr val="tx1"/>
                </a:solidFill>
              </a:rPr>
              <a:t> </a:t>
            </a:r>
            <a:endParaRPr lang="fa-IR" sz="2800" dirty="0" smtClean="0">
              <a:solidFill>
                <a:schemeClr val="tx1"/>
              </a:solidFill>
            </a:endParaRPr>
          </a:p>
        </p:txBody>
      </p:sp>
      <p:sp>
        <p:nvSpPr>
          <p:cNvPr id="5" name="Footer Placeholder 4"/>
          <p:cNvSpPr>
            <a:spLocks noGrp="1"/>
          </p:cNvSpPr>
          <p:nvPr>
            <p:ph type="ftr" sz="quarter" idx="11"/>
          </p:nvPr>
        </p:nvSpPr>
        <p:spPr/>
        <p:txBody>
          <a:bodyPr/>
          <a:lstStyle/>
          <a:p>
            <a:r>
              <a:rPr lang="en-US" smtClean="0"/>
              <a:t>G.Amini-Autumn 1397</a:t>
            </a:r>
            <a:endParaRPr lang="en-US"/>
          </a:p>
        </p:txBody>
      </p:sp>
      <p:pic>
        <p:nvPicPr>
          <p:cNvPr id="6" name="Picture 5" descr="hip_symbols1"/>
          <p:cNvPicPr>
            <a:picLocks noChangeAspect="1" noChangeArrowheads="1"/>
          </p:cNvPicPr>
          <p:nvPr/>
        </p:nvPicPr>
        <p:blipFill>
          <a:blip r:embed="rId2" cstate="print"/>
          <a:srcRect l="75926" t="50052"/>
          <a:stretch>
            <a:fillRect/>
          </a:stretch>
        </p:blipFill>
        <p:spPr bwMode="auto">
          <a:xfrm>
            <a:off x="1097279" y="286603"/>
            <a:ext cx="1453416" cy="1450757"/>
          </a:xfrm>
          <a:prstGeom prst="rect">
            <a:avLst/>
          </a:prstGeom>
          <a:noFill/>
        </p:spPr>
      </p:pic>
      <p:pic>
        <p:nvPicPr>
          <p:cNvPr id="7" name="Picture 6" descr="Do not eat food, drink beverages, or chew gum in the laboratory"/>
          <p:cNvPicPr>
            <a:picLocks noChangeAspect="1" noChangeArrowheads="1"/>
          </p:cNvPicPr>
          <p:nvPr/>
        </p:nvPicPr>
        <p:blipFill>
          <a:blip r:embed="rId3" cstate="print"/>
          <a:srcRect/>
          <a:stretch>
            <a:fillRect/>
          </a:stretch>
        </p:blipFill>
        <p:spPr bwMode="auto">
          <a:xfrm>
            <a:off x="9860280" y="358245"/>
            <a:ext cx="1295400" cy="1379115"/>
          </a:xfrm>
          <a:prstGeom prst="rect">
            <a:avLst/>
          </a:prstGeom>
          <a:noFill/>
        </p:spPr>
      </p:pic>
      <p:pic>
        <p:nvPicPr>
          <p:cNvPr id="8" name="Picture 6" descr="frog Baskin robin"/>
          <p:cNvPicPr>
            <a:picLocks noGrp="1" noChangeAspect="1" noChangeArrowheads="1"/>
          </p:cNvPicPr>
          <p:nvPr>
            <p:ph sz="half" idx="1"/>
          </p:nvPr>
        </p:nvPicPr>
        <p:blipFill>
          <a:blip r:embed="rId4" cstate="print"/>
          <a:srcRect/>
          <a:stretch>
            <a:fillRect/>
          </a:stretch>
        </p:blipFill>
        <p:spPr>
          <a:xfrm>
            <a:off x="1096963" y="2005608"/>
            <a:ext cx="3266490" cy="3704034"/>
          </a:xfrm>
          <a:ln/>
        </p:spPr>
      </p:pic>
    </p:spTree>
    <p:extLst>
      <p:ext uri="{BB962C8B-B14F-4D97-AF65-F5344CB8AC3E}">
        <p14:creationId xmlns:p14="http://schemas.microsoft.com/office/powerpoint/2010/main" val="417138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967747" y="1845945"/>
            <a:ext cx="7289533" cy="4023360"/>
          </a:xfrm>
        </p:spPr>
        <p:txBody>
          <a:bodyPr>
            <a:normAutofit/>
          </a:bodyPr>
          <a:lstStyle/>
          <a:p>
            <a:pPr lvl="0" algn="r" rtl="1">
              <a:buFont typeface="Wingdings" panose="05000000000000000000" pitchFamily="2" charset="2"/>
              <a:buChar char="v"/>
            </a:pPr>
            <a:endParaRPr lang="fa-IR" sz="2400" dirty="0" smtClean="0"/>
          </a:p>
          <a:p>
            <a:pPr lvl="0" algn="r" rtl="1">
              <a:buFont typeface="Wingdings" panose="05000000000000000000" pitchFamily="2" charset="2"/>
              <a:buChar char="q"/>
            </a:pPr>
            <a:r>
              <a:rPr lang="ar-SA" sz="2800" dirty="0" smtClean="0">
                <a:solidFill>
                  <a:schemeClr val="tx1"/>
                </a:solidFill>
              </a:rPr>
              <a:t>با </a:t>
            </a:r>
            <a:r>
              <a:rPr lang="ar-SA" sz="2800" dirty="0">
                <a:solidFill>
                  <a:schemeClr val="tx1"/>
                </a:solidFill>
              </a:rPr>
              <a:t>روپوش سفيد در آزمايشگاه حاضر شويد</a:t>
            </a:r>
            <a:r>
              <a:rPr lang="en-US" sz="2800" dirty="0">
                <a:solidFill>
                  <a:schemeClr val="tx1"/>
                </a:solidFill>
              </a:rPr>
              <a:t>. </a:t>
            </a:r>
            <a:endParaRPr lang="fa-IR" sz="2800" dirty="0" smtClean="0">
              <a:solidFill>
                <a:schemeClr val="tx1"/>
              </a:solidFill>
            </a:endParaRPr>
          </a:p>
          <a:p>
            <a:pPr lvl="0" algn="r" rtl="1">
              <a:buFont typeface="Wingdings" panose="05000000000000000000" pitchFamily="2" charset="2"/>
              <a:buChar char="q"/>
            </a:pPr>
            <a:r>
              <a:rPr lang="ar-SA" sz="2800" dirty="0" smtClean="0">
                <a:solidFill>
                  <a:schemeClr val="tx1"/>
                </a:solidFill>
              </a:rPr>
              <a:t>هنگام </a:t>
            </a:r>
            <a:r>
              <a:rPr lang="ar-SA" sz="2800" dirty="0">
                <a:solidFill>
                  <a:schemeClr val="tx1"/>
                </a:solidFill>
              </a:rPr>
              <a:t>كار با مواد فرار در آزمايشگاه عينك بزنيد. </a:t>
            </a:r>
            <a:endParaRPr lang="fa-IR" sz="2800" dirty="0" smtClean="0">
              <a:solidFill>
                <a:schemeClr val="tx1"/>
              </a:solidFill>
            </a:endParaRPr>
          </a:p>
          <a:p>
            <a:pPr algn="r" rtl="1">
              <a:buFont typeface="Wingdings" panose="05000000000000000000" pitchFamily="2" charset="2"/>
              <a:buChar char="q"/>
            </a:pPr>
            <a:r>
              <a:rPr lang="ar-SA" sz="2800" dirty="0">
                <a:solidFill>
                  <a:schemeClr val="tx1"/>
                </a:solidFill>
                <a:latin typeface="BZar"/>
                <a:ea typeface="Calibri" panose="020F0502020204030204" pitchFamily="34" charset="0"/>
                <a:cs typeface="B Zar" panose="00000400000000000000" pitchFamily="2" charset="-78"/>
              </a:rPr>
              <a:t>استفاده</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از</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ماسك</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به</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منظور</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ممانعت</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از</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تنفس</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گازها</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و</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يا</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گرد</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شيميايي،</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مخصوصاً</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وقتي</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كه</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با</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مايعات</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كار</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مي­شود،</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الزامي</a:t>
            </a:r>
            <a:r>
              <a:rPr lang="ar-SA" sz="2800" dirty="0">
                <a:solidFill>
                  <a:schemeClr val="tx1"/>
                </a:solidFill>
                <a:latin typeface="BZar"/>
                <a:ea typeface="Calibri" panose="020F0502020204030204" pitchFamily="34" charset="0"/>
                <a:cs typeface="BZar"/>
              </a:rPr>
              <a:t> </a:t>
            </a:r>
            <a:r>
              <a:rPr lang="ar-SA" sz="2800" dirty="0">
                <a:solidFill>
                  <a:schemeClr val="tx1"/>
                </a:solidFill>
                <a:latin typeface="BZar"/>
                <a:ea typeface="Calibri" panose="020F0502020204030204" pitchFamily="34" charset="0"/>
                <a:cs typeface="B Zar" panose="00000400000000000000" pitchFamily="2" charset="-78"/>
              </a:rPr>
              <a:t>است. </a:t>
            </a:r>
            <a:endParaRPr lang="en-US" sz="2400" dirty="0">
              <a:solidFill>
                <a:schemeClr val="tx1"/>
              </a:solidFill>
            </a:endParaRPr>
          </a:p>
          <a:p>
            <a:pPr lvl="0" algn="r" rtl="1">
              <a:buFont typeface="Wingdings" panose="05000000000000000000" pitchFamily="2" charset="2"/>
              <a:buChar char="q"/>
            </a:pPr>
            <a:r>
              <a:rPr lang="ar-SA" sz="2800" dirty="0" smtClean="0">
                <a:solidFill>
                  <a:schemeClr val="tx1"/>
                </a:solidFill>
              </a:rPr>
              <a:t>هرگاه </a:t>
            </a:r>
            <a:r>
              <a:rPr lang="ar-SA" sz="2800" dirty="0">
                <a:solidFill>
                  <a:schemeClr val="tx1"/>
                </a:solidFill>
              </a:rPr>
              <a:t>ماده­اي به چشم شما پريد، زود چشمانتان را با آب بشوئيد و سريع مسئول آزمايشگاه را آگاه سازيد. </a:t>
            </a:r>
            <a:endParaRPr lang="fa-IR" sz="2800" dirty="0" smtClean="0">
              <a:solidFill>
                <a:schemeClr val="tx1"/>
              </a:solidFill>
            </a:endParaRPr>
          </a:p>
          <a:p>
            <a:pPr lvl="0" algn="r" rtl="1">
              <a:buFont typeface="Wingdings" panose="05000000000000000000" pitchFamily="2" charset="2"/>
              <a:buChar char="q"/>
            </a:pPr>
            <a:r>
              <a:rPr lang="ar-SA" sz="2800" dirty="0" smtClean="0">
                <a:solidFill>
                  <a:schemeClr val="tx1"/>
                </a:solidFill>
              </a:rPr>
              <a:t>هرگز </a:t>
            </a:r>
            <a:r>
              <a:rPr lang="ar-SA" sz="2800" dirty="0">
                <a:solidFill>
                  <a:schemeClr val="tx1"/>
                </a:solidFill>
              </a:rPr>
              <a:t>از لنز چشمي در آزمايشگاه استفاده </a:t>
            </a:r>
            <a:r>
              <a:rPr lang="ar-SA" sz="2800" dirty="0" smtClean="0">
                <a:solidFill>
                  <a:schemeClr val="tx1"/>
                </a:solidFill>
              </a:rPr>
              <a:t>نكنيد</a:t>
            </a:r>
            <a:r>
              <a:rPr lang="fa-IR" sz="2800" dirty="0" smtClean="0">
                <a:solidFill>
                  <a:schemeClr val="tx1"/>
                </a:solidFill>
              </a:rPr>
              <a:t>.</a:t>
            </a:r>
            <a:endParaRPr lang="en-US" sz="2800" dirty="0">
              <a:solidFill>
                <a:schemeClr val="tx1"/>
              </a:solidFill>
            </a:endParaRPr>
          </a:p>
        </p:txBody>
      </p:sp>
      <p:sp>
        <p:nvSpPr>
          <p:cNvPr id="5" name="Footer Placeholder 4"/>
          <p:cNvSpPr>
            <a:spLocks noGrp="1"/>
          </p:cNvSpPr>
          <p:nvPr>
            <p:ph type="ftr" sz="quarter" idx="11"/>
          </p:nvPr>
        </p:nvSpPr>
        <p:spPr/>
        <p:txBody>
          <a:bodyPr/>
          <a:lstStyle/>
          <a:p>
            <a:r>
              <a:rPr lang="en-US" smtClean="0"/>
              <a:t>G.Amini-Autumn 1397</a:t>
            </a:r>
            <a:endParaRPr lang="en-US"/>
          </a:p>
        </p:txBody>
      </p:sp>
      <p:pic>
        <p:nvPicPr>
          <p:cNvPr id="7" name="Picture 16" descr="protglov"/>
          <p:cNvPicPr>
            <a:picLocks noChangeAspect="1" noChangeArrowheads="1"/>
          </p:cNvPicPr>
          <p:nvPr/>
        </p:nvPicPr>
        <p:blipFill>
          <a:blip r:embed="rId2" cstate="print"/>
          <a:srcRect/>
          <a:stretch>
            <a:fillRect/>
          </a:stretch>
        </p:blipFill>
        <p:spPr bwMode="auto">
          <a:xfrm>
            <a:off x="9629274" y="369043"/>
            <a:ext cx="1285875" cy="1285875"/>
          </a:xfrm>
          <a:prstGeom prst="rect">
            <a:avLst/>
          </a:prstGeom>
          <a:noFill/>
        </p:spPr>
      </p:pic>
      <p:pic>
        <p:nvPicPr>
          <p:cNvPr id="8" name="Picture 9" descr="safety1"/>
          <p:cNvPicPr>
            <a:picLocks noChangeAspect="1" noChangeArrowheads="1"/>
          </p:cNvPicPr>
          <p:nvPr/>
        </p:nvPicPr>
        <p:blipFill>
          <a:blip r:embed="rId3" cstate="print"/>
          <a:srcRect/>
          <a:stretch>
            <a:fillRect/>
          </a:stretch>
        </p:blipFill>
        <p:spPr bwMode="auto">
          <a:xfrm>
            <a:off x="1209685" y="407143"/>
            <a:ext cx="1295400" cy="1247775"/>
          </a:xfrm>
          <a:prstGeom prst="rect">
            <a:avLst/>
          </a:prstGeom>
          <a:noFill/>
        </p:spPr>
      </p:pic>
      <p:pic>
        <p:nvPicPr>
          <p:cNvPr id="9" name="Picture 6" descr="eyewashpractive"/>
          <p:cNvPicPr>
            <a:picLocks noGrp="1" noChangeAspect="1" noChangeArrowheads="1"/>
          </p:cNvPicPr>
          <p:nvPr>
            <p:ph sz="half" idx="1"/>
          </p:nvPr>
        </p:nvPicPr>
        <p:blipFill>
          <a:blip r:embed="rId4" cstate="print"/>
          <a:srcRect/>
          <a:stretch>
            <a:fillRect/>
          </a:stretch>
        </p:blipFill>
        <p:spPr bwMode="auto">
          <a:xfrm>
            <a:off x="1096962" y="2005608"/>
            <a:ext cx="3218363" cy="3704034"/>
          </a:xfrm>
          <a:prstGeom prst="rect">
            <a:avLst/>
          </a:prstGeom>
          <a:noFill/>
        </p:spPr>
      </p:pic>
    </p:spTree>
    <p:extLst>
      <p:ext uri="{BB962C8B-B14F-4D97-AF65-F5344CB8AC3E}">
        <p14:creationId xmlns:p14="http://schemas.microsoft.com/office/powerpoint/2010/main" val="1696016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sz="3600" b="1" dirty="0" smtClean="0">
                <a:solidFill>
                  <a:schemeClr val="tx1"/>
                </a:solidFill>
                <a:cs typeface="B Zar" pitchFamily="2" charset="-78"/>
              </a:rPr>
              <a:t>ايمني</a:t>
            </a:r>
            <a:r>
              <a:rPr lang="fa-IR" sz="3600" b="1" dirty="0" smtClean="0">
                <a:solidFill>
                  <a:schemeClr val="tx1"/>
                </a:solidFill>
                <a:cs typeface="B Zar" pitchFamily="2" charset="-78"/>
              </a:rPr>
              <a:t> </a:t>
            </a:r>
            <a:r>
              <a:rPr lang="fa-IR" sz="3600" b="1" dirty="0" smtClean="0">
                <a:solidFill>
                  <a:schemeClr val="tx1"/>
                </a:solidFill>
              </a:rPr>
              <a:t>(</a:t>
            </a:r>
            <a:r>
              <a:rPr lang="en-US" sz="3600" b="1" dirty="0" smtClean="0">
                <a:solidFill>
                  <a:schemeClr val="tx1"/>
                </a:solidFill>
              </a:rPr>
              <a:t>Safety</a:t>
            </a:r>
            <a:r>
              <a:rPr lang="fa-IR" sz="3600" b="1" dirty="0" smtClean="0">
                <a:solidFill>
                  <a:schemeClr val="tx1"/>
                </a:solidFill>
              </a:rPr>
              <a:t>)</a:t>
            </a:r>
            <a:r>
              <a:rPr lang="en-US" sz="3600" b="1" dirty="0" smtClean="0">
                <a:solidFill>
                  <a:schemeClr val="tx1"/>
                </a:solidFill>
              </a:rPr>
              <a:t>   </a:t>
            </a:r>
            <a:r>
              <a:rPr lang="fa-IR" b="1" dirty="0">
                <a:cs typeface="B Zar" pitchFamily="2" charset="-78"/>
              </a:rPr>
              <a:t/>
            </a:r>
            <a:br>
              <a:rPr lang="fa-IR" b="1" dirty="0">
                <a:cs typeface="B Zar" pitchFamily="2" charset="-78"/>
              </a:rPr>
            </a:br>
            <a:endParaRPr lang="en-US" dirty="0"/>
          </a:p>
        </p:txBody>
      </p:sp>
      <p:sp>
        <p:nvSpPr>
          <p:cNvPr id="3" name="Content Placeholder 2"/>
          <p:cNvSpPr>
            <a:spLocks noGrp="1"/>
          </p:cNvSpPr>
          <p:nvPr>
            <p:ph idx="1"/>
          </p:nvPr>
        </p:nvSpPr>
        <p:spPr>
          <a:xfrm>
            <a:off x="1097280" y="1987062"/>
            <a:ext cx="10058400" cy="3882031"/>
          </a:xfrm>
        </p:spPr>
        <p:txBody>
          <a:bodyPr/>
          <a:lstStyle/>
          <a:p>
            <a:pPr algn="r" rtl="1">
              <a:buFont typeface="Wingdings" panose="05000000000000000000" pitchFamily="2" charset="2"/>
              <a:buChar char="v"/>
            </a:pPr>
            <a:r>
              <a:rPr lang="fa-IR" sz="2800" dirty="0" smtClean="0">
                <a:solidFill>
                  <a:schemeClr val="tx1"/>
                </a:solidFill>
                <a:cs typeface="B Zar" pitchFamily="2" charset="-78"/>
              </a:rPr>
              <a:t> </a:t>
            </a:r>
            <a:r>
              <a:rPr lang="fa-IR" sz="2800" dirty="0">
                <a:solidFill>
                  <a:schemeClr val="tx1"/>
                </a:solidFill>
              </a:rPr>
              <a:t>میزان </a:t>
            </a:r>
            <a:r>
              <a:rPr lang="fa-IR" sz="2800" dirty="0" smtClean="0">
                <a:solidFill>
                  <a:schemeClr val="tx1"/>
                </a:solidFill>
              </a:rPr>
              <a:t>درجه دور </a:t>
            </a:r>
            <a:r>
              <a:rPr lang="fa-IR" sz="2800" dirty="0">
                <a:solidFill>
                  <a:schemeClr val="tx1"/>
                </a:solidFill>
              </a:rPr>
              <a:t>بودن از </a:t>
            </a:r>
            <a:r>
              <a:rPr lang="fa-IR" sz="2800" dirty="0" smtClean="0">
                <a:solidFill>
                  <a:schemeClr val="tx1"/>
                </a:solidFill>
              </a:rPr>
              <a:t>خطر (</a:t>
            </a:r>
            <a:r>
              <a:rPr lang="en-US" sz="2800" dirty="0">
                <a:solidFill>
                  <a:schemeClr val="tx1"/>
                </a:solidFill>
              </a:rPr>
              <a:t>Hazard</a:t>
            </a:r>
            <a:r>
              <a:rPr lang="fa-IR" sz="2800" dirty="0" smtClean="0">
                <a:solidFill>
                  <a:schemeClr val="tx1"/>
                </a:solidFill>
              </a:rPr>
              <a:t>)</a:t>
            </a:r>
          </a:p>
          <a:p>
            <a:pPr algn="r" rtl="1">
              <a:buFont typeface="Wingdings" panose="05000000000000000000" pitchFamily="2" charset="2"/>
              <a:buChar char="v"/>
            </a:pPr>
            <a:endParaRPr lang="fa-IR" sz="2800" dirty="0">
              <a:solidFill>
                <a:schemeClr val="tx1"/>
              </a:solidFill>
            </a:endParaRPr>
          </a:p>
          <a:p>
            <a:pPr marL="0" indent="0" algn="r" rtl="1">
              <a:buNone/>
            </a:pPr>
            <a:r>
              <a:rPr lang="fa-IR" dirty="0" smtClean="0">
                <a:solidFill>
                  <a:schemeClr val="tx1"/>
                </a:solidFill>
              </a:rPr>
              <a:t>هیچگاه ایمنی به طور مطلق حاصل نمی شود</a:t>
            </a:r>
          </a:p>
          <a:p>
            <a:pPr marL="0" indent="0" algn="r" rtl="1">
              <a:buNone/>
            </a:pPr>
            <a:endParaRPr lang="fa-IR" dirty="0" smtClean="0">
              <a:solidFill>
                <a:schemeClr val="tx1"/>
              </a:solidFill>
            </a:endParaRPr>
          </a:p>
          <a:p>
            <a:pPr marL="0" indent="0" algn="r" rtl="1">
              <a:buNone/>
            </a:pPr>
            <a:r>
              <a:rPr lang="fa-IR" sz="2800" dirty="0" smtClean="0">
                <a:solidFill>
                  <a:schemeClr val="tx1"/>
                </a:solidFill>
              </a:rPr>
              <a:t>بنابراین:</a:t>
            </a:r>
          </a:p>
          <a:p>
            <a:pPr marL="0" indent="0" algn="r" rtl="1">
              <a:buNone/>
            </a:pPr>
            <a:endParaRPr lang="fa-IR" sz="2800" dirty="0" smtClean="0">
              <a:solidFill>
                <a:schemeClr val="tx1"/>
              </a:solidFill>
            </a:endParaRPr>
          </a:p>
          <a:p>
            <a:pPr algn="r" rtl="1">
              <a:buFont typeface="Wingdings" panose="05000000000000000000" pitchFamily="2" charset="2"/>
              <a:buChar char="v"/>
            </a:pPr>
            <a:r>
              <a:rPr lang="fa-IR" sz="2800" dirty="0" smtClean="0">
                <a:solidFill>
                  <a:schemeClr val="tx1"/>
                </a:solidFill>
              </a:rPr>
              <a:t>ایمنی حفاظت نسبی در برابر خطرات است.</a:t>
            </a:r>
          </a:p>
          <a:p>
            <a:pPr algn="r" rtl="1">
              <a:buFont typeface="Wingdings" panose="05000000000000000000" pitchFamily="2" charset="2"/>
              <a:buChar char="v"/>
            </a:pPr>
            <a:endParaRPr lang="en-US" dirty="0"/>
          </a:p>
        </p:txBody>
      </p:sp>
      <p:sp>
        <p:nvSpPr>
          <p:cNvPr id="5" name="Footer Placeholder 4"/>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2641731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36168" y="1845945"/>
            <a:ext cx="6567638" cy="4023360"/>
          </a:xfrm>
        </p:spPr>
        <p:txBody>
          <a:bodyPr/>
          <a:lstStyle/>
          <a:p>
            <a:pPr marL="457200" lvl="1" indent="-457200" algn="r" rtl="1">
              <a:spcBef>
                <a:spcPts val="1200"/>
              </a:spcBef>
              <a:spcAft>
                <a:spcPts val="200"/>
              </a:spcAft>
              <a:buSzPct val="100000"/>
              <a:buFont typeface="Wingdings" panose="05000000000000000000" pitchFamily="2" charset="2"/>
              <a:buChar char="q"/>
            </a:pPr>
            <a:r>
              <a:rPr lang="fa-IR" sz="2800" dirty="0">
                <a:solidFill>
                  <a:schemeClr val="tx1"/>
                </a:solidFill>
              </a:rPr>
              <a:t>اجتناب از شوخی های </a:t>
            </a:r>
            <a:r>
              <a:rPr lang="fa-IR" sz="2800" dirty="0" smtClean="0">
                <a:solidFill>
                  <a:schemeClr val="tx1"/>
                </a:solidFill>
              </a:rPr>
              <a:t>بی </a:t>
            </a:r>
            <a:r>
              <a:rPr lang="fa-IR" sz="2800" dirty="0">
                <a:solidFill>
                  <a:schemeClr val="tx1"/>
                </a:solidFill>
              </a:rPr>
              <a:t>مورد </a:t>
            </a:r>
            <a:endParaRPr lang="fa-IR" sz="2800" dirty="0" smtClean="0">
              <a:solidFill>
                <a:schemeClr val="tx1"/>
              </a:solidFill>
            </a:endParaRPr>
          </a:p>
          <a:p>
            <a:pPr marL="457200" lvl="1" indent="-457200" algn="r" rtl="1">
              <a:spcBef>
                <a:spcPts val="1200"/>
              </a:spcBef>
              <a:spcAft>
                <a:spcPts val="200"/>
              </a:spcAft>
              <a:buSzPct val="100000"/>
              <a:buFont typeface="Wingdings" panose="05000000000000000000" pitchFamily="2" charset="2"/>
              <a:buChar char="q"/>
            </a:pPr>
            <a:endParaRPr lang="fa-IR" sz="2800" dirty="0">
              <a:solidFill>
                <a:schemeClr val="tx1"/>
              </a:solidFill>
            </a:endParaRPr>
          </a:p>
          <a:p>
            <a:pPr algn="r" rtl="1">
              <a:buFont typeface="Wingdings" panose="05000000000000000000" pitchFamily="2" charset="2"/>
              <a:buChar char="q"/>
            </a:pPr>
            <a:r>
              <a:rPr lang="ar-SA" sz="2800" dirty="0">
                <a:solidFill>
                  <a:schemeClr val="tx1"/>
                </a:solidFill>
              </a:rPr>
              <a:t>رعايت انضباط آزمايشگاهي و ساير شئونات </a:t>
            </a:r>
            <a:r>
              <a:rPr lang="ar-SA" sz="2800" dirty="0" smtClean="0">
                <a:solidFill>
                  <a:schemeClr val="tx1"/>
                </a:solidFill>
              </a:rPr>
              <a:t>اخلاقي</a:t>
            </a:r>
            <a:endParaRPr lang="fa-IR" sz="2800" dirty="0" smtClean="0">
              <a:solidFill>
                <a:schemeClr val="tx1"/>
              </a:solidFill>
            </a:endParaRPr>
          </a:p>
          <a:p>
            <a:pPr algn="r" rtl="1">
              <a:buFont typeface="Wingdings" panose="05000000000000000000" pitchFamily="2" charset="2"/>
              <a:buChar char="q"/>
            </a:pPr>
            <a:endParaRPr lang="fa-IR" sz="2800" dirty="0">
              <a:solidFill>
                <a:schemeClr val="tx1"/>
              </a:solidFill>
            </a:endParaRPr>
          </a:p>
          <a:p>
            <a:pPr algn="r" rtl="1">
              <a:buFont typeface="Wingdings" panose="05000000000000000000" pitchFamily="2" charset="2"/>
              <a:buChar char="q"/>
            </a:pPr>
            <a:r>
              <a:rPr lang="fa-IR" sz="2800" dirty="0" smtClean="0">
                <a:solidFill>
                  <a:schemeClr val="tx1"/>
                </a:solidFill>
              </a:rPr>
              <a:t>پرهیز از انجام آزمایش </a:t>
            </a:r>
            <a:r>
              <a:rPr lang="ar-SA" sz="2800" dirty="0" smtClean="0">
                <a:solidFill>
                  <a:schemeClr val="tx1"/>
                </a:solidFill>
              </a:rPr>
              <a:t>بدون </a:t>
            </a:r>
            <a:r>
              <a:rPr lang="ar-SA" sz="2800" dirty="0">
                <a:solidFill>
                  <a:schemeClr val="tx1"/>
                </a:solidFill>
              </a:rPr>
              <a:t>اجازه و هماهنگي قبلي با استاد راهنما و مسئول </a:t>
            </a:r>
            <a:r>
              <a:rPr lang="ar-SA" sz="2800" dirty="0" smtClean="0">
                <a:solidFill>
                  <a:schemeClr val="tx1"/>
                </a:solidFill>
              </a:rPr>
              <a:t>آزمايشگاه</a:t>
            </a:r>
            <a:endParaRPr lang="en-US" sz="2800" dirty="0">
              <a:solidFill>
                <a:schemeClr val="tx1"/>
              </a:solidFill>
            </a:endParaRPr>
          </a:p>
        </p:txBody>
      </p:sp>
      <p:sp>
        <p:nvSpPr>
          <p:cNvPr id="5" name="Footer Placeholder 4"/>
          <p:cNvSpPr>
            <a:spLocks noGrp="1"/>
          </p:cNvSpPr>
          <p:nvPr>
            <p:ph type="ftr" sz="quarter" idx="11"/>
          </p:nvPr>
        </p:nvSpPr>
        <p:spPr/>
        <p:txBody>
          <a:bodyPr/>
          <a:lstStyle/>
          <a:p>
            <a:r>
              <a:rPr lang="en-US" smtClean="0"/>
              <a:t>G.Amini-Autumn 1397</a:t>
            </a:r>
            <a:endParaRPr lang="en-US"/>
          </a:p>
        </p:txBody>
      </p:sp>
      <p:pic>
        <p:nvPicPr>
          <p:cNvPr id="6" name="Content Placeholder 5" descr="rat down back 2"/>
          <p:cNvPicPr>
            <a:picLocks noGrp="1" noChangeAspect="1" noChangeArrowheads="1"/>
          </p:cNvPicPr>
          <p:nvPr>
            <p:ph sz="half" idx="1"/>
          </p:nvPr>
        </p:nvPicPr>
        <p:blipFill>
          <a:blip r:embed="rId2" cstate="print"/>
          <a:srcRect/>
          <a:stretch>
            <a:fillRect/>
          </a:stretch>
        </p:blipFill>
        <p:spPr bwMode="auto">
          <a:xfrm>
            <a:off x="1096963" y="2005608"/>
            <a:ext cx="3266490" cy="3704034"/>
          </a:xfrm>
          <a:prstGeom prst="rect">
            <a:avLst/>
          </a:prstGeom>
          <a:noFill/>
          <a:ln w="9525">
            <a:noFill/>
            <a:miter lim="800000"/>
            <a:headEnd/>
            <a:tailEnd/>
          </a:ln>
          <a:effectLst/>
        </p:spPr>
      </p:pic>
      <p:pic>
        <p:nvPicPr>
          <p:cNvPr id="8" name="Picture 10" descr="stock photo : Science Laboratory Safety &amp;amp; Chemical Hazard Signs">
            <a:hlinkClick r:id="rId3"/>
          </p:cNvPr>
          <p:cNvPicPr>
            <a:picLocks noChangeAspect="1" noChangeArrowheads="1"/>
          </p:cNvPicPr>
          <p:nvPr/>
        </p:nvPicPr>
        <p:blipFill>
          <a:blip r:embed="rId4" cstate="print"/>
          <a:srcRect l="3703" t="71489" r="72487" b="4681"/>
          <a:stretch>
            <a:fillRect/>
          </a:stretch>
        </p:blipFill>
        <p:spPr bwMode="auto">
          <a:xfrm>
            <a:off x="1066800" y="304800"/>
            <a:ext cx="1143000" cy="1219200"/>
          </a:xfrm>
          <a:prstGeom prst="rect">
            <a:avLst/>
          </a:prstGeom>
          <a:noFill/>
        </p:spPr>
      </p:pic>
    </p:spTree>
    <p:extLst>
      <p:ext uri="{BB962C8B-B14F-4D97-AF65-F5344CB8AC3E}">
        <p14:creationId xmlns:p14="http://schemas.microsoft.com/office/powerpoint/2010/main" val="1052947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097280" y="2532185"/>
            <a:ext cx="10058400" cy="3336910"/>
          </a:xfrm>
        </p:spPr>
        <p:txBody>
          <a:bodyPr/>
          <a:lstStyle/>
          <a:p>
            <a:pPr algn="r" rtl="1">
              <a:buFont typeface="Wingdings" panose="05000000000000000000" pitchFamily="2" charset="2"/>
              <a:buChar char="q"/>
            </a:pPr>
            <a:r>
              <a:rPr lang="ar-SA" sz="2800" dirty="0">
                <a:solidFill>
                  <a:schemeClr val="tx1"/>
                </a:solidFill>
              </a:rPr>
              <a:t>از مواد شيميايي به اندازه مورد احتياج برداشته و هيچ­گاه بدون مشورت با مسئول آزمايشگاه مواد شيميايي دست خورده را به ظرف اصلي باز </a:t>
            </a:r>
            <a:r>
              <a:rPr lang="ar-SA" sz="2800" dirty="0" smtClean="0">
                <a:solidFill>
                  <a:schemeClr val="tx1"/>
                </a:solidFill>
              </a:rPr>
              <a:t>نگردانيد</a:t>
            </a:r>
            <a:r>
              <a:rPr lang="fa-IR" sz="2800" dirty="0" smtClean="0">
                <a:solidFill>
                  <a:schemeClr val="tx1"/>
                </a:solidFill>
              </a:rPr>
              <a:t>.</a:t>
            </a:r>
            <a:r>
              <a:rPr lang="ar-SA" sz="2800" dirty="0" smtClean="0">
                <a:solidFill>
                  <a:schemeClr val="tx1"/>
                </a:solidFill>
              </a:rPr>
              <a:t> </a:t>
            </a:r>
            <a:endParaRPr lang="fa-IR" sz="2800" dirty="0" smtClean="0">
              <a:solidFill>
                <a:schemeClr val="tx1"/>
              </a:solidFill>
            </a:endParaRPr>
          </a:p>
          <a:p>
            <a:pPr algn="r" rtl="1">
              <a:buFont typeface="Wingdings" panose="05000000000000000000" pitchFamily="2" charset="2"/>
              <a:buChar char="q"/>
            </a:pPr>
            <a:endParaRPr lang="fa-IR" sz="2800" dirty="0">
              <a:solidFill>
                <a:schemeClr val="tx1"/>
              </a:solidFill>
            </a:endParaRPr>
          </a:p>
          <a:p>
            <a:pPr marL="0" indent="0" algn="r" rtl="1">
              <a:buNone/>
            </a:pPr>
            <a:endParaRPr lang="en-US" sz="2800" dirty="0">
              <a:solidFill>
                <a:schemeClr val="tx1"/>
              </a:solidFill>
            </a:endParaRPr>
          </a:p>
          <a:p>
            <a:pPr algn="r" rtl="1">
              <a:buFont typeface="Wingdings" panose="05000000000000000000" pitchFamily="2" charset="2"/>
              <a:buChar char="q"/>
            </a:pPr>
            <a:r>
              <a:rPr lang="ar-SA" sz="2800" dirty="0">
                <a:solidFill>
                  <a:schemeClr val="tx1"/>
                </a:solidFill>
              </a:rPr>
              <a:t>آزمايش</a:t>
            </a:r>
            <a:r>
              <a:rPr lang="en-US" sz="2800" dirty="0">
                <a:solidFill>
                  <a:schemeClr val="tx1"/>
                </a:solidFill>
              </a:rPr>
              <a:t>­</a:t>
            </a:r>
            <a:r>
              <a:rPr lang="ar-SA" sz="2800" dirty="0">
                <a:solidFill>
                  <a:schemeClr val="tx1"/>
                </a:solidFill>
              </a:rPr>
              <a:t>هايي كه مواد سمي توليد مي­كنند، بايستي در زير هود انجام گيرد</a:t>
            </a:r>
            <a:r>
              <a:rPr lang="en-US" sz="2800" dirty="0">
                <a:solidFill>
                  <a:schemeClr val="tx1"/>
                </a:solidFill>
              </a:rPr>
              <a:t>.</a:t>
            </a:r>
          </a:p>
          <a:p>
            <a:endParaRPr lang="en-US" dirty="0"/>
          </a:p>
        </p:txBody>
      </p:sp>
      <p:sp>
        <p:nvSpPr>
          <p:cNvPr id="5" name="Footer Placeholder 4"/>
          <p:cNvSpPr>
            <a:spLocks noGrp="1"/>
          </p:cNvSpPr>
          <p:nvPr>
            <p:ph type="ftr" sz="quarter" idx="11"/>
          </p:nvPr>
        </p:nvSpPr>
        <p:spPr/>
        <p:txBody>
          <a:bodyPr/>
          <a:lstStyle/>
          <a:p>
            <a:r>
              <a:rPr lang="en-US" smtClean="0"/>
              <a:t>G.Amini-Autumn 1397</a:t>
            </a:r>
            <a:endParaRPr lang="en-US"/>
          </a:p>
        </p:txBody>
      </p:sp>
      <p:pic>
        <p:nvPicPr>
          <p:cNvPr id="6" name="Picture 78" descr="Beaker_3.gif - (2K)"/>
          <p:cNvPicPr>
            <a:picLocks noChangeAspect="1" noChangeArrowheads="1" noCrop="1"/>
          </p:cNvPicPr>
          <p:nvPr/>
        </p:nvPicPr>
        <p:blipFill>
          <a:blip r:embed="rId2" cstate="print"/>
          <a:srcRect/>
          <a:stretch>
            <a:fillRect/>
          </a:stretch>
        </p:blipFill>
        <p:spPr bwMode="auto">
          <a:xfrm>
            <a:off x="1295400" y="304800"/>
            <a:ext cx="886326" cy="1181100"/>
          </a:xfrm>
          <a:prstGeom prst="rect">
            <a:avLst/>
          </a:prstGeom>
          <a:noFill/>
        </p:spPr>
      </p:pic>
      <p:pic>
        <p:nvPicPr>
          <p:cNvPr id="7" name="Picture 75" descr="safety6"/>
          <p:cNvPicPr>
            <a:picLocks noChangeAspect="1" noChangeArrowheads="1"/>
          </p:cNvPicPr>
          <p:nvPr/>
        </p:nvPicPr>
        <p:blipFill>
          <a:blip r:embed="rId3" cstate="print"/>
          <a:srcRect/>
          <a:stretch>
            <a:fillRect/>
          </a:stretch>
        </p:blipFill>
        <p:spPr bwMode="auto">
          <a:xfrm>
            <a:off x="9725526" y="464936"/>
            <a:ext cx="1219200" cy="1192213"/>
          </a:xfrm>
          <a:prstGeom prst="rect">
            <a:avLst/>
          </a:prstGeom>
          <a:noFill/>
        </p:spPr>
      </p:pic>
    </p:spTree>
    <p:extLst>
      <p:ext uri="{BB962C8B-B14F-4D97-AF65-F5344CB8AC3E}">
        <p14:creationId xmlns:p14="http://schemas.microsoft.com/office/powerpoint/2010/main" val="3025870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04800"/>
            <a:ext cx="10058400" cy="1432560"/>
          </a:xfrm>
        </p:spPr>
        <p:txBody>
          <a:bodyPr/>
          <a:lstStyle/>
          <a:p>
            <a:pPr algn="r" rtl="1"/>
            <a:r>
              <a:rPr lang="fa-IR" dirty="0" smtClean="0">
                <a:solidFill>
                  <a:schemeClr val="tx1"/>
                </a:solidFill>
              </a:rPr>
              <a:t>به خاطر داشته باشید...</a:t>
            </a:r>
            <a:endParaRPr lang="en-US" dirty="0">
              <a:solidFill>
                <a:schemeClr val="tx1"/>
              </a:solidFill>
            </a:endParaRPr>
          </a:p>
        </p:txBody>
      </p:sp>
      <p:sp>
        <p:nvSpPr>
          <p:cNvPr id="4" name="Content Placeholder 3"/>
          <p:cNvSpPr>
            <a:spLocks noGrp="1"/>
          </p:cNvSpPr>
          <p:nvPr>
            <p:ph sz="half" idx="2"/>
          </p:nvPr>
        </p:nvSpPr>
        <p:spPr>
          <a:xfrm>
            <a:off x="3384885" y="1845735"/>
            <a:ext cx="7770796" cy="4023360"/>
          </a:xfrm>
        </p:spPr>
        <p:txBody>
          <a:bodyPr>
            <a:normAutofit/>
          </a:bodyPr>
          <a:lstStyle/>
          <a:p>
            <a:pPr algn="r" rtl="1"/>
            <a:endParaRPr lang="fa-IR" sz="2400" dirty="0" smtClean="0"/>
          </a:p>
          <a:p>
            <a:pPr algn="r" rtl="1">
              <a:buFont typeface="Wingdings" panose="05000000000000000000" pitchFamily="2" charset="2"/>
              <a:buChar char="q"/>
            </a:pPr>
            <a:r>
              <a:rPr lang="ar-SA" sz="2400" dirty="0" smtClean="0">
                <a:solidFill>
                  <a:schemeClr val="tx1"/>
                </a:solidFill>
              </a:rPr>
              <a:t>محل كپسول آتش­نشاني ، جعبه كمك</a:t>
            </a:r>
            <a:r>
              <a:rPr lang="en-US" sz="2400" dirty="0" smtClean="0">
                <a:solidFill>
                  <a:schemeClr val="tx1"/>
                </a:solidFill>
              </a:rPr>
              <a:t>­</a:t>
            </a:r>
            <a:r>
              <a:rPr lang="ar-SA" sz="2400" dirty="0" smtClean="0">
                <a:solidFill>
                  <a:schemeClr val="tx1"/>
                </a:solidFill>
              </a:rPr>
              <a:t>هاي اوليه، شيرهاي اصلي و فرعي گاز آزمايشگاه و چگونگي استفاده از وسايل ايمني موجود را بدانيد. </a:t>
            </a:r>
            <a:endParaRPr lang="fa-IR" sz="2400" dirty="0" smtClean="0">
              <a:solidFill>
                <a:schemeClr val="tx1"/>
              </a:solidFill>
            </a:endParaRPr>
          </a:p>
          <a:p>
            <a:pPr algn="r" rtl="1">
              <a:buFont typeface="Wingdings" panose="05000000000000000000" pitchFamily="2" charset="2"/>
              <a:buChar char="q"/>
            </a:pPr>
            <a:r>
              <a:rPr lang="ar-SA" sz="2400" dirty="0" smtClean="0">
                <a:solidFill>
                  <a:schemeClr val="tx1"/>
                </a:solidFill>
              </a:rPr>
              <a:t>به </a:t>
            </a:r>
            <a:r>
              <a:rPr lang="ar-SA" sz="2400" dirty="0">
                <a:solidFill>
                  <a:schemeClr val="tx1"/>
                </a:solidFill>
              </a:rPr>
              <a:t>علائم هشداردهنده بر روي وسايل و مواد شيميايي توجه كامل شود</a:t>
            </a:r>
            <a:r>
              <a:rPr lang="en-US" sz="2400" dirty="0" smtClean="0">
                <a:solidFill>
                  <a:schemeClr val="tx1"/>
                </a:solidFill>
              </a:rPr>
              <a:t>.</a:t>
            </a:r>
            <a:endParaRPr lang="fa-IR" sz="2400" dirty="0" smtClean="0">
              <a:solidFill>
                <a:schemeClr val="tx1"/>
              </a:solidFill>
            </a:endParaRPr>
          </a:p>
          <a:p>
            <a:pPr algn="r" rtl="1">
              <a:buFont typeface="Wingdings" panose="05000000000000000000" pitchFamily="2" charset="2"/>
              <a:buChar char="q"/>
            </a:pPr>
            <a:r>
              <a:rPr lang="ar-SA" sz="2400" dirty="0">
                <a:solidFill>
                  <a:schemeClr val="tx1"/>
                </a:solidFill>
              </a:rPr>
              <a:t>در صورت مشاهده هرگونه خرابي يا مشكل در دستگاه­ها به مسئول آزمايشگاه اطلاع دهيد</a:t>
            </a:r>
            <a:r>
              <a:rPr lang="en-US" sz="2400" dirty="0">
                <a:solidFill>
                  <a:schemeClr val="tx1"/>
                </a:solidFill>
              </a:rPr>
              <a:t>.</a:t>
            </a:r>
          </a:p>
          <a:p>
            <a:pPr algn="r" rtl="1">
              <a:buFont typeface="Wingdings" panose="05000000000000000000" pitchFamily="2" charset="2"/>
              <a:buChar char="q"/>
            </a:pPr>
            <a:r>
              <a:rPr lang="ar-SA" sz="2400" dirty="0" smtClean="0">
                <a:solidFill>
                  <a:schemeClr val="tx1"/>
                </a:solidFill>
              </a:rPr>
              <a:t>اطمينان از بسته بودن شيرهاي گاز، شيرهاي آب، بسته بودن پنجره­هاو خاموش بودن كليه لامپ</a:t>
            </a:r>
            <a:r>
              <a:rPr lang="en-US" sz="2400" dirty="0" smtClean="0">
                <a:solidFill>
                  <a:schemeClr val="tx1"/>
                </a:solidFill>
              </a:rPr>
              <a:t>­</a:t>
            </a:r>
            <a:r>
              <a:rPr lang="ar-SA" sz="2400" dirty="0" smtClean="0">
                <a:solidFill>
                  <a:schemeClr val="tx1"/>
                </a:solidFill>
              </a:rPr>
              <a:t>ها و وسايل برقي</a:t>
            </a:r>
            <a:r>
              <a:rPr lang="fa-IR" sz="2400" dirty="0" smtClean="0">
                <a:solidFill>
                  <a:schemeClr val="tx1"/>
                </a:solidFill>
              </a:rPr>
              <a:t> در پایان روز</a:t>
            </a:r>
            <a:r>
              <a:rPr lang="ar-SA" sz="2400" dirty="0" smtClean="0">
                <a:solidFill>
                  <a:schemeClr val="tx1"/>
                </a:solidFill>
              </a:rPr>
              <a:t>.</a:t>
            </a:r>
            <a:endParaRPr lang="fa-IR" sz="2400" dirty="0" smtClean="0">
              <a:solidFill>
                <a:schemeClr val="tx1"/>
              </a:solidFill>
            </a:endParaRPr>
          </a:p>
          <a:p>
            <a:pPr algn="r" rtl="1"/>
            <a:endParaRPr lang="en-US" dirty="0"/>
          </a:p>
        </p:txBody>
      </p:sp>
      <p:sp>
        <p:nvSpPr>
          <p:cNvPr id="5" name="Footer Placeholder 4"/>
          <p:cNvSpPr>
            <a:spLocks noGrp="1"/>
          </p:cNvSpPr>
          <p:nvPr>
            <p:ph type="ftr" sz="quarter" idx="11"/>
          </p:nvPr>
        </p:nvSpPr>
        <p:spPr/>
        <p:txBody>
          <a:bodyPr/>
          <a:lstStyle/>
          <a:p>
            <a:r>
              <a:rPr lang="en-US" smtClean="0"/>
              <a:t>G.Amini-Autumn 1397</a:t>
            </a:r>
            <a:endParaRPr lang="en-US"/>
          </a:p>
        </p:txBody>
      </p:sp>
      <p:pic>
        <p:nvPicPr>
          <p:cNvPr id="6" name="Picture 4" descr="Professor_3"/>
          <p:cNvPicPr>
            <a:picLocks noChangeAspect="1" noChangeArrowheads="1" noCrop="1"/>
          </p:cNvPicPr>
          <p:nvPr/>
        </p:nvPicPr>
        <p:blipFill>
          <a:blip r:embed="rId2" cstate="print"/>
          <a:srcRect/>
          <a:stretch>
            <a:fillRect/>
          </a:stretch>
        </p:blipFill>
        <p:spPr bwMode="auto">
          <a:xfrm>
            <a:off x="1097280" y="1845734"/>
            <a:ext cx="2159267" cy="4023360"/>
          </a:xfrm>
          <a:prstGeom prst="rect">
            <a:avLst/>
          </a:prstGeom>
          <a:noFill/>
        </p:spPr>
      </p:pic>
    </p:spTree>
    <p:extLst>
      <p:ext uri="{BB962C8B-B14F-4D97-AF65-F5344CB8AC3E}">
        <p14:creationId xmlns:p14="http://schemas.microsoft.com/office/powerpoint/2010/main" val="3845903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smtClean="0">
                <a:solidFill>
                  <a:schemeClr val="tx1"/>
                </a:solidFill>
              </a:rPr>
              <a:t>شماره تلفن های ضروری</a:t>
            </a:r>
            <a:endParaRPr lang="fa-IR" sz="3600" b="1" dirty="0">
              <a:solidFill>
                <a:schemeClr val="tx1"/>
              </a:solidFill>
            </a:endParaRPr>
          </a:p>
        </p:txBody>
      </p:sp>
      <p:sp>
        <p:nvSpPr>
          <p:cNvPr id="3" name="Content Placeholder 2"/>
          <p:cNvSpPr>
            <a:spLocks noGrp="1"/>
          </p:cNvSpPr>
          <p:nvPr>
            <p:ph idx="1"/>
          </p:nvPr>
        </p:nvSpPr>
        <p:spPr>
          <a:xfrm>
            <a:off x="1097280" y="2086892"/>
            <a:ext cx="10058400" cy="4023360"/>
          </a:xfrm>
        </p:spPr>
        <p:txBody>
          <a:bodyPr>
            <a:normAutofit fontScale="92500" lnSpcReduction="10000"/>
          </a:bodyPr>
          <a:lstStyle/>
          <a:p>
            <a:pPr algn="r" rtl="1">
              <a:lnSpc>
                <a:spcPct val="170000"/>
              </a:lnSpc>
            </a:pPr>
            <a:r>
              <a:rPr lang="fa-IR" sz="2800" dirty="0" smtClean="0">
                <a:solidFill>
                  <a:schemeClr val="tx1"/>
                </a:solidFill>
              </a:rPr>
              <a:t>اورژانس: 115</a:t>
            </a:r>
          </a:p>
          <a:p>
            <a:pPr algn="r" rtl="1">
              <a:lnSpc>
                <a:spcPct val="170000"/>
              </a:lnSpc>
            </a:pPr>
            <a:r>
              <a:rPr lang="fa-IR" sz="2800" dirty="0">
                <a:solidFill>
                  <a:schemeClr val="tx1"/>
                </a:solidFill>
              </a:rPr>
              <a:t>آ</a:t>
            </a:r>
            <a:r>
              <a:rPr lang="fa-IR" sz="2800" dirty="0" smtClean="0">
                <a:solidFill>
                  <a:schemeClr val="tx1"/>
                </a:solidFill>
              </a:rPr>
              <a:t>تش نشانی: 125</a:t>
            </a:r>
          </a:p>
          <a:p>
            <a:pPr algn="r" rtl="1">
              <a:lnSpc>
                <a:spcPct val="170000"/>
              </a:lnSpc>
            </a:pPr>
            <a:r>
              <a:rPr lang="fa-IR" sz="2800" dirty="0" smtClean="0">
                <a:solidFill>
                  <a:schemeClr val="tx1"/>
                </a:solidFill>
              </a:rPr>
              <a:t>تاسیسات دانشگاه:3142</a:t>
            </a:r>
          </a:p>
          <a:p>
            <a:pPr algn="r" rtl="1">
              <a:lnSpc>
                <a:spcPct val="170000"/>
              </a:lnSpc>
            </a:pPr>
            <a:r>
              <a:rPr lang="fa-IR" sz="2800" dirty="0" smtClean="0">
                <a:solidFill>
                  <a:schemeClr val="tx1"/>
                </a:solidFill>
              </a:rPr>
              <a:t>انتظامات دانشگاه:3119</a:t>
            </a:r>
          </a:p>
          <a:p>
            <a:pPr algn="r" rtl="1">
              <a:lnSpc>
                <a:spcPct val="170000"/>
              </a:lnSpc>
            </a:pPr>
            <a:r>
              <a:rPr lang="fa-IR" sz="2800" dirty="0" smtClean="0">
                <a:solidFill>
                  <a:schemeClr val="tx1"/>
                </a:solidFill>
              </a:rPr>
              <a:t>مسئول حراست دانشگاه:9551</a:t>
            </a:r>
            <a:endParaRPr lang="fa-IR" sz="2800" dirty="0">
              <a:solidFill>
                <a:schemeClr val="tx1"/>
              </a:solidFill>
            </a:endParaRPr>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249430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03385"/>
            <a:ext cx="10058400" cy="1142349"/>
          </a:xfrm>
        </p:spPr>
        <p:txBody>
          <a:bodyPr>
            <a:noAutofit/>
          </a:bodyPr>
          <a:lstStyle/>
          <a:p>
            <a:pPr algn="r" rtl="1"/>
            <a:r>
              <a:rPr lang="fa-IR" altLang="fa-IR" sz="3200" b="1" dirty="0">
                <a:cs typeface="B Mitra" panose="00000400000000000000" pitchFamily="2" charset="-78"/>
              </a:rPr>
              <a:t>استاندارد مواجهه با مواد شيميايي </a:t>
            </a:r>
            <a:r>
              <a:rPr lang="en-US" altLang="fa-IR" sz="3200" b="1" dirty="0">
                <a:cs typeface="B Mitra" panose="00000400000000000000" pitchFamily="2" charset="-78"/>
              </a:rPr>
              <a:t>OSHA</a:t>
            </a:r>
            <a:r>
              <a:rPr lang="fa-IR" altLang="fa-IR" sz="3200" b="1" dirty="0">
                <a:cs typeface="B Mitra" panose="00000400000000000000" pitchFamily="2" charset="-78"/>
              </a:rPr>
              <a:t> از 5 عنصر كليدي تشكيل شده است كه عبارتند از  :</a:t>
            </a:r>
            <a:r>
              <a:rPr lang="fa-IR" altLang="fa-IR" sz="3200" b="1" u="sng" dirty="0">
                <a:cs typeface="B Mitra" panose="00000400000000000000" pitchFamily="2" charset="-78"/>
              </a:rPr>
              <a:t/>
            </a:r>
            <a:br>
              <a:rPr lang="fa-IR" altLang="fa-IR" sz="3200" b="1" u="sng" dirty="0">
                <a:cs typeface="B Mitra" panose="00000400000000000000" pitchFamily="2" charset="-78"/>
              </a:rPr>
            </a:br>
            <a:endParaRPr lang="fa-IR" sz="3200" b="1" dirty="0">
              <a:cs typeface="B Mitra" panose="00000400000000000000" pitchFamily="2" charset="-78"/>
            </a:endParaRPr>
          </a:p>
        </p:txBody>
      </p:sp>
      <p:sp>
        <p:nvSpPr>
          <p:cNvPr id="4" name="Footer Placeholder 3"/>
          <p:cNvSpPr>
            <a:spLocks noGrp="1"/>
          </p:cNvSpPr>
          <p:nvPr>
            <p:ph type="ftr" sz="quarter" idx="11"/>
          </p:nvPr>
        </p:nvSpPr>
        <p:spPr/>
        <p:txBody>
          <a:bodyPr/>
          <a:lstStyle/>
          <a:p>
            <a:r>
              <a:rPr lang="en-US" smtClean="0"/>
              <a:t>G.Amini-Autumn 1397</a:t>
            </a:r>
            <a:endParaRPr lang="en-US"/>
          </a:p>
        </p:txBody>
      </p:sp>
      <p:sp>
        <p:nvSpPr>
          <p:cNvPr id="5" name="Rectangle 3"/>
          <p:cNvSpPr>
            <a:spLocks noGrp="1" noChangeArrowheads="1"/>
          </p:cNvSpPr>
          <p:nvPr>
            <p:ph idx="1"/>
          </p:nvPr>
        </p:nvSpPr>
        <p:spPr>
          <a:xfrm>
            <a:off x="1097280" y="1485900"/>
            <a:ext cx="10355580" cy="4537710"/>
          </a:xfrm>
          <a:solidFill>
            <a:srgbClr val="FFFFFF"/>
          </a:solidFill>
          <a:ln>
            <a:noFill/>
            <a:miter lim="800000"/>
            <a:headEnd/>
            <a:tailEnd/>
          </a:ln>
        </p:spPr>
        <p:txBody>
          <a:bodyPr>
            <a:noAutofit/>
          </a:bodyPr>
          <a:lstStyle/>
          <a:p>
            <a:pPr marL="0" indent="0" algn="r" eaLnBrk="1" hangingPunct="1">
              <a:lnSpc>
                <a:spcPct val="80000"/>
              </a:lnSpc>
              <a:buFontTx/>
              <a:buNone/>
            </a:pPr>
            <a:r>
              <a:rPr lang="fa-IR" altLang="fa-IR" sz="2400" dirty="0" smtClean="0"/>
              <a:t>    </a:t>
            </a:r>
            <a:r>
              <a:rPr lang="en-US" altLang="fa-IR" sz="2400" b="1" dirty="0" smtClean="0"/>
              <a:t> </a:t>
            </a:r>
            <a:endParaRPr lang="fa-IR" altLang="fa-IR" sz="2400" b="1" dirty="0" smtClean="0"/>
          </a:p>
          <a:p>
            <a:pPr marL="0" indent="0" algn="r" eaLnBrk="1" hangingPunct="1">
              <a:lnSpc>
                <a:spcPct val="105000"/>
              </a:lnSpc>
              <a:buFontTx/>
              <a:buNone/>
            </a:pPr>
            <a:r>
              <a:rPr lang="en-US" altLang="fa-IR" sz="2400" b="1" dirty="0" smtClean="0"/>
              <a:t>;</a:t>
            </a:r>
            <a:r>
              <a:rPr lang="fa-IR" altLang="fa-IR" sz="2400" b="1" dirty="0" smtClean="0"/>
              <a:t>   کلیه افرادی که در آزمایشگاه هستند بايستي درباره مواد شيميايي خطرناك موجود در محيط كارشان و اثرات بالقوه آنها بر روي سلامتي و ايمني خود آگاهي داشته باشند .</a:t>
            </a:r>
            <a:endParaRPr lang="fa-IR" altLang="fa-IR" sz="2400" b="1" u="sng" dirty="0" smtClean="0"/>
          </a:p>
          <a:p>
            <a:pPr marL="0" indent="0" algn="r" eaLnBrk="1" hangingPunct="1">
              <a:lnSpc>
                <a:spcPct val="105000"/>
              </a:lnSpc>
              <a:buFontTx/>
              <a:buNone/>
            </a:pPr>
            <a:r>
              <a:rPr lang="fa-IR" altLang="fa-IR" sz="2400" b="1" dirty="0" smtClean="0"/>
              <a:t>1 - </a:t>
            </a:r>
            <a:r>
              <a:rPr lang="fa-IR" altLang="fa-IR" sz="2400" b="1" dirty="0" smtClean="0">
                <a:solidFill>
                  <a:schemeClr val="hlink"/>
                </a:solidFill>
              </a:rPr>
              <a:t>فهرست مواد</a:t>
            </a:r>
            <a:r>
              <a:rPr lang="fa-IR" altLang="fa-IR" sz="2400" b="1" dirty="0" smtClean="0"/>
              <a:t> : ليستي از مواد خطرناك موجود در محيط كار افراد</a:t>
            </a:r>
          </a:p>
          <a:p>
            <a:pPr marL="0" indent="0" algn="r" eaLnBrk="1" hangingPunct="1">
              <a:lnSpc>
                <a:spcPct val="105000"/>
              </a:lnSpc>
              <a:buFontTx/>
              <a:buNone/>
            </a:pPr>
            <a:r>
              <a:rPr lang="fa-IR" altLang="fa-IR" sz="2400" b="1" dirty="0" smtClean="0"/>
              <a:t>2 - </a:t>
            </a:r>
            <a:r>
              <a:rPr lang="fa-IR" altLang="fa-IR" sz="2400" b="1" dirty="0" smtClean="0">
                <a:solidFill>
                  <a:schemeClr val="hlink"/>
                </a:solidFill>
              </a:rPr>
              <a:t>برگه اطلاعات ايمني مواد</a:t>
            </a:r>
            <a:r>
              <a:rPr lang="fa-IR" altLang="fa-IR" sz="2400" b="1" dirty="0" smtClean="0"/>
              <a:t> : تشريح جزئيات هر ماده خطرناكي كه در فهرست مواد ليست شده </a:t>
            </a:r>
          </a:p>
          <a:p>
            <a:pPr marL="0" indent="0" algn="r" eaLnBrk="1" hangingPunct="1">
              <a:lnSpc>
                <a:spcPct val="105000"/>
              </a:lnSpc>
              <a:buFontTx/>
              <a:buNone/>
            </a:pPr>
            <a:r>
              <a:rPr lang="fa-IR" altLang="fa-IR" sz="2400" b="1" dirty="0" smtClean="0"/>
              <a:t>3 - </a:t>
            </a:r>
            <a:r>
              <a:rPr lang="fa-IR" altLang="fa-IR" sz="2400" b="1" dirty="0" smtClean="0">
                <a:solidFill>
                  <a:schemeClr val="hlink"/>
                </a:solidFill>
              </a:rPr>
              <a:t>برچسب گذاري</a:t>
            </a:r>
            <a:r>
              <a:rPr lang="fa-IR" altLang="fa-IR" sz="2400" b="1" dirty="0" smtClean="0"/>
              <a:t> : ظروف مواد خطرناك براي شناسايي مواد  و آگاهي از خطر بالقوه آن بايستي برچسب گذاري شود .</a:t>
            </a:r>
          </a:p>
          <a:p>
            <a:pPr marL="0" indent="0" algn="r" eaLnBrk="1" hangingPunct="1">
              <a:lnSpc>
                <a:spcPct val="105000"/>
              </a:lnSpc>
              <a:buFontTx/>
              <a:buNone/>
            </a:pPr>
            <a:r>
              <a:rPr lang="fa-IR" altLang="fa-IR" sz="2400" b="1" dirty="0" smtClean="0"/>
              <a:t>4 -</a:t>
            </a:r>
            <a:r>
              <a:rPr lang="fa-IR" altLang="fa-IR" sz="2400" b="1" dirty="0" smtClean="0">
                <a:solidFill>
                  <a:schemeClr val="hlink"/>
                </a:solidFill>
              </a:rPr>
              <a:t> آموزش</a:t>
            </a:r>
            <a:r>
              <a:rPr lang="fa-IR" altLang="fa-IR" sz="2400" b="1" dirty="0" smtClean="0"/>
              <a:t> : همه كارکنان بايد براي شناسايي و نحوه كار ايمن با مواد خطرناك آموزش ديده باشند </a:t>
            </a:r>
            <a:endParaRPr lang="en-US" altLang="fa-IR" sz="2400" b="1" dirty="0" smtClean="0"/>
          </a:p>
          <a:p>
            <a:pPr marL="0" indent="0" algn="r" eaLnBrk="1" hangingPunct="1">
              <a:lnSpc>
                <a:spcPct val="105000"/>
              </a:lnSpc>
              <a:buFontTx/>
              <a:buNone/>
            </a:pPr>
            <a:r>
              <a:rPr lang="fa-IR" altLang="fa-IR" sz="2400" b="1" dirty="0" smtClean="0"/>
              <a:t>5 - </a:t>
            </a:r>
            <a:r>
              <a:rPr lang="fa-IR" altLang="fa-IR" sz="2400" b="1" dirty="0" smtClean="0">
                <a:solidFill>
                  <a:schemeClr val="hlink"/>
                </a:solidFill>
              </a:rPr>
              <a:t>تهيه و نوشتن برنامه</a:t>
            </a:r>
            <a:r>
              <a:rPr lang="fa-IR" altLang="fa-IR" sz="2400" b="1" dirty="0" smtClean="0"/>
              <a:t> : برنامه اي بايد نوشته شود كه همه موارد فوق را به هم ارتباط دهد. </a:t>
            </a:r>
          </a:p>
        </p:txBody>
      </p:sp>
    </p:spTree>
    <p:extLst>
      <p:ext uri="{BB962C8B-B14F-4D97-AF65-F5344CB8AC3E}">
        <p14:creationId xmlns:p14="http://schemas.microsoft.com/office/powerpoint/2010/main" val="1886386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G.Amini-Autumn 1397</a:t>
            </a:r>
            <a:endParaRPr lang="en-US"/>
          </a:p>
        </p:txBody>
      </p:sp>
      <p:pic>
        <p:nvPicPr>
          <p:cNvPr id="12302" name="Picture 14" descr="http://en.hdyo.org/assets/ask-question-2-fb180173e13f21ad6ae73ba29b08cd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7280" y="1999517"/>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txBox="1">
            <a:spLocks noChangeArrowheads="1"/>
          </p:cNvSpPr>
          <p:nvPr/>
        </p:nvSpPr>
        <p:spPr>
          <a:xfrm>
            <a:off x="4145279" y="1999517"/>
            <a:ext cx="7231967" cy="3048000"/>
          </a:xfrm>
          <a:prstGeom prst="rect">
            <a:avLst/>
          </a:prstGeom>
          <a:solidFill>
            <a:srgbClr val="FFFFFF"/>
          </a:solidFill>
          <a:ln>
            <a:noFill/>
            <a:miter lim="800000"/>
            <a:headEnd/>
            <a:tailEnd/>
          </a:ln>
        </p:spPr>
        <p:txBody>
          <a:bodyPr vert="horz" lIns="0" tIns="45720" rIns="0" bIns="45720" rtlCol="0" anchor="ct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rtl="1">
              <a:lnSpc>
                <a:spcPct val="200000"/>
              </a:lnSpc>
              <a:buNone/>
            </a:pPr>
            <a:r>
              <a:rPr lang="fa-IR" altLang="fa-IR" sz="2800" b="1" dirty="0" smtClean="0"/>
              <a:t>1 </a:t>
            </a:r>
            <a:r>
              <a:rPr lang="ar-SA" altLang="fa-IR" sz="2800" b="1" dirty="0" smtClean="0"/>
              <a:t>–</a:t>
            </a:r>
            <a:r>
              <a:rPr lang="fa-IR" altLang="fa-IR" sz="2800" b="1" dirty="0" smtClean="0"/>
              <a:t> مواد شيميايي چگونه مي توانند آسيب برسانند؟</a:t>
            </a:r>
            <a:endParaRPr lang="en-US" altLang="fa-IR" sz="1600" b="1" dirty="0"/>
          </a:p>
          <a:p>
            <a:pPr marL="0" indent="0" algn="r" rtl="1">
              <a:lnSpc>
                <a:spcPct val="200000"/>
              </a:lnSpc>
              <a:buFontTx/>
              <a:buNone/>
            </a:pPr>
            <a:r>
              <a:rPr lang="fa-IR" altLang="fa-IR" sz="2800" b="1" dirty="0" smtClean="0"/>
              <a:t>2 </a:t>
            </a:r>
            <a:r>
              <a:rPr lang="ar-SA" altLang="fa-IR" sz="2800" b="1" dirty="0"/>
              <a:t>–</a:t>
            </a:r>
            <a:r>
              <a:rPr lang="fa-IR" altLang="fa-IR" sz="2800" b="1" dirty="0"/>
              <a:t> چه كارهايي را  براي حفاظت از خود ميتوان انجام داد ؟</a:t>
            </a:r>
          </a:p>
          <a:p>
            <a:pPr marL="0" indent="0" algn="r" rtl="1">
              <a:lnSpc>
                <a:spcPct val="80000"/>
              </a:lnSpc>
              <a:buFontTx/>
              <a:buNone/>
            </a:pPr>
            <a:endParaRPr lang="fa-IR" altLang="fa-IR" sz="1000" b="1" dirty="0"/>
          </a:p>
          <a:p>
            <a:pPr marL="0" indent="0" algn="r" rtl="1">
              <a:lnSpc>
                <a:spcPct val="80000"/>
              </a:lnSpc>
              <a:buFontTx/>
              <a:buNone/>
            </a:pPr>
            <a:r>
              <a:rPr lang="fa-IR" altLang="fa-IR" sz="1600" b="1" dirty="0"/>
              <a:t>   </a:t>
            </a:r>
            <a:endParaRPr lang="en-US" altLang="fa-IR" sz="1600" b="1" dirty="0"/>
          </a:p>
          <a:p>
            <a:pPr marL="0" indent="0" algn="r" rtl="1">
              <a:lnSpc>
                <a:spcPct val="80000"/>
              </a:lnSpc>
              <a:buFontTx/>
              <a:buNone/>
            </a:pPr>
            <a:r>
              <a:rPr lang="fa-IR" altLang="fa-IR" sz="2800" b="1" dirty="0" smtClean="0"/>
              <a:t> </a:t>
            </a:r>
            <a:endParaRPr lang="en-US" altLang="fa-IR" sz="1600" b="1" dirty="0" smtClean="0"/>
          </a:p>
        </p:txBody>
      </p:sp>
    </p:spTree>
    <p:extLst>
      <p:ext uri="{BB962C8B-B14F-4D97-AF65-F5344CB8AC3E}">
        <p14:creationId xmlns:p14="http://schemas.microsoft.com/office/powerpoint/2010/main" val="1150442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609091" y="322438"/>
            <a:ext cx="4546589" cy="1371600"/>
          </a:xfrm>
        </p:spPr>
        <p:txBody>
          <a:bodyPr/>
          <a:lstStyle/>
          <a:p>
            <a:pPr algn="r" rtl="1" eaLnBrk="1" hangingPunct="1"/>
            <a:r>
              <a:rPr lang="fa-IR" sz="4000" dirty="0" smtClean="0">
                <a:solidFill>
                  <a:schemeClr val="tx2"/>
                </a:solidFill>
                <a:latin typeface="Arial" panose="020B0604020202020204" pitchFamily="34" charset="0"/>
              </a:rPr>
              <a:t> </a:t>
            </a:r>
            <a:r>
              <a:rPr lang="fa-IR" sz="3600" b="1" dirty="0" smtClean="0">
                <a:solidFill>
                  <a:srgbClr val="FF0000"/>
                </a:solidFill>
                <a:latin typeface="Arial" panose="020B0604020202020204" pitchFamily="34" charset="0"/>
              </a:rPr>
              <a:t>كليد كار ايمن</a:t>
            </a:r>
            <a:r>
              <a:rPr lang="fa-IR" sz="3600" b="1" dirty="0">
                <a:solidFill>
                  <a:srgbClr val="FF0000"/>
                </a:solidFill>
                <a:latin typeface="Arial" panose="020B0604020202020204" pitchFamily="34" charset="0"/>
              </a:rPr>
              <a:t> </a:t>
            </a:r>
            <a:r>
              <a:rPr lang="fa-IR" sz="3600" b="1" dirty="0" smtClean="0">
                <a:solidFill>
                  <a:srgbClr val="FF0000"/>
                </a:solidFill>
                <a:latin typeface="Arial" panose="020B0604020202020204" pitchFamily="34" charset="0"/>
              </a:rPr>
              <a:t>...</a:t>
            </a:r>
            <a:r>
              <a:rPr lang="fa-IR" sz="3600" b="1" dirty="0">
                <a:solidFill>
                  <a:srgbClr val="FF0000"/>
                </a:solidFill>
                <a:latin typeface="Arial" panose="020B0604020202020204" pitchFamily="34" charset="0"/>
              </a:rPr>
              <a:t/>
            </a:r>
            <a:br>
              <a:rPr lang="fa-IR" sz="3600" b="1" dirty="0">
                <a:solidFill>
                  <a:srgbClr val="FF0000"/>
                </a:solidFill>
                <a:latin typeface="Arial" panose="020B0604020202020204" pitchFamily="34" charset="0"/>
              </a:rPr>
            </a:br>
            <a:r>
              <a:rPr lang="fa-IR" sz="3600" b="1" dirty="0">
                <a:solidFill>
                  <a:srgbClr val="FF0000"/>
                </a:solidFill>
                <a:latin typeface="Arial" panose="020B0604020202020204" pitchFamily="34" charset="0"/>
              </a:rPr>
              <a:t>شناخت خطرات</a:t>
            </a:r>
            <a:endParaRPr lang="en-US" sz="3600" b="1" dirty="0">
              <a:solidFill>
                <a:srgbClr val="FF0000"/>
              </a:solidFill>
              <a:latin typeface="Arial" panose="020B0604020202020204" pitchFamily="34" charset="0"/>
            </a:endParaRPr>
          </a:p>
        </p:txBody>
      </p:sp>
      <p:sp>
        <p:nvSpPr>
          <p:cNvPr id="884739" name="Rectangle 3"/>
          <p:cNvSpPr>
            <a:spLocks noGrp="1" noChangeArrowheads="1"/>
          </p:cNvSpPr>
          <p:nvPr>
            <p:ph idx="1"/>
          </p:nvPr>
        </p:nvSpPr>
        <p:spPr/>
        <p:txBody>
          <a:bodyPr>
            <a:normAutofit/>
          </a:bodyPr>
          <a:lstStyle/>
          <a:p>
            <a:pPr algn="r" rtl="1" eaLnBrk="1" hangingPunct="1">
              <a:buFont typeface="Wingdings" panose="05000000000000000000" pitchFamily="2" charset="2"/>
              <a:buChar char="§"/>
            </a:pPr>
            <a:r>
              <a:rPr lang="fa-IR" sz="2800" dirty="0">
                <a:solidFill>
                  <a:srgbClr val="000066"/>
                </a:solidFill>
                <a:latin typeface="Arial" panose="020B0604020202020204" pitchFamily="34" charset="0"/>
              </a:rPr>
              <a:t>مطالعه دستورالعمل بهداشتي مواد شيميايي</a:t>
            </a:r>
          </a:p>
          <a:p>
            <a:pPr algn="r" rtl="1" eaLnBrk="1" hangingPunct="1">
              <a:buFont typeface="Wingdings" panose="05000000000000000000" pitchFamily="2" charset="2"/>
              <a:buChar char="§"/>
            </a:pPr>
            <a:r>
              <a:rPr lang="fa-IR" sz="2800" dirty="0" smtClean="0">
                <a:solidFill>
                  <a:srgbClr val="000066"/>
                </a:solidFill>
                <a:latin typeface="Arial" panose="020B0604020202020204" pitchFamily="34" charset="0"/>
              </a:rPr>
              <a:t>بازنگري </a:t>
            </a:r>
            <a:r>
              <a:rPr lang="en-US" sz="2800" dirty="0" smtClean="0">
                <a:solidFill>
                  <a:srgbClr val="000066"/>
                </a:solidFill>
                <a:latin typeface="Arial" panose="020B0604020202020204" pitchFamily="34" charset="0"/>
              </a:rPr>
              <a:t>SDSs</a:t>
            </a:r>
            <a:r>
              <a:rPr lang="fa-IR" sz="2800" dirty="0" smtClean="0">
                <a:solidFill>
                  <a:srgbClr val="000066"/>
                </a:solidFill>
                <a:latin typeface="Arial" panose="020B0604020202020204" pitchFamily="34" charset="0"/>
              </a:rPr>
              <a:t> مواد </a:t>
            </a:r>
            <a:r>
              <a:rPr lang="fa-IR" sz="2800" dirty="0">
                <a:solidFill>
                  <a:srgbClr val="000066"/>
                </a:solidFill>
                <a:latin typeface="Arial" panose="020B0604020202020204" pitchFamily="34" charset="0"/>
              </a:rPr>
              <a:t>شيميايي</a:t>
            </a:r>
          </a:p>
          <a:p>
            <a:pPr marL="0" indent="0" algn="r" rtl="1" eaLnBrk="1" hangingPunct="1">
              <a:buNone/>
            </a:pPr>
            <a:r>
              <a:rPr lang="fa-IR" sz="2800" dirty="0" smtClean="0">
                <a:solidFill>
                  <a:srgbClr val="6666FF"/>
                </a:solidFill>
                <a:latin typeface="Arial" panose="020B0604020202020204" pitchFamily="34" charset="0"/>
              </a:rPr>
              <a:t>خطرات </a:t>
            </a:r>
            <a:r>
              <a:rPr lang="fa-IR" sz="2800" dirty="0">
                <a:solidFill>
                  <a:srgbClr val="6666FF"/>
                </a:solidFill>
                <a:latin typeface="Arial" panose="020B0604020202020204" pitchFamily="34" charset="0"/>
              </a:rPr>
              <a:t>بهداشتي وفيزيكي </a:t>
            </a:r>
            <a:r>
              <a:rPr lang="fa-IR" sz="2800" dirty="0" smtClean="0">
                <a:solidFill>
                  <a:srgbClr val="6666FF"/>
                </a:solidFill>
                <a:latin typeface="Arial" panose="020B0604020202020204" pitchFamily="34" charset="0"/>
              </a:rPr>
              <a:t>       ارزيابي </a:t>
            </a:r>
            <a:r>
              <a:rPr lang="fa-IR" sz="2800" dirty="0">
                <a:solidFill>
                  <a:srgbClr val="6666FF"/>
                </a:solidFill>
                <a:latin typeface="Arial" panose="020B0604020202020204" pitchFamily="34" charset="0"/>
              </a:rPr>
              <a:t>حفاظ تجهيزات</a:t>
            </a:r>
          </a:p>
          <a:p>
            <a:pPr marL="0" indent="0" algn="r" rtl="1" eaLnBrk="1" hangingPunct="1">
              <a:buNone/>
            </a:pPr>
            <a:r>
              <a:rPr lang="fa-IR" sz="2800" dirty="0" smtClean="0">
                <a:solidFill>
                  <a:srgbClr val="6666FF"/>
                </a:solidFill>
                <a:latin typeface="Arial" panose="020B0604020202020204" pitchFamily="34" charset="0"/>
              </a:rPr>
              <a:t>نشانه </a:t>
            </a:r>
            <a:r>
              <a:rPr lang="fa-IR" sz="2800" dirty="0">
                <a:solidFill>
                  <a:srgbClr val="6666FF"/>
                </a:solidFill>
                <a:latin typeface="Arial" panose="020B0604020202020204" pitchFamily="34" charset="0"/>
              </a:rPr>
              <a:t>ها و علائم تماس </a:t>
            </a:r>
            <a:r>
              <a:rPr lang="fa-IR" sz="2800" dirty="0" smtClean="0">
                <a:solidFill>
                  <a:srgbClr val="6666FF"/>
                </a:solidFill>
                <a:latin typeface="Arial" panose="020B0604020202020204" pitchFamily="34" charset="0"/>
              </a:rPr>
              <a:t>           روشهاي </a:t>
            </a:r>
            <a:r>
              <a:rPr lang="fa-IR" sz="2800" dirty="0">
                <a:solidFill>
                  <a:srgbClr val="6666FF"/>
                </a:solidFill>
                <a:latin typeface="Arial" panose="020B0604020202020204" pitchFamily="34" charset="0"/>
              </a:rPr>
              <a:t>كمكهاي اضطراري</a:t>
            </a:r>
            <a:endParaRPr lang="en-US" sz="2800" dirty="0">
              <a:solidFill>
                <a:srgbClr val="6666FF"/>
              </a:solidFill>
              <a:latin typeface="Arial" panose="020B0604020202020204" pitchFamily="34" charset="0"/>
            </a:endParaRPr>
          </a:p>
          <a:p>
            <a:pPr algn="r" rtl="1" eaLnBrk="1" hangingPunct="1">
              <a:buFont typeface="Wingdings" panose="05000000000000000000" pitchFamily="2" charset="2"/>
              <a:buChar char="§"/>
            </a:pPr>
            <a:r>
              <a:rPr lang="fa-IR" sz="2800" dirty="0">
                <a:solidFill>
                  <a:srgbClr val="000066"/>
                </a:solidFill>
                <a:latin typeface="Arial" panose="020B0604020202020204" pitchFamily="34" charset="0"/>
              </a:rPr>
              <a:t>مطالعه همه برچسبها</a:t>
            </a:r>
          </a:p>
          <a:p>
            <a:pPr algn="r" rtl="1" eaLnBrk="1" hangingPunct="1">
              <a:buFont typeface="Wingdings" panose="05000000000000000000" pitchFamily="2" charset="2"/>
              <a:buChar char="§"/>
            </a:pPr>
            <a:r>
              <a:rPr lang="fa-IR" sz="2800" dirty="0">
                <a:solidFill>
                  <a:srgbClr val="000066"/>
                </a:solidFill>
                <a:latin typeface="Arial" panose="020B0604020202020204" pitchFamily="34" charset="0"/>
              </a:rPr>
              <a:t>آگاهي از پروتكل و روشهاي كار</a:t>
            </a:r>
          </a:p>
          <a:p>
            <a:pPr algn="r" rtl="1" eaLnBrk="1" hangingPunct="1">
              <a:buFont typeface="Wingdings" panose="05000000000000000000" pitchFamily="2" charset="2"/>
              <a:buChar char="§"/>
            </a:pPr>
            <a:r>
              <a:rPr lang="fa-IR" sz="2800" dirty="0">
                <a:solidFill>
                  <a:srgbClr val="000066"/>
                </a:solidFill>
                <a:latin typeface="Arial" panose="020B0604020202020204" pitchFamily="34" charset="0"/>
              </a:rPr>
              <a:t>توجه به اثربرخي مواد شيميايي كه اثر سمي تاخيري روي بدن </a:t>
            </a:r>
            <a:r>
              <a:rPr lang="fa-IR" sz="2800" dirty="0" smtClean="0">
                <a:solidFill>
                  <a:srgbClr val="000066"/>
                </a:solidFill>
                <a:latin typeface="Arial" panose="020B0604020202020204" pitchFamily="34" charset="0"/>
              </a:rPr>
              <a:t>دارد</a:t>
            </a:r>
            <a:r>
              <a:rPr lang="en-US" sz="2800" dirty="0" smtClean="0">
                <a:solidFill>
                  <a:srgbClr val="000066"/>
                </a:solidFill>
                <a:latin typeface="Arial" panose="020B0604020202020204" pitchFamily="34" charset="0"/>
              </a:rPr>
              <a:t>.</a:t>
            </a:r>
            <a:endParaRPr lang="en-US" sz="2800" dirty="0">
              <a:solidFill>
                <a:srgbClr val="000066"/>
              </a:solidFill>
              <a:latin typeface="Arial" panose="020B0604020202020204" pitchFamily="34" charset="0"/>
            </a:endParaRPr>
          </a:p>
        </p:txBody>
      </p:sp>
      <p:sp>
        <p:nvSpPr>
          <p:cNvPr id="7" name="Footer Placeholder 6"/>
          <p:cNvSpPr>
            <a:spLocks noGrp="1"/>
          </p:cNvSpPr>
          <p:nvPr>
            <p:ph type="ftr" sz="quarter" idx="11"/>
          </p:nvPr>
        </p:nvSpPr>
        <p:spPr/>
        <p:txBody>
          <a:bodyPr/>
          <a:lstStyle/>
          <a:p>
            <a:pPr>
              <a:defRPr/>
            </a:pPr>
            <a:r>
              <a:rPr lang="en-US" smtClean="0"/>
              <a:t>G.Amini-Autumn 1397</a:t>
            </a:r>
            <a:endParaRPr lang="en-US"/>
          </a:p>
        </p:txBody>
      </p:sp>
      <p:pic>
        <p:nvPicPr>
          <p:cNvPr id="12293" name="Picture 7" descr="t_safety_symbol_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83" y="2596145"/>
            <a:ext cx="2522537"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st.depositphotos.com/1036174/2667/i/950/depositphotos_26677269-Small-person-and-word-ANSW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931" y="204930"/>
            <a:ext cx="2101840" cy="210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898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84739">
                                            <p:txEl>
                                              <p:pRg st="0" end="0"/>
                                            </p:txEl>
                                          </p:spTgt>
                                        </p:tgtEl>
                                        <p:attrNameLst>
                                          <p:attrName>style.visibility</p:attrName>
                                        </p:attrNameLst>
                                      </p:cBhvr>
                                      <p:to>
                                        <p:strVal val="visible"/>
                                      </p:to>
                                    </p:set>
                                    <p:anim calcmode="lin" valueType="num">
                                      <p:cBhvr additive="base">
                                        <p:cTn id="7" dur="500" fill="hold"/>
                                        <p:tgtEl>
                                          <p:spTgt spid="8847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47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4739">
                                            <p:txEl>
                                              <p:pRg st="1" end="1"/>
                                            </p:txEl>
                                          </p:spTgt>
                                        </p:tgtEl>
                                        <p:attrNameLst>
                                          <p:attrName>style.visibility</p:attrName>
                                        </p:attrNameLst>
                                      </p:cBhvr>
                                      <p:to>
                                        <p:strVal val="visible"/>
                                      </p:to>
                                    </p:set>
                                    <p:anim calcmode="lin" valueType="num">
                                      <p:cBhvr additive="base">
                                        <p:cTn id="13" dur="500" fill="hold"/>
                                        <p:tgtEl>
                                          <p:spTgt spid="8847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47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4739">
                                            <p:txEl>
                                              <p:pRg st="2" end="2"/>
                                            </p:txEl>
                                          </p:spTgt>
                                        </p:tgtEl>
                                        <p:attrNameLst>
                                          <p:attrName>style.visibility</p:attrName>
                                        </p:attrNameLst>
                                      </p:cBhvr>
                                      <p:to>
                                        <p:strVal val="visible"/>
                                      </p:to>
                                    </p:set>
                                    <p:anim calcmode="lin" valueType="num">
                                      <p:cBhvr additive="base">
                                        <p:cTn id="19" dur="500" fill="hold"/>
                                        <p:tgtEl>
                                          <p:spTgt spid="8847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47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4739">
                                            <p:txEl>
                                              <p:pRg st="3" end="3"/>
                                            </p:txEl>
                                          </p:spTgt>
                                        </p:tgtEl>
                                        <p:attrNameLst>
                                          <p:attrName>style.visibility</p:attrName>
                                        </p:attrNameLst>
                                      </p:cBhvr>
                                      <p:to>
                                        <p:strVal val="visible"/>
                                      </p:to>
                                    </p:set>
                                    <p:anim calcmode="lin" valueType="num">
                                      <p:cBhvr additive="base">
                                        <p:cTn id="25" dur="500" fill="hold"/>
                                        <p:tgtEl>
                                          <p:spTgt spid="8847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47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84739">
                                            <p:txEl>
                                              <p:pRg st="4" end="4"/>
                                            </p:txEl>
                                          </p:spTgt>
                                        </p:tgtEl>
                                        <p:attrNameLst>
                                          <p:attrName>style.visibility</p:attrName>
                                        </p:attrNameLst>
                                      </p:cBhvr>
                                      <p:to>
                                        <p:strVal val="visible"/>
                                      </p:to>
                                    </p:set>
                                    <p:anim calcmode="lin" valueType="num">
                                      <p:cBhvr additive="base">
                                        <p:cTn id="31" dur="500" fill="hold"/>
                                        <p:tgtEl>
                                          <p:spTgt spid="8847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47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84739">
                                            <p:txEl>
                                              <p:pRg st="5" end="5"/>
                                            </p:txEl>
                                          </p:spTgt>
                                        </p:tgtEl>
                                        <p:attrNameLst>
                                          <p:attrName>style.visibility</p:attrName>
                                        </p:attrNameLst>
                                      </p:cBhvr>
                                      <p:to>
                                        <p:strVal val="visible"/>
                                      </p:to>
                                    </p:set>
                                    <p:anim calcmode="lin" valueType="num">
                                      <p:cBhvr additive="base">
                                        <p:cTn id="37" dur="500" fill="hold"/>
                                        <p:tgtEl>
                                          <p:spTgt spid="8847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847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84739">
                                            <p:txEl>
                                              <p:pRg st="6" end="6"/>
                                            </p:txEl>
                                          </p:spTgt>
                                        </p:tgtEl>
                                        <p:attrNameLst>
                                          <p:attrName>style.visibility</p:attrName>
                                        </p:attrNameLst>
                                      </p:cBhvr>
                                      <p:to>
                                        <p:strVal val="visible"/>
                                      </p:to>
                                    </p:set>
                                    <p:anim calcmode="lin" valueType="num">
                                      <p:cBhvr additive="base">
                                        <p:cTn id="43" dur="500" fill="hold"/>
                                        <p:tgtEl>
                                          <p:spTgt spid="8847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847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3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904643" y="322262"/>
            <a:ext cx="10085916" cy="1143000"/>
          </a:xfrm>
        </p:spPr>
        <p:txBody>
          <a:bodyPr>
            <a:normAutofit/>
          </a:bodyPr>
          <a:lstStyle/>
          <a:p>
            <a:pPr eaLnBrk="1" hangingPunct="1"/>
            <a:r>
              <a:rPr lang="en-US" altLang="en-US" sz="3600" b="1" dirty="0" smtClean="0"/>
              <a:t>Hazard Evaluation</a:t>
            </a:r>
          </a:p>
        </p:txBody>
      </p:sp>
      <p:sp>
        <p:nvSpPr>
          <p:cNvPr id="21507" name="Rectangle 3"/>
          <p:cNvSpPr>
            <a:spLocks noGrp="1" noChangeArrowheads="1"/>
          </p:cNvSpPr>
          <p:nvPr>
            <p:ph type="body" sz="half" idx="2"/>
          </p:nvPr>
        </p:nvSpPr>
        <p:spPr>
          <a:xfrm>
            <a:off x="5081465" y="5908676"/>
            <a:ext cx="7626350" cy="533400"/>
          </a:xfrm>
        </p:spPr>
        <p:txBody>
          <a:bodyPr/>
          <a:lstStyle/>
          <a:p>
            <a:pPr eaLnBrk="1" hangingPunct="1"/>
            <a:r>
              <a:rPr lang="en-US" altLang="en-US" sz="2800" dirty="0"/>
              <a:t>Read the bottle labels</a:t>
            </a:r>
          </a:p>
          <a:p>
            <a:pPr eaLnBrk="1" hangingPunct="1">
              <a:buFont typeface="Wingdings" panose="05000000000000000000" pitchFamily="2" charset="2"/>
              <a:buNone/>
            </a:pPr>
            <a:endParaRPr lang="en-US" altLang="en-US" sz="2800" dirty="0"/>
          </a:p>
        </p:txBody>
      </p:sp>
      <p:pic>
        <p:nvPicPr>
          <p:cNvPr id="21508" name="Picture 4" descr="IMG_0066_13_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962400" y="1981200"/>
            <a:ext cx="5257800" cy="3944938"/>
          </a:xfrm>
        </p:spPr>
      </p:pic>
      <p:sp>
        <p:nvSpPr>
          <p:cNvPr id="21509" name="Text Box 5"/>
          <p:cNvSpPr txBox="1">
            <a:spLocks noChangeArrowheads="1"/>
          </p:cNvSpPr>
          <p:nvPr/>
        </p:nvSpPr>
        <p:spPr bwMode="auto">
          <a:xfrm rot="-5400000">
            <a:off x="1458913" y="2630488"/>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Evaluation</a:t>
            </a:r>
          </a:p>
        </p:txBody>
      </p:sp>
      <p:sp>
        <p:nvSpPr>
          <p:cNvPr id="2" name="Footer Placeholder 1"/>
          <p:cNvSpPr>
            <a:spLocks noGrp="1"/>
          </p:cNvSpPr>
          <p:nvPr>
            <p:ph type="ftr" sz="quarter" idx="11"/>
          </p:nvPr>
        </p:nvSpPr>
        <p:spPr/>
        <p:txBody>
          <a:bodyPr/>
          <a:lstStyle/>
          <a:p>
            <a:pPr>
              <a:defRPr/>
            </a:pPr>
            <a:r>
              <a:rPr lang="en-US" smtClean="0"/>
              <a:t>G.Amini-Autumn 1397</a:t>
            </a:r>
            <a:endParaRPr lang="en-US"/>
          </a:p>
        </p:txBody>
      </p:sp>
    </p:spTree>
    <p:extLst>
      <p:ext uri="{BB962C8B-B14F-4D97-AF65-F5344CB8AC3E}">
        <p14:creationId xmlns:p14="http://schemas.microsoft.com/office/powerpoint/2010/main" val="2511989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800" dirty="0" smtClean="0"/>
              <a:t>.</a:t>
            </a:r>
            <a:r>
              <a:rPr lang="fa-IR" sz="800" b="1" dirty="0">
                <a:cs typeface="B Zar" pitchFamily="2" charset="-78"/>
              </a:rPr>
              <a:t> </a:t>
            </a:r>
            <a:r>
              <a:rPr lang="fa-IR" sz="3600" b="1" dirty="0">
                <a:solidFill>
                  <a:schemeClr val="tx1"/>
                </a:solidFill>
                <a:cs typeface="B Zar" pitchFamily="2" charset="-78"/>
              </a:rPr>
              <a:t>برچسب گذاری</a:t>
            </a:r>
            <a:r>
              <a:rPr lang="en-US" sz="800" dirty="0">
                <a:cs typeface="B Zar" pitchFamily="2" charset="-78"/>
              </a:rPr>
              <a:t/>
            </a:r>
            <a:br>
              <a:rPr lang="en-US" sz="800" dirty="0">
                <a:cs typeface="B Zar" pitchFamily="2" charset="-78"/>
              </a:rPr>
            </a:br>
            <a:endParaRPr lang="fa-IR" sz="800" dirty="0"/>
          </a:p>
        </p:txBody>
      </p:sp>
      <p:sp>
        <p:nvSpPr>
          <p:cNvPr id="3" name="Content Placeholder 2"/>
          <p:cNvSpPr>
            <a:spLocks noGrp="1"/>
          </p:cNvSpPr>
          <p:nvPr>
            <p:ph idx="1"/>
          </p:nvPr>
        </p:nvSpPr>
        <p:spPr>
          <a:xfrm>
            <a:off x="1097280" y="2176528"/>
            <a:ext cx="10058400" cy="4023360"/>
          </a:xfrm>
        </p:spPr>
        <p:txBody>
          <a:bodyPr>
            <a:normAutofit/>
          </a:bodyPr>
          <a:lstStyle/>
          <a:p>
            <a:pPr algn="r" rtl="1">
              <a:buFont typeface="Wingdings" panose="05000000000000000000" pitchFamily="2" charset="2"/>
              <a:buChar char="v"/>
            </a:pPr>
            <a:r>
              <a:rPr lang="ar-SA" sz="2800" dirty="0" smtClean="0">
                <a:solidFill>
                  <a:schemeClr val="tx1"/>
                </a:solidFill>
                <a:cs typeface="B Zar" pitchFamily="2" charset="-78"/>
              </a:rPr>
              <a:t>برچسب </a:t>
            </a:r>
            <a:r>
              <a:rPr lang="ar-SA" sz="2800" dirty="0">
                <a:solidFill>
                  <a:schemeClr val="tx1"/>
                </a:solidFill>
                <a:cs typeface="B Zar" pitchFamily="2" charset="-78"/>
              </a:rPr>
              <a:t>هاي نصب شده بر روي ظروف مواد شيميايي، منبع اصلي و مهم اطلاعات آن ماده اس</a:t>
            </a:r>
            <a:r>
              <a:rPr lang="fa-IR" sz="2800" dirty="0">
                <a:solidFill>
                  <a:schemeClr val="tx1"/>
                </a:solidFill>
                <a:cs typeface="B Zar" pitchFamily="2" charset="-78"/>
              </a:rPr>
              <a:t>ت. </a:t>
            </a:r>
          </a:p>
          <a:p>
            <a:pPr algn="r" rtl="1">
              <a:buFont typeface="Wingdings" panose="05000000000000000000" pitchFamily="2" charset="2"/>
              <a:buChar char="v"/>
            </a:pPr>
            <a:r>
              <a:rPr lang="ar-SA" sz="2800" dirty="0">
                <a:solidFill>
                  <a:schemeClr val="tx1"/>
                </a:solidFill>
                <a:cs typeface="B Zar" pitchFamily="2" charset="-78"/>
              </a:rPr>
              <a:t>سازندگان مواد شيميايي بايد براساس استانداردهاي مرتبط با خطر مواد شيميايي بر روي هر ظرف، برچسب مشخصات آن ماده را قيد نماين</a:t>
            </a:r>
            <a:r>
              <a:rPr lang="fa-IR" sz="2800" dirty="0">
                <a:solidFill>
                  <a:schemeClr val="tx1"/>
                </a:solidFill>
                <a:cs typeface="B Zar" pitchFamily="2" charset="-78"/>
              </a:rPr>
              <a:t>د. </a:t>
            </a:r>
            <a:r>
              <a:rPr lang="ar-SA" sz="2800" dirty="0">
                <a:solidFill>
                  <a:schemeClr val="tx1"/>
                </a:solidFill>
                <a:cs typeface="B Zar" pitchFamily="2" charset="-78"/>
              </a:rPr>
              <a:t>بيشتر سازندگان مواد شيميايي اطلاعات اضافي ديگري مانند خواص فيزيك</a:t>
            </a:r>
            <a:r>
              <a:rPr lang="fa-IR" sz="2800" dirty="0">
                <a:solidFill>
                  <a:schemeClr val="tx1"/>
                </a:solidFill>
                <a:cs typeface="B Zar" pitchFamily="2" charset="-78"/>
              </a:rPr>
              <a:t>ی، </a:t>
            </a:r>
            <a:r>
              <a:rPr lang="ar-SA" sz="2800" dirty="0">
                <a:solidFill>
                  <a:schemeClr val="tx1"/>
                </a:solidFill>
                <a:cs typeface="B Zar" pitchFamily="2" charset="-78"/>
              </a:rPr>
              <a:t>اقدامات اوليه اورژانسي و غیره را نيز روي برچسب قيد مي كنند. </a:t>
            </a:r>
            <a:endParaRPr lang="fa-IR" sz="2800" dirty="0">
              <a:solidFill>
                <a:schemeClr val="tx1"/>
              </a:solidFill>
              <a:cs typeface="B Zar" pitchFamily="2" charset="-78"/>
            </a:endParaRPr>
          </a:p>
          <a:p>
            <a:pPr algn="r" rtl="1">
              <a:buFont typeface="Wingdings" panose="05000000000000000000" pitchFamily="2" charset="2"/>
              <a:buChar char="v"/>
            </a:pPr>
            <a:r>
              <a:rPr lang="fa-IR" sz="2800" dirty="0">
                <a:solidFill>
                  <a:schemeClr val="tx1"/>
                </a:solidFill>
                <a:cs typeface="B Zar" pitchFamily="2" charset="-78"/>
              </a:rPr>
              <a:t>برچسب ها بايستي از هر طرف ظرف قابل رويت باشند.</a:t>
            </a:r>
            <a:r>
              <a:rPr lang="ar-SA" sz="2800" dirty="0">
                <a:solidFill>
                  <a:schemeClr val="tx1"/>
                </a:solidFill>
                <a:cs typeface="B Zar" pitchFamily="2" charset="-78"/>
              </a:rPr>
              <a:t> </a:t>
            </a:r>
            <a:endParaRPr lang="fa-IR" sz="2800" dirty="0">
              <a:solidFill>
                <a:schemeClr val="tx1"/>
              </a:solidFill>
              <a:cs typeface="B Zar" pitchFamily="2" charset="-78"/>
            </a:endParaRPr>
          </a:p>
          <a:p>
            <a:pPr algn="r" rtl="1">
              <a:buFont typeface="Wingdings" panose="05000000000000000000" pitchFamily="2" charset="2"/>
              <a:buChar char="v"/>
            </a:pPr>
            <a:r>
              <a:rPr lang="ar-SA" sz="2800" dirty="0">
                <a:solidFill>
                  <a:schemeClr val="tx1"/>
                </a:solidFill>
                <a:cs typeface="B Zar" pitchFamily="2" charset="-78"/>
              </a:rPr>
              <a:t>بايد مسئولين آزمايشگاه مطمئن باشند كه ظروف حاوي مواد شيميايي خطرناك موجود در آزمايشگاه، بدون برچسب يا داراي برچسب مخدوش شده نباشند.</a:t>
            </a:r>
            <a:endParaRPr lang="fa-IR" sz="2800" dirty="0">
              <a:solidFill>
                <a:schemeClr val="tx1"/>
              </a:solidFill>
              <a:cs typeface="B Zar" pitchFamily="2" charset="-78"/>
            </a:endParaRPr>
          </a:p>
        </p:txBody>
      </p:sp>
      <p:sp>
        <p:nvSpPr>
          <p:cNvPr id="4" name="Footer Placeholder 3"/>
          <p:cNvSpPr>
            <a:spLocks noGrp="1"/>
          </p:cNvSpPr>
          <p:nvPr>
            <p:ph type="ftr" sz="quarter" idx="11"/>
          </p:nvPr>
        </p:nvSpPr>
        <p:spPr/>
        <p:txBody>
          <a:bodyPr/>
          <a:lstStyle/>
          <a:p>
            <a:r>
              <a:rPr lang="en-US" smtClean="0"/>
              <a:t>G.Amini-Autumn 1397</a:t>
            </a:r>
            <a:endParaRPr lang="en-US" dirty="0"/>
          </a:p>
        </p:txBody>
      </p:sp>
    </p:spTree>
    <p:extLst>
      <p:ext uri="{BB962C8B-B14F-4D97-AF65-F5344CB8AC3E}">
        <p14:creationId xmlns:p14="http://schemas.microsoft.com/office/powerpoint/2010/main" val="1928862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800" dirty="0" smtClean="0">
                <a:solidFill>
                  <a:schemeClr val="tx1"/>
                </a:solidFill>
              </a:rPr>
              <a:t>1- نام </a:t>
            </a:r>
            <a:r>
              <a:rPr lang="fa-IR" sz="2800" dirty="0">
                <a:solidFill>
                  <a:schemeClr val="tx1"/>
                </a:solidFill>
              </a:rPr>
              <a:t>ماده / اجزا ...................................... :</a:t>
            </a:r>
          </a:p>
          <a:p>
            <a:pPr algn="r" rtl="1"/>
            <a:r>
              <a:rPr lang="fa-IR" sz="2800" dirty="0" smtClean="0">
                <a:solidFill>
                  <a:schemeClr val="tx1"/>
                </a:solidFill>
              </a:rPr>
              <a:t>2-  </a:t>
            </a:r>
            <a:r>
              <a:rPr lang="fa-IR" sz="2800" dirty="0">
                <a:solidFill>
                  <a:schemeClr val="tx1"/>
                </a:solidFill>
              </a:rPr>
              <a:t>درصد خلوص / غلظت ............................. :</a:t>
            </a:r>
          </a:p>
          <a:p>
            <a:pPr algn="r" rtl="1"/>
            <a:r>
              <a:rPr lang="fa-IR" sz="2800" dirty="0" smtClean="0">
                <a:solidFill>
                  <a:schemeClr val="tx1"/>
                </a:solidFill>
              </a:rPr>
              <a:t>3-  </a:t>
            </a:r>
            <a:r>
              <a:rPr lang="fa-IR" sz="2800" dirty="0">
                <a:solidFill>
                  <a:schemeClr val="tx1"/>
                </a:solidFill>
              </a:rPr>
              <a:t>تاریخ تهیه / ورود به آزمایشگاه ..................................... :</a:t>
            </a:r>
          </a:p>
          <a:p>
            <a:pPr algn="r" rtl="1"/>
            <a:r>
              <a:rPr lang="fa-IR" sz="2800" dirty="0" smtClean="0">
                <a:solidFill>
                  <a:schemeClr val="tx1"/>
                </a:solidFill>
              </a:rPr>
              <a:t>4-  </a:t>
            </a:r>
            <a:r>
              <a:rPr lang="fa-IR" sz="2800" dirty="0">
                <a:solidFill>
                  <a:schemeClr val="tx1"/>
                </a:solidFill>
              </a:rPr>
              <a:t>فرد / شرکت سازنده ......................................... :</a:t>
            </a:r>
          </a:p>
          <a:p>
            <a:pPr algn="r" rtl="1"/>
            <a:r>
              <a:rPr lang="fa-IR" sz="2800" dirty="0" smtClean="0">
                <a:solidFill>
                  <a:schemeClr val="tx1"/>
                </a:solidFill>
              </a:rPr>
              <a:t>5-  </a:t>
            </a:r>
            <a:r>
              <a:rPr lang="fa-IR" sz="2800" dirty="0">
                <a:solidFill>
                  <a:schemeClr val="tx1"/>
                </a:solidFill>
              </a:rPr>
              <a:t>شماره کاتالوگ .............................................. :</a:t>
            </a:r>
          </a:p>
          <a:p>
            <a:pPr algn="r" rtl="1"/>
            <a:r>
              <a:rPr lang="fa-IR" sz="2800" dirty="0" smtClean="0">
                <a:solidFill>
                  <a:schemeClr val="tx1"/>
                </a:solidFill>
              </a:rPr>
              <a:t>6-  هشدارها و توصیه های </a:t>
            </a:r>
            <a:r>
              <a:rPr lang="fa-IR" sz="2800" dirty="0">
                <a:solidFill>
                  <a:schemeClr val="tx1"/>
                </a:solidFill>
              </a:rPr>
              <a:t>ایمنی : مثلا </a:t>
            </a:r>
            <a:r>
              <a:rPr lang="en-US" sz="2800" dirty="0">
                <a:solidFill>
                  <a:schemeClr val="tx1"/>
                </a:solidFill>
              </a:rPr>
              <a:t>R9 </a:t>
            </a:r>
            <a:r>
              <a:rPr lang="fa-IR" sz="2800" dirty="0">
                <a:solidFill>
                  <a:schemeClr val="tx1"/>
                </a:solidFill>
              </a:rPr>
              <a:t>و </a:t>
            </a:r>
            <a:r>
              <a:rPr lang="en-US" sz="2800" dirty="0">
                <a:solidFill>
                  <a:schemeClr val="tx1"/>
                </a:solidFill>
              </a:rPr>
              <a:t>S13</a:t>
            </a:r>
            <a:endParaRPr lang="fa-IR" sz="2800" dirty="0">
              <a:solidFill>
                <a:schemeClr val="tx1"/>
              </a:solidFill>
            </a:endParaRPr>
          </a:p>
        </p:txBody>
      </p:sp>
      <p:sp>
        <p:nvSpPr>
          <p:cNvPr id="4" name="Footer Placeholder 3"/>
          <p:cNvSpPr>
            <a:spLocks noGrp="1"/>
          </p:cNvSpPr>
          <p:nvPr>
            <p:ph type="ftr" sz="quarter" idx="11"/>
          </p:nvPr>
        </p:nvSpPr>
        <p:spPr/>
        <p:txBody>
          <a:bodyPr/>
          <a:lstStyle/>
          <a:p>
            <a:r>
              <a:rPr lang="en-US" smtClean="0"/>
              <a:t>G.Amini-Autumn 1397</a:t>
            </a:r>
            <a:endParaRPr lang="en-US"/>
          </a:p>
        </p:txBody>
      </p:sp>
      <p:sp>
        <p:nvSpPr>
          <p:cNvPr id="5" name="Title 1"/>
          <p:cNvSpPr>
            <a:spLocks noGrp="1"/>
          </p:cNvSpPr>
          <p:nvPr>
            <p:ph type="title"/>
          </p:nvPr>
        </p:nvSpPr>
        <p:spPr/>
        <p:txBody>
          <a:bodyPr>
            <a:normAutofit/>
          </a:bodyPr>
          <a:lstStyle/>
          <a:p>
            <a:pPr algn="r" rtl="1"/>
            <a:r>
              <a:rPr lang="fa-IR" sz="800" dirty="0" smtClean="0"/>
              <a:t>.</a:t>
            </a:r>
            <a:r>
              <a:rPr lang="ar-SA" sz="800" b="1" dirty="0">
                <a:cs typeface="B Zar" pitchFamily="2" charset="-78"/>
              </a:rPr>
              <a:t> </a:t>
            </a:r>
            <a:r>
              <a:rPr lang="ar-SA" sz="3600" b="1" dirty="0">
                <a:solidFill>
                  <a:schemeClr val="tx1"/>
                </a:solidFill>
                <a:cs typeface="B Zar" pitchFamily="2" charset="-78"/>
              </a:rPr>
              <a:t>اطلاعات اساسي برچسب ها</a:t>
            </a:r>
            <a:r>
              <a:rPr lang="fa-IR" sz="800" b="1" dirty="0">
                <a:cs typeface="B Zar" pitchFamily="2" charset="-78"/>
              </a:rPr>
              <a:t/>
            </a:r>
            <a:br>
              <a:rPr lang="fa-IR" sz="800" b="1" dirty="0">
                <a:cs typeface="B Zar" pitchFamily="2" charset="-78"/>
              </a:rPr>
            </a:br>
            <a:endParaRPr lang="fa-IR" sz="800" dirty="0"/>
          </a:p>
        </p:txBody>
      </p:sp>
    </p:spTree>
    <p:extLst>
      <p:ext uri="{BB962C8B-B14F-4D97-AF65-F5344CB8AC3E}">
        <p14:creationId xmlns:p14="http://schemas.microsoft.com/office/powerpoint/2010/main" val="3665933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خطر (</a:t>
            </a:r>
            <a:r>
              <a:rPr lang="en-US" dirty="0" smtClean="0"/>
              <a:t>Hazard</a:t>
            </a:r>
            <a:r>
              <a:rPr lang="fa-IR" dirty="0" smtClean="0"/>
              <a:t>)</a:t>
            </a:r>
            <a:endParaRPr lang="fa-IR" dirty="0"/>
          </a:p>
        </p:txBody>
      </p:sp>
      <p:sp>
        <p:nvSpPr>
          <p:cNvPr id="3" name="Content Placeholder 2"/>
          <p:cNvSpPr>
            <a:spLocks noGrp="1"/>
          </p:cNvSpPr>
          <p:nvPr>
            <p:ph idx="1"/>
          </p:nvPr>
        </p:nvSpPr>
        <p:spPr>
          <a:xfrm>
            <a:off x="1097280" y="2086892"/>
            <a:ext cx="10058400" cy="4023360"/>
          </a:xfrm>
        </p:spPr>
        <p:txBody>
          <a:bodyPr/>
          <a:lstStyle/>
          <a:p>
            <a:pPr marL="0" indent="0" algn="ctr" rtl="1">
              <a:lnSpc>
                <a:spcPct val="200000"/>
              </a:lnSpc>
              <a:buNone/>
            </a:pPr>
            <a:r>
              <a:rPr lang="fa-IR" sz="2800" dirty="0">
                <a:solidFill>
                  <a:schemeClr val="tx1"/>
                </a:solidFill>
              </a:rPr>
              <a:t>شرایطی است که دارای پتانسیل رساندن آسیب به کارکنان، تجهیزات و ساختمانها، از بین بردن مواد یا کاهش کارایی در اجرای یک وظیفه از پیش تعیین شده می باشد.</a:t>
            </a:r>
            <a:endParaRPr lang="en-US" sz="2800" dirty="0">
              <a:solidFill>
                <a:schemeClr val="tx1"/>
              </a:solidFill>
            </a:endParaRPr>
          </a:p>
          <a:p>
            <a:pPr marL="0" indent="0" algn="ctr">
              <a:buNone/>
            </a:pPr>
            <a:endParaRPr lang="fa-IR" dirty="0"/>
          </a:p>
        </p:txBody>
      </p:sp>
      <p:sp>
        <p:nvSpPr>
          <p:cNvPr id="5" name="Footer Placeholder 4"/>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2028366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lvl1pPr>
              <a:lnSpc>
                <a:spcPct val="80000"/>
              </a:lnSpc>
              <a:spcBef>
                <a:spcPct val="20000"/>
              </a:spcBef>
              <a:buClr>
                <a:schemeClr val="tx2"/>
              </a:buClr>
              <a:defRPr sz="1400">
                <a:solidFill>
                  <a:schemeClr val="tx1"/>
                </a:solidFill>
                <a:latin typeface="Verdana" panose="020B0604030504040204" pitchFamily="34" charset="0"/>
              </a:defRPr>
            </a:lvl1pPr>
            <a:lvl2pPr marL="742950" indent="-285750">
              <a:lnSpc>
                <a:spcPct val="80000"/>
              </a:lnSpc>
              <a:spcBef>
                <a:spcPct val="20000"/>
              </a:spcBef>
              <a:buClr>
                <a:schemeClr val="tx2"/>
              </a:buClr>
              <a:defRPr sz="1400">
                <a:solidFill>
                  <a:schemeClr val="tx1"/>
                </a:solidFill>
                <a:latin typeface="Verdana" panose="020B0604030504040204" pitchFamily="34" charset="0"/>
              </a:defRPr>
            </a:lvl2pPr>
            <a:lvl3pPr marL="1143000" indent="-228600">
              <a:lnSpc>
                <a:spcPct val="80000"/>
              </a:lnSpc>
              <a:spcBef>
                <a:spcPct val="20000"/>
              </a:spcBef>
              <a:buClr>
                <a:schemeClr val="tx2"/>
              </a:buClr>
              <a:defRPr sz="1400">
                <a:solidFill>
                  <a:schemeClr val="tx1"/>
                </a:solidFill>
                <a:latin typeface="Verdana" panose="020B0604030504040204" pitchFamily="34" charset="0"/>
              </a:defRPr>
            </a:lvl3pPr>
            <a:lvl4pPr marL="1600200" indent="-228600">
              <a:lnSpc>
                <a:spcPct val="80000"/>
              </a:lnSpc>
              <a:spcBef>
                <a:spcPct val="20000"/>
              </a:spcBef>
              <a:buClr>
                <a:schemeClr val="tx2"/>
              </a:buClr>
              <a:defRPr sz="1400">
                <a:solidFill>
                  <a:schemeClr val="tx1"/>
                </a:solidFill>
                <a:latin typeface="Verdana" panose="020B0604030504040204" pitchFamily="34" charset="0"/>
              </a:defRPr>
            </a:lvl4pPr>
            <a:lvl5pPr marL="2057400" indent="-228600">
              <a:lnSpc>
                <a:spcPct val="80000"/>
              </a:lnSpc>
              <a:spcBef>
                <a:spcPct val="20000"/>
              </a:spcBef>
              <a:buClr>
                <a:schemeClr val="tx2"/>
              </a:buClr>
              <a:defRPr sz="1400">
                <a:solidFill>
                  <a:schemeClr val="tx1"/>
                </a:solidFill>
                <a:latin typeface="Verdana" panose="020B0604030504040204" pitchFamily="34" charset="0"/>
              </a:defRPr>
            </a:lvl5pPr>
            <a:lvl6pPr marL="25146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6pPr>
            <a:lvl7pPr marL="29718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7pPr>
            <a:lvl8pPr marL="34290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8pPr>
            <a:lvl9pPr marL="38862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9pPr>
          </a:lstStyle>
          <a:p>
            <a:pPr>
              <a:lnSpc>
                <a:spcPct val="100000"/>
              </a:lnSpc>
              <a:spcBef>
                <a:spcPct val="0"/>
              </a:spcBef>
              <a:buClrTx/>
            </a:pPr>
            <a:fld id="{D2B71FF8-BBA5-483C-96B0-A930DD51F277}" type="slidenum">
              <a:rPr lang="en-US" altLang="en-US" sz="1000">
                <a:solidFill>
                  <a:schemeClr val="bg1"/>
                </a:solidFill>
              </a:rPr>
              <a:pPr>
                <a:lnSpc>
                  <a:spcPct val="100000"/>
                </a:lnSpc>
                <a:spcBef>
                  <a:spcPct val="0"/>
                </a:spcBef>
                <a:buClrTx/>
              </a:pPr>
              <a:t>30</a:t>
            </a:fld>
            <a:endParaRPr lang="en-US" altLang="en-US" sz="1000">
              <a:solidFill>
                <a:schemeClr val="bg1"/>
              </a:solidFill>
            </a:endParaRPr>
          </a:p>
        </p:txBody>
      </p:sp>
      <p:sp>
        <p:nvSpPr>
          <p:cNvPr id="27651" name="Rectangle 2"/>
          <p:cNvSpPr>
            <a:spLocks noChangeArrowheads="1"/>
          </p:cNvSpPr>
          <p:nvPr/>
        </p:nvSpPr>
        <p:spPr bwMode="auto">
          <a:xfrm>
            <a:off x="4238625" y="285425"/>
            <a:ext cx="3810000" cy="1295400"/>
          </a:xfrm>
          <a:prstGeom prst="rect">
            <a:avLst/>
          </a:prstGeom>
          <a:solidFill>
            <a:srgbClr val="FC482A"/>
          </a:solidFill>
          <a:ln w="38100">
            <a:solidFill>
              <a:schemeClr val="tx1"/>
            </a:solidFill>
            <a:miter lim="800000"/>
            <a:headEnd/>
            <a:tailEnd/>
          </a:ln>
          <a:effectLst>
            <a:outerShdw dist="107763" dir="2700000" algn="ctr" rotWithShape="0">
              <a:schemeClr val="tx1"/>
            </a:outerShdw>
          </a:effectLst>
        </p:spPr>
        <p:txBody>
          <a:bodyPr wrap="none" anchor="ctr"/>
          <a:lstStyle>
            <a:lvl1pPr>
              <a:lnSpc>
                <a:spcPct val="80000"/>
              </a:lnSpc>
              <a:spcBef>
                <a:spcPct val="20000"/>
              </a:spcBef>
              <a:buClr>
                <a:schemeClr val="tx2"/>
              </a:buClr>
              <a:defRPr sz="1400">
                <a:solidFill>
                  <a:schemeClr val="tx1"/>
                </a:solidFill>
                <a:latin typeface="Verdana" panose="020B0604030504040204" pitchFamily="34" charset="0"/>
              </a:defRPr>
            </a:lvl1pPr>
            <a:lvl2pPr marL="742950" indent="-285750">
              <a:lnSpc>
                <a:spcPct val="80000"/>
              </a:lnSpc>
              <a:spcBef>
                <a:spcPct val="20000"/>
              </a:spcBef>
              <a:buClr>
                <a:schemeClr val="tx2"/>
              </a:buClr>
              <a:defRPr sz="1400">
                <a:solidFill>
                  <a:schemeClr val="tx1"/>
                </a:solidFill>
                <a:latin typeface="Verdana" panose="020B0604030504040204" pitchFamily="34" charset="0"/>
              </a:defRPr>
            </a:lvl2pPr>
            <a:lvl3pPr marL="1143000" indent="-228600">
              <a:lnSpc>
                <a:spcPct val="80000"/>
              </a:lnSpc>
              <a:spcBef>
                <a:spcPct val="20000"/>
              </a:spcBef>
              <a:buClr>
                <a:schemeClr val="tx2"/>
              </a:buClr>
              <a:defRPr sz="1400">
                <a:solidFill>
                  <a:schemeClr val="tx1"/>
                </a:solidFill>
                <a:latin typeface="Verdana" panose="020B0604030504040204" pitchFamily="34" charset="0"/>
              </a:defRPr>
            </a:lvl3pPr>
            <a:lvl4pPr marL="1600200" indent="-228600">
              <a:lnSpc>
                <a:spcPct val="80000"/>
              </a:lnSpc>
              <a:spcBef>
                <a:spcPct val="20000"/>
              </a:spcBef>
              <a:buClr>
                <a:schemeClr val="tx2"/>
              </a:buClr>
              <a:defRPr sz="1400">
                <a:solidFill>
                  <a:schemeClr val="tx1"/>
                </a:solidFill>
                <a:latin typeface="Verdana" panose="020B0604030504040204" pitchFamily="34" charset="0"/>
              </a:defRPr>
            </a:lvl4pPr>
            <a:lvl5pPr marL="2057400" indent="-228600">
              <a:lnSpc>
                <a:spcPct val="80000"/>
              </a:lnSpc>
              <a:spcBef>
                <a:spcPct val="20000"/>
              </a:spcBef>
              <a:buClr>
                <a:schemeClr val="tx2"/>
              </a:buClr>
              <a:defRPr sz="1400">
                <a:solidFill>
                  <a:schemeClr val="tx1"/>
                </a:solidFill>
                <a:latin typeface="Verdana" panose="020B0604030504040204" pitchFamily="34" charset="0"/>
              </a:defRPr>
            </a:lvl5pPr>
            <a:lvl6pPr marL="25146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6pPr>
            <a:lvl7pPr marL="29718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7pPr>
            <a:lvl8pPr marL="34290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8pPr>
            <a:lvl9pPr marL="38862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9pPr>
          </a:lstStyle>
          <a:p>
            <a:pPr eaLnBrk="1" hangingPunct="1"/>
            <a:endParaRPr lang="en-US" altLang="en-US"/>
          </a:p>
        </p:txBody>
      </p:sp>
      <p:sp>
        <p:nvSpPr>
          <p:cNvPr id="27652" name="Rectangle 3"/>
          <p:cNvSpPr>
            <a:spLocks noGrp="1" noChangeArrowheads="1"/>
          </p:cNvSpPr>
          <p:nvPr>
            <p:ph type="title"/>
          </p:nvPr>
        </p:nvSpPr>
        <p:spPr>
          <a:xfrm>
            <a:off x="3581400" y="800190"/>
            <a:ext cx="5791200" cy="1066800"/>
          </a:xfrm>
        </p:spPr>
        <p:txBody>
          <a:bodyPr>
            <a:normAutofit fontScale="90000"/>
          </a:bodyPr>
          <a:lstStyle/>
          <a:p>
            <a:pPr algn="ctr" eaLnBrk="1" hangingPunct="1"/>
            <a:r>
              <a:rPr lang="en-US" altLang="en-US" sz="3200" dirty="0">
                <a:solidFill>
                  <a:schemeClr val="bg1"/>
                </a:solidFill>
              </a:rPr>
              <a:t>You Have the </a:t>
            </a:r>
            <a:br>
              <a:rPr lang="en-US" altLang="en-US" sz="3200" dirty="0">
                <a:solidFill>
                  <a:schemeClr val="bg1"/>
                </a:solidFill>
              </a:rPr>
            </a:br>
            <a:r>
              <a:rPr lang="en-US" altLang="en-US" sz="3200" dirty="0">
                <a:solidFill>
                  <a:schemeClr val="bg1"/>
                </a:solidFill>
              </a:rPr>
              <a:t>Right to Know!</a:t>
            </a:r>
            <a:r>
              <a:rPr lang="en-US" altLang="en-US" dirty="0" smtClean="0">
                <a:solidFill>
                  <a:schemeClr val="bg1"/>
                </a:solidFill>
              </a:rPr>
              <a:t/>
            </a:r>
            <a:br>
              <a:rPr lang="en-US" altLang="en-US" dirty="0" smtClean="0">
                <a:solidFill>
                  <a:schemeClr val="bg1"/>
                </a:solidFill>
              </a:rPr>
            </a:br>
            <a:endParaRPr lang="en-US" altLang="en-US" dirty="0" smtClean="0">
              <a:solidFill>
                <a:srgbClr val="000000"/>
              </a:solidFill>
            </a:endParaRPr>
          </a:p>
        </p:txBody>
      </p:sp>
      <p:sp>
        <p:nvSpPr>
          <p:cNvPr id="27653" name="Rectangle 4"/>
          <p:cNvSpPr>
            <a:spLocks noGrp="1" noChangeArrowheads="1"/>
          </p:cNvSpPr>
          <p:nvPr>
            <p:ph type="body" idx="1"/>
          </p:nvPr>
        </p:nvSpPr>
        <p:spPr>
          <a:xfrm>
            <a:off x="1028700" y="1911430"/>
            <a:ext cx="10229850" cy="285513"/>
          </a:xfrm>
        </p:spPr>
        <p:txBody>
          <a:bodyPr>
            <a:normAutofit fontScale="25000" lnSpcReduction="20000"/>
          </a:bodyPr>
          <a:lstStyle/>
          <a:p>
            <a:pPr algn="ctr" eaLnBrk="1" hangingPunct="1">
              <a:lnSpc>
                <a:spcPct val="90000"/>
              </a:lnSpc>
              <a:buFontTx/>
              <a:buNone/>
            </a:pPr>
            <a:r>
              <a:rPr lang="en-US" altLang="en-US" sz="6400" dirty="0">
                <a:solidFill>
                  <a:srgbClr val="000000"/>
                </a:solidFill>
              </a:rPr>
              <a:t> </a:t>
            </a:r>
            <a:r>
              <a:rPr lang="en-US" altLang="en-US" sz="8000" dirty="0">
                <a:solidFill>
                  <a:srgbClr val="000000"/>
                </a:solidFill>
              </a:rPr>
              <a:t>OSHA’s</a:t>
            </a:r>
            <a:r>
              <a:rPr lang="en-US" altLang="en-US" sz="8000" dirty="0">
                <a:solidFill>
                  <a:schemeClr val="tx2"/>
                </a:solidFill>
              </a:rPr>
              <a:t> </a:t>
            </a:r>
            <a:r>
              <a:rPr lang="en-US" altLang="en-US" sz="8000" b="1" dirty="0"/>
              <a:t>Hazard </a:t>
            </a:r>
            <a:r>
              <a:rPr lang="en-US" altLang="en-US" sz="8000" b="1" dirty="0" smtClean="0"/>
              <a:t>Communication Standard </a:t>
            </a:r>
            <a:r>
              <a:rPr lang="en-US" altLang="en-US" sz="8000" dirty="0"/>
              <a:t>requires that </a:t>
            </a:r>
          </a:p>
          <a:p>
            <a:pPr algn="ctr" eaLnBrk="1" hangingPunct="1">
              <a:lnSpc>
                <a:spcPct val="90000"/>
              </a:lnSpc>
              <a:buFontTx/>
              <a:buNone/>
            </a:pPr>
            <a:r>
              <a:rPr lang="en-US" altLang="en-US" sz="8000" dirty="0"/>
              <a:t>ALL Containers Must be Labeled With</a:t>
            </a:r>
            <a:r>
              <a:rPr lang="en-US" altLang="en-US" dirty="0"/>
              <a:t>:</a:t>
            </a:r>
            <a:endParaRPr lang="en-US" altLang="en-US" sz="2400" dirty="0">
              <a:solidFill>
                <a:schemeClr val="tx2"/>
              </a:solidFill>
            </a:endParaRPr>
          </a:p>
        </p:txBody>
      </p:sp>
      <p:sp>
        <p:nvSpPr>
          <p:cNvPr id="27654" name="Text Box 5"/>
          <p:cNvSpPr txBox="1">
            <a:spLocks noChangeArrowheads="1"/>
          </p:cNvSpPr>
          <p:nvPr/>
        </p:nvSpPr>
        <p:spPr bwMode="auto">
          <a:xfrm>
            <a:off x="76200" y="3505201"/>
            <a:ext cx="2286000" cy="195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0000"/>
              </a:lnSpc>
              <a:spcBef>
                <a:spcPct val="20000"/>
              </a:spcBef>
              <a:buClr>
                <a:schemeClr val="tx2"/>
              </a:buClr>
              <a:defRPr sz="1400">
                <a:solidFill>
                  <a:schemeClr val="tx1"/>
                </a:solidFill>
                <a:latin typeface="Verdana" panose="020B0604030504040204" pitchFamily="34" charset="0"/>
              </a:defRPr>
            </a:lvl1pPr>
            <a:lvl2pPr>
              <a:lnSpc>
                <a:spcPct val="80000"/>
              </a:lnSpc>
              <a:spcBef>
                <a:spcPct val="20000"/>
              </a:spcBef>
              <a:buClr>
                <a:schemeClr val="tx2"/>
              </a:buClr>
              <a:defRPr sz="1400">
                <a:solidFill>
                  <a:schemeClr val="tx1"/>
                </a:solidFill>
                <a:latin typeface="Verdana" panose="020B0604030504040204" pitchFamily="34" charset="0"/>
              </a:defRPr>
            </a:lvl2pPr>
            <a:lvl3pPr marL="1143000" indent="-228600">
              <a:lnSpc>
                <a:spcPct val="80000"/>
              </a:lnSpc>
              <a:spcBef>
                <a:spcPct val="20000"/>
              </a:spcBef>
              <a:buClr>
                <a:schemeClr val="tx2"/>
              </a:buClr>
              <a:defRPr sz="1400">
                <a:solidFill>
                  <a:schemeClr val="tx1"/>
                </a:solidFill>
                <a:latin typeface="Verdana" panose="020B0604030504040204" pitchFamily="34" charset="0"/>
              </a:defRPr>
            </a:lvl3pPr>
            <a:lvl4pPr marL="1600200" indent="-228600">
              <a:lnSpc>
                <a:spcPct val="80000"/>
              </a:lnSpc>
              <a:spcBef>
                <a:spcPct val="20000"/>
              </a:spcBef>
              <a:buClr>
                <a:schemeClr val="tx2"/>
              </a:buClr>
              <a:defRPr sz="1400">
                <a:solidFill>
                  <a:schemeClr val="tx1"/>
                </a:solidFill>
                <a:latin typeface="Verdana" panose="020B0604030504040204" pitchFamily="34" charset="0"/>
              </a:defRPr>
            </a:lvl4pPr>
            <a:lvl5pPr marL="2057400" indent="-228600">
              <a:lnSpc>
                <a:spcPct val="80000"/>
              </a:lnSpc>
              <a:spcBef>
                <a:spcPct val="20000"/>
              </a:spcBef>
              <a:buClr>
                <a:schemeClr val="tx2"/>
              </a:buClr>
              <a:defRPr sz="1400">
                <a:solidFill>
                  <a:schemeClr val="tx1"/>
                </a:solidFill>
                <a:latin typeface="Verdana" panose="020B0604030504040204" pitchFamily="34" charset="0"/>
              </a:defRPr>
            </a:lvl5pPr>
            <a:lvl6pPr marL="25146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6pPr>
            <a:lvl7pPr marL="29718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7pPr>
            <a:lvl8pPr marL="34290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8pPr>
            <a:lvl9pPr marL="38862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9pPr>
          </a:lstStyle>
          <a:p>
            <a:pPr eaLnBrk="1" hangingPunct="1">
              <a:lnSpc>
                <a:spcPct val="90000"/>
              </a:lnSpc>
              <a:buClrTx/>
            </a:pPr>
            <a:endParaRPr lang="en-US" altLang="en-US" sz="2800">
              <a:latin typeface="Lucida Sans" panose="020B0602030504020204" pitchFamily="34" charset="0"/>
            </a:endParaRPr>
          </a:p>
          <a:p>
            <a:pPr lvl="1" eaLnBrk="1" hangingPunct="1">
              <a:lnSpc>
                <a:spcPct val="90000"/>
              </a:lnSpc>
              <a:buClrTx/>
              <a:buFontTx/>
              <a:buChar char="–"/>
            </a:pPr>
            <a:endParaRPr lang="en-US" altLang="en-US" sz="2000">
              <a:solidFill>
                <a:srgbClr val="000000"/>
              </a:solidFill>
              <a:latin typeface="Lucida Sans" panose="020B0602030504020204" pitchFamily="34" charset="0"/>
            </a:endParaRPr>
          </a:p>
          <a:p>
            <a:pPr lvl="1" eaLnBrk="1" hangingPunct="1">
              <a:lnSpc>
                <a:spcPct val="90000"/>
              </a:lnSpc>
              <a:buClrTx/>
              <a:buFontTx/>
              <a:buChar char="–"/>
            </a:pPr>
            <a:endParaRPr lang="en-US" altLang="en-US" sz="2000">
              <a:solidFill>
                <a:srgbClr val="000000"/>
              </a:solidFill>
              <a:latin typeface="Lucida Sans" panose="020B0602030504020204" pitchFamily="34" charset="0"/>
            </a:endParaRPr>
          </a:p>
          <a:p>
            <a:pPr lvl="1" eaLnBrk="1" hangingPunct="1">
              <a:lnSpc>
                <a:spcPct val="90000"/>
              </a:lnSpc>
              <a:buClrTx/>
              <a:buFontTx/>
              <a:buChar char="–"/>
            </a:pPr>
            <a:endParaRPr lang="en-US" altLang="en-US" sz="2000">
              <a:solidFill>
                <a:srgbClr val="000000"/>
              </a:solidFill>
              <a:latin typeface="Lucida Sans" panose="020B0602030504020204" pitchFamily="34" charset="0"/>
            </a:endParaRPr>
          </a:p>
          <a:p>
            <a:pPr eaLnBrk="1" hangingPunct="1">
              <a:lnSpc>
                <a:spcPct val="100000"/>
              </a:lnSpc>
              <a:spcBef>
                <a:spcPct val="50000"/>
              </a:spcBef>
              <a:buClrTx/>
            </a:pPr>
            <a:endParaRPr lang="en-US" altLang="en-US" sz="2000">
              <a:latin typeface="Lucida Sans" panose="020B0602030504020204" pitchFamily="34" charset="0"/>
            </a:endParaRPr>
          </a:p>
        </p:txBody>
      </p:sp>
      <p:pic>
        <p:nvPicPr>
          <p:cNvPr id="27655" name="Picture 6"/>
          <p:cNvPicPr>
            <a:picLocks noChangeAspect="1" noChangeArrowheads="1"/>
          </p:cNvPicPr>
          <p:nvPr/>
        </p:nvPicPr>
        <p:blipFill>
          <a:blip r:embed="rId3">
            <a:extLst>
              <a:ext uri="{28A0092B-C50C-407E-A947-70E740481C1C}">
                <a14:useLocalDpi xmlns:a14="http://schemas.microsoft.com/office/drawing/2010/main" val="0"/>
              </a:ext>
            </a:extLst>
          </a:blip>
          <a:srcRect l="1846" t="8000" r="3693" b="8000"/>
          <a:stretch>
            <a:fillRect/>
          </a:stretch>
        </p:blipFill>
        <p:spPr bwMode="auto">
          <a:xfrm>
            <a:off x="3692514" y="2671665"/>
            <a:ext cx="4816475" cy="320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6" name="Text Box 7"/>
          <p:cNvSpPr txBox="1">
            <a:spLocks noChangeArrowheads="1"/>
          </p:cNvSpPr>
          <p:nvPr/>
        </p:nvSpPr>
        <p:spPr bwMode="auto">
          <a:xfrm>
            <a:off x="2351088" y="3175248"/>
            <a:ext cx="1219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0000"/>
              </a:lnSpc>
              <a:spcBef>
                <a:spcPct val="20000"/>
              </a:spcBef>
              <a:buClr>
                <a:schemeClr val="tx2"/>
              </a:buClr>
              <a:defRPr sz="1400">
                <a:solidFill>
                  <a:schemeClr val="tx1"/>
                </a:solidFill>
                <a:latin typeface="Verdana" panose="020B0604030504040204" pitchFamily="34" charset="0"/>
              </a:defRPr>
            </a:lvl1pPr>
            <a:lvl2pPr marL="742950" indent="-285750">
              <a:lnSpc>
                <a:spcPct val="80000"/>
              </a:lnSpc>
              <a:spcBef>
                <a:spcPct val="20000"/>
              </a:spcBef>
              <a:buClr>
                <a:schemeClr val="tx2"/>
              </a:buClr>
              <a:defRPr sz="1400">
                <a:solidFill>
                  <a:schemeClr val="tx1"/>
                </a:solidFill>
                <a:latin typeface="Verdana" panose="020B0604030504040204" pitchFamily="34" charset="0"/>
              </a:defRPr>
            </a:lvl2pPr>
            <a:lvl3pPr marL="1143000" indent="-228600">
              <a:lnSpc>
                <a:spcPct val="80000"/>
              </a:lnSpc>
              <a:spcBef>
                <a:spcPct val="20000"/>
              </a:spcBef>
              <a:buClr>
                <a:schemeClr val="tx2"/>
              </a:buClr>
              <a:defRPr sz="1400">
                <a:solidFill>
                  <a:schemeClr val="tx1"/>
                </a:solidFill>
                <a:latin typeface="Verdana" panose="020B0604030504040204" pitchFamily="34" charset="0"/>
              </a:defRPr>
            </a:lvl3pPr>
            <a:lvl4pPr marL="1600200" indent="-228600">
              <a:lnSpc>
                <a:spcPct val="80000"/>
              </a:lnSpc>
              <a:spcBef>
                <a:spcPct val="20000"/>
              </a:spcBef>
              <a:buClr>
                <a:schemeClr val="tx2"/>
              </a:buClr>
              <a:defRPr sz="1400">
                <a:solidFill>
                  <a:schemeClr val="tx1"/>
                </a:solidFill>
                <a:latin typeface="Verdana" panose="020B0604030504040204" pitchFamily="34" charset="0"/>
              </a:defRPr>
            </a:lvl4pPr>
            <a:lvl5pPr marL="2057400" indent="-228600">
              <a:lnSpc>
                <a:spcPct val="80000"/>
              </a:lnSpc>
              <a:spcBef>
                <a:spcPct val="20000"/>
              </a:spcBef>
              <a:buClr>
                <a:schemeClr val="tx2"/>
              </a:buClr>
              <a:defRPr sz="1400">
                <a:solidFill>
                  <a:schemeClr val="tx1"/>
                </a:solidFill>
                <a:latin typeface="Verdana" panose="020B0604030504040204" pitchFamily="34" charset="0"/>
              </a:defRPr>
            </a:lvl5pPr>
            <a:lvl6pPr marL="25146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6pPr>
            <a:lvl7pPr marL="29718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7pPr>
            <a:lvl8pPr marL="34290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8pPr>
            <a:lvl9pPr marL="38862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9pPr>
          </a:lstStyle>
          <a:p>
            <a:pPr eaLnBrk="1" hangingPunct="1">
              <a:lnSpc>
                <a:spcPct val="100000"/>
              </a:lnSpc>
              <a:spcBef>
                <a:spcPct val="50000"/>
              </a:spcBef>
              <a:buClrTx/>
            </a:pPr>
            <a:r>
              <a:rPr lang="en-US" altLang="en-US" sz="1600" b="1" dirty="0">
                <a:solidFill>
                  <a:srgbClr val="000000"/>
                </a:solidFill>
                <a:latin typeface="Lucida Sans" panose="020B0602030504020204" pitchFamily="34" charset="0"/>
              </a:rPr>
              <a:t>Chemical Name &amp; Physical/Health Hazards</a:t>
            </a:r>
            <a:endParaRPr lang="en-US" altLang="en-US" sz="2000" dirty="0">
              <a:solidFill>
                <a:srgbClr val="000000"/>
              </a:solidFill>
              <a:latin typeface="Lucida Sans" panose="020B0602030504020204" pitchFamily="34" charset="0"/>
            </a:endParaRPr>
          </a:p>
        </p:txBody>
      </p:sp>
      <p:sp>
        <p:nvSpPr>
          <p:cNvPr id="27657" name="Line 8"/>
          <p:cNvSpPr>
            <a:spLocks noChangeShapeType="1"/>
          </p:cNvSpPr>
          <p:nvPr/>
        </p:nvSpPr>
        <p:spPr bwMode="auto">
          <a:xfrm flipV="1">
            <a:off x="3419485" y="3702954"/>
            <a:ext cx="533400" cy="76200"/>
          </a:xfrm>
          <a:prstGeom prst="line">
            <a:avLst/>
          </a:prstGeom>
          <a:noFill/>
          <a:ln w="28575">
            <a:solidFill>
              <a:srgbClr val="FC482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8" name="Text Box 9"/>
          <p:cNvSpPr txBox="1">
            <a:spLocks noChangeArrowheads="1"/>
          </p:cNvSpPr>
          <p:nvPr/>
        </p:nvSpPr>
        <p:spPr bwMode="auto">
          <a:xfrm>
            <a:off x="9105900" y="4041770"/>
            <a:ext cx="15240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0000"/>
              </a:lnSpc>
              <a:spcBef>
                <a:spcPct val="20000"/>
              </a:spcBef>
              <a:buClr>
                <a:schemeClr val="tx2"/>
              </a:buClr>
              <a:defRPr sz="1400">
                <a:solidFill>
                  <a:schemeClr val="tx1"/>
                </a:solidFill>
                <a:latin typeface="Verdana" panose="020B0604030504040204" pitchFamily="34" charset="0"/>
              </a:defRPr>
            </a:lvl1pPr>
            <a:lvl2pPr marL="742950" indent="-285750">
              <a:lnSpc>
                <a:spcPct val="80000"/>
              </a:lnSpc>
              <a:spcBef>
                <a:spcPct val="20000"/>
              </a:spcBef>
              <a:buClr>
                <a:schemeClr val="tx2"/>
              </a:buClr>
              <a:defRPr sz="1400">
                <a:solidFill>
                  <a:schemeClr val="tx1"/>
                </a:solidFill>
                <a:latin typeface="Verdana" panose="020B0604030504040204" pitchFamily="34" charset="0"/>
              </a:defRPr>
            </a:lvl2pPr>
            <a:lvl3pPr marL="1143000" indent="-228600">
              <a:lnSpc>
                <a:spcPct val="80000"/>
              </a:lnSpc>
              <a:spcBef>
                <a:spcPct val="20000"/>
              </a:spcBef>
              <a:buClr>
                <a:schemeClr val="tx2"/>
              </a:buClr>
              <a:defRPr sz="1400">
                <a:solidFill>
                  <a:schemeClr val="tx1"/>
                </a:solidFill>
                <a:latin typeface="Verdana" panose="020B0604030504040204" pitchFamily="34" charset="0"/>
              </a:defRPr>
            </a:lvl3pPr>
            <a:lvl4pPr marL="1600200" indent="-228600">
              <a:lnSpc>
                <a:spcPct val="80000"/>
              </a:lnSpc>
              <a:spcBef>
                <a:spcPct val="20000"/>
              </a:spcBef>
              <a:buClr>
                <a:schemeClr val="tx2"/>
              </a:buClr>
              <a:defRPr sz="1400">
                <a:solidFill>
                  <a:schemeClr val="tx1"/>
                </a:solidFill>
                <a:latin typeface="Verdana" panose="020B0604030504040204" pitchFamily="34" charset="0"/>
              </a:defRPr>
            </a:lvl4pPr>
            <a:lvl5pPr marL="2057400" indent="-228600">
              <a:lnSpc>
                <a:spcPct val="80000"/>
              </a:lnSpc>
              <a:spcBef>
                <a:spcPct val="20000"/>
              </a:spcBef>
              <a:buClr>
                <a:schemeClr val="tx2"/>
              </a:buClr>
              <a:defRPr sz="1400">
                <a:solidFill>
                  <a:schemeClr val="tx1"/>
                </a:solidFill>
                <a:latin typeface="Verdana" panose="020B0604030504040204" pitchFamily="34" charset="0"/>
              </a:defRPr>
            </a:lvl5pPr>
            <a:lvl6pPr marL="25146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6pPr>
            <a:lvl7pPr marL="29718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7pPr>
            <a:lvl8pPr marL="34290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8pPr>
            <a:lvl9pPr marL="38862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9pPr>
          </a:lstStyle>
          <a:p>
            <a:pPr eaLnBrk="1" hangingPunct="1">
              <a:lnSpc>
                <a:spcPct val="100000"/>
              </a:lnSpc>
              <a:spcBef>
                <a:spcPct val="50000"/>
              </a:spcBef>
              <a:buClrTx/>
            </a:pPr>
            <a:r>
              <a:rPr lang="en-US" altLang="en-US" sz="1500" b="1" dirty="0">
                <a:solidFill>
                  <a:srgbClr val="000000"/>
                </a:solidFill>
                <a:latin typeface="Lucida Sans" panose="020B0602030504020204" pitchFamily="34" charset="0"/>
              </a:rPr>
              <a:t>Name &amp; Address of the Manufacturer &amp; Emergency Contact Numbers</a:t>
            </a:r>
            <a:endParaRPr lang="en-US" altLang="en-US" sz="1600" dirty="0">
              <a:solidFill>
                <a:srgbClr val="000000"/>
              </a:solidFill>
              <a:latin typeface="Lucida Sans" panose="020B0602030504020204" pitchFamily="34" charset="0"/>
            </a:endParaRPr>
          </a:p>
        </p:txBody>
      </p:sp>
      <p:sp>
        <p:nvSpPr>
          <p:cNvPr id="27659" name="Line 10"/>
          <p:cNvSpPr>
            <a:spLocks noChangeShapeType="1"/>
          </p:cNvSpPr>
          <p:nvPr/>
        </p:nvSpPr>
        <p:spPr bwMode="auto">
          <a:xfrm flipH="1">
            <a:off x="8591550" y="5051876"/>
            <a:ext cx="533400" cy="381000"/>
          </a:xfrm>
          <a:prstGeom prst="line">
            <a:avLst/>
          </a:prstGeom>
          <a:noFill/>
          <a:ln w="28575">
            <a:solidFill>
              <a:srgbClr val="FC482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Footer Placeholder 1"/>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2474270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r" rtl="1"/>
            <a:r>
              <a:rPr lang="fa-IR" sz="3600" b="1" dirty="0">
                <a:solidFill>
                  <a:schemeClr val="tx1"/>
                </a:solidFill>
              </a:rPr>
              <a:t>اختصارات مربوط به انواع </a:t>
            </a:r>
            <a:r>
              <a:rPr lang="fa-IR" sz="3600" b="1" dirty="0" smtClean="0">
                <a:solidFill>
                  <a:schemeClr val="tx1"/>
                </a:solidFill>
              </a:rPr>
              <a:t>خطرات</a:t>
            </a:r>
            <a:r>
              <a:rPr lang="en-US" sz="3600" b="1" dirty="0" smtClean="0">
                <a:solidFill>
                  <a:schemeClr val="tx1"/>
                </a:solidFill>
              </a:rPr>
              <a:t>(R-Phrases)</a:t>
            </a:r>
            <a:endParaRPr lang="fa-IR" sz="3600" b="1" dirty="0">
              <a:solidFill>
                <a:schemeClr val="tx1"/>
              </a:solidFill>
            </a:endParaRPr>
          </a:p>
        </p:txBody>
      </p:sp>
      <p:sp>
        <p:nvSpPr>
          <p:cNvPr id="3" name="Content Placeholder 2"/>
          <p:cNvSpPr>
            <a:spLocks noGrp="1"/>
          </p:cNvSpPr>
          <p:nvPr>
            <p:ph idx="1"/>
          </p:nvPr>
        </p:nvSpPr>
        <p:spPr/>
        <p:txBody>
          <a:bodyPr>
            <a:normAutofit lnSpcReduction="10000"/>
          </a:bodyPr>
          <a:lstStyle/>
          <a:p>
            <a:pPr algn="r" rtl="1"/>
            <a:r>
              <a:rPr lang="fa-IR" sz="2800" dirty="0">
                <a:solidFill>
                  <a:schemeClr val="tx1"/>
                </a:solidFill>
                <a:cs typeface="B Mitra" panose="00000400000000000000" pitchFamily="2" charset="-78"/>
              </a:rPr>
              <a:t>در حال حاضر در بسياري از کشورها اطلاعات مربوط به مواد شيميايي حاوي کد هاي مشخص کننده خطرات مواد </a:t>
            </a:r>
            <a:r>
              <a:rPr lang="en-US" sz="2800" dirty="0" smtClean="0">
                <a:solidFill>
                  <a:schemeClr val="tx1"/>
                </a:solidFill>
                <a:cs typeface="B Mitra" panose="00000400000000000000" pitchFamily="2" charset="-78"/>
              </a:rPr>
              <a:t>R </a:t>
            </a:r>
            <a:r>
              <a:rPr lang="en-US" sz="2800" dirty="0">
                <a:solidFill>
                  <a:schemeClr val="tx1"/>
                </a:solidFill>
                <a:cs typeface="B Mitra" panose="00000400000000000000" pitchFamily="2" charset="-78"/>
              </a:rPr>
              <a:t>Phrases) </a:t>
            </a:r>
            <a:r>
              <a:rPr lang="fa-IR" sz="2800" dirty="0" smtClean="0">
                <a:solidFill>
                  <a:schemeClr val="tx1"/>
                </a:solidFill>
                <a:cs typeface="B Mitra" panose="00000400000000000000" pitchFamily="2" charset="-78"/>
              </a:rPr>
              <a:t>) مانند </a:t>
            </a:r>
            <a:r>
              <a:rPr lang="en-US" sz="2800" dirty="0">
                <a:solidFill>
                  <a:schemeClr val="tx1"/>
                </a:solidFill>
                <a:cs typeface="B Mitra" panose="00000400000000000000" pitchFamily="2" charset="-78"/>
              </a:rPr>
              <a:t>R23 ، </a:t>
            </a:r>
            <a:r>
              <a:rPr lang="en-US" sz="2800" dirty="0" smtClean="0">
                <a:solidFill>
                  <a:schemeClr val="tx1"/>
                </a:solidFill>
                <a:cs typeface="B Mitra" panose="00000400000000000000" pitchFamily="2" charset="-78"/>
              </a:rPr>
              <a:t>R68</a:t>
            </a:r>
            <a:r>
              <a:rPr lang="fa-IR" sz="2800" dirty="0" smtClean="0">
                <a:solidFill>
                  <a:schemeClr val="tx1"/>
                </a:solidFill>
                <a:cs typeface="B Mitra" panose="00000400000000000000" pitchFamily="2" charset="-78"/>
              </a:rPr>
              <a:t>و </a:t>
            </a:r>
            <a:r>
              <a:rPr lang="fa-IR" sz="2800" dirty="0">
                <a:solidFill>
                  <a:schemeClr val="tx1"/>
                </a:solidFill>
                <a:cs typeface="B Mitra" panose="00000400000000000000" pitchFamily="2" charset="-78"/>
              </a:rPr>
              <a:t>غيره هستند. معاني </a:t>
            </a:r>
            <a:r>
              <a:rPr lang="fa-IR" sz="2800" dirty="0" smtClean="0">
                <a:solidFill>
                  <a:schemeClr val="tx1"/>
                </a:solidFill>
                <a:cs typeface="B Mitra" panose="00000400000000000000" pitchFamily="2" charset="-78"/>
              </a:rPr>
              <a:t>برخی از اين </a:t>
            </a:r>
            <a:r>
              <a:rPr lang="fa-IR" sz="2800" dirty="0">
                <a:solidFill>
                  <a:schemeClr val="tx1"/>
                </a:solidFill>
                <a:cs typeface="B Mitra" panose="00000400000000000000" pitchFamily="2" charset="-78"/>
              </a:rPr>
              <a:t>کدها در زير آمده </a:t>
            </a:r>
            <a:r>
              <a:rPr lang="fa-IR" sz="2800" dirty="0" smtClean="0">
                <a:solidFill>
                  <a:schemeClr val="tx1"/>
                </a:solidFill>
                <a:cs typeface="B Mitra" panose="00000400000000000000" pitchFamily="2" charset="-78"/>
              </a:rPr>
              <a:t>است:</a:t>
            </a:r>
          </a:p>
          <a:p>
            <a:pPr algn="r" rtl="1">
              <a:buFont typeface="Wingdings" panose="05000000000000000000" pitchFamily="2" charset="2"/>
              <a:buChar char="v"/>
            </a:pPr>
            <a:r>
              <a:rPr lang="en-US" sz="2800" dirty="0" smtClean="0">
                <a:solidFill>
                  <a:schemeClr val="tx1"/>
                </a:solidFill>
                <a:cs typeface="B Mitra" panose="00000400000000000000" pitchFamily="2" charset="-78"/>
              </a:rPr>
              <a:t> :R1</a:t>
            </a:r>
            <a:r>
              <a:rPr lang="en-US" sz="2800" dirty="0">
                <a:solidFill>
                  <a:schemeClr val="tx1"/>
                </a:solidFill>
                <a:cs typeface="B Mitra" panose="00000400000000000000" pitchFamily="2" charset="-78"/>
              </a:rPr>
              <a:t> </a:t>
            </a:r>
            <a:r>
              <a:rPr lang="fa-IR" sz="2800" dirty="0">
                <a:solidFill>
                  <a:schemeClr val="tx1"/>
                </a:solidFill>
                <a:cs typeface="B Mitra" panose="00000400000000000000" pitchFamily="2" charset="-78"/>
              </a:rPr>
              <a:t>در صورت خشك بودن ماده قابل انفجار است .</a:t>
            </a:r>
          </a:p>
          <a:p>
            <a:pPr algn="r" rtl="1">
              <a:buFont typeface="Wingdings" panose="05000000000000000000" pitchFamily="2" charset="2"/>
              <a:buChar char="v"/>
            </a:pPr>
            <a:r>
              <a:rPr lang="en-US" sz="2800" dirty="0" smtClean="0">
                <a:solidFill>
                  <a:schemeClr val="tx1"/>
                </a:solidFill>
                <a:cs typeface="B Mitra" panose="00000400000000000000" pitchFamily="2" charset="-78"/>
              </a:rPr>
              <a:t> :R2</a:t>
            </a:r>
            <a:r>
              <a:rPr lang="en-US" sz="2800" dirty="0">
                <a:solidFill>
                  <a:schemeClr val="tx1"/>
                </a:solidFill>
                <a:cs typeface="B Mitra" panose="00000400000000000000" pitchFamily="2" charset="-78"/>
              </a:rPr>
              <a:t> </a:t>
            </a:r>
            <a:r>
              <a:rPr lang="fa-IR" sz="2800" dirty="0">
                <a:solidFill>
                  <a:schemeClr val="tx1"/>
                </a:solidFill>
                <a:cs typeface="B Mitra" panose="00000400000000000000" pitchFamily="2" charset="-78"/>
              </a:rPr>
              <a:t>خطر انفجار ماده بر اثر ضربه ، اصطكاك ، حريق يا ساير منابع اشتعال و احتراق وجود دارد .</a:t>
            </a:r>
          </a:p>
          <a:p>
            <a:pPr algn="r" rtl="1">
              <a:buFont typeface="Wingdings" panose="05000000000000000000" pitchFamily="2" charset="2"/>
              <a:buChar char="v"/>
            </a:pPr>
            <a:r>
              <a:rPr lang="en-US" sz="2800" dirty="0" smtClean="0">
                <a:solidFill>
                  <a:schemeClr val="tx1"/>
                </a:solidFill>
                <a:cs typeface="B Mitra" panose="00000400000000000000" pitchFamily="2" charset="-78"/>
              </a:rPr>
              <a:t> :R3 </a:t>
            </a:r>
            <a:r>
              <a:rPr lang="fa-IR" sz="2800" dirty="0">
                <a:solidFill>
                  <a:schemeClr val="tx1"/>
                </a:solidFill>
                <a:cs typeface="B Mitra" panose="00000400000000000000" pitchFamily="2" charset="-78"/>
              </a:rPr>
              <a:t>خطر شديد انفجار بر اثر ضربه ، اصطكاك ، حريق يا ساير منابع اشتعال و احتراق وجود دارد .</a:t>
            </a:r>
          </a:p>
          <a:p>
            <a:pPr algn="r" rtl="1">
              <a:buFont typeface="Wingdings" panose="05000000000000000000" pitchFamily="2" charset="2"/>
              <a:buChar char="v"/>
            </a:pPr>
            <a:r>
              <a:rPr lang="en-US" sz="2800" dirty="0" smtClean="0">
                <a:solidFill>
                  <a:schemeClr val="tx1"/>
                </a:solidFill>
                <a:cs typeface="B Mitra" panose="00000400000000000000" pitchFamily="2" charset="-78"/>
              </a:rPr>
              <a:t> :R4</a:t>
            </a:r>
            <a:r>
              <a:rPr lang="en-US" sz="2800" dirty="0">
                <a:solidFill>
                  <a:schemeClr val="tx1"/>
                </a:solidFill>
                <a:cs typeface="B Mitra" panose="00000400000000000000" pitchFamily="2" charset="-78"/>
              </a:rPr>
              <a:t> </a:t>
            </a:r>
            <a:r>
              <a:rPr lang="fa-IR" sz="2800" dirty="0">
                <a:solidFill>
                  <a:schemeClr val="tx1"/>
                </a:solidFill>
                <a:cs typeface="B Mitra" panose="00000400000000000000" pitchFamily="2" charset="-78"/>
              </a:rPr>
              <a:t>خطر تشكيل تركيبات بسيار حساس انفجاري فلزي ماده وجود </a:t>
            </a:r>
            <a:r>
              <a:rPr lang="fa-IR" sz="2800" dirty="0" smtClean="0">
                <a:solidFill>
                  <a:schemeClr val="tx1"/>
                </a:solidFill>
                <a:cs typeface="B Mitra" panose="00000400000000000000" pitchFamily="2" charset="-78"/>
              </a:rPr>
              <a:t>دارد.</a:t>
            </a:r>
            <a:endParaRPr lang="fa-IR" sz="2800" dirty="0">
              <a:solidFill>
                <a:schemeClr val="tx1"/>
              </a:solidFill>
              <a:cs typeface="B Mitra" panose="00000400000000000000" pitchFamily="2" charset="-78"/>
            </a:endParaRPr>
          </a:p>
          <a:p>
            <a:pPr algn="r" rtl="1">
              <a:buFont typeface="Wingdings" panose="05000000000000000000" pitchFamily="2" charset="2"/>
              <a:buChar char="v"/>
            </a:pPr>
            <a:r>
              <a:rPr lang="en-US" sz="2800" dirty="0" smtClean="0">
                <a:solidFill>
                  <a:schemeClr val="tx1"/>
                </a:solidFill>
                <a:cs typeface="B Mitra" panose="00000400000000000000" pitchFamily="2" charset="-78"/>
              </a:rPr>
              <a:t>R5</a:t>
            </a:r>
            <a:r>
              <a:rPr lang="fa-IR" sz="2800" dirty="0" smtClean="0">
                <a:solidFill>
                  <a:schemeClr val="tx1"/>
                </a:solidFill>
                <a:cs typeface="B Mitra" panose="00000400000000000000" pitchFamily="2" charset="-78"/>
              </a:rPr>
              <a:t>: بر </a:t>
            </a:r>
            <a:r>
              <a:rPr lang="fa-IR" sz="2800" dirty="0">
                <a:solidFill>
                  <a:schemeClr val="tx1"/>
                </a:solidFill>
                <a:cs typeface="B Mitra" panose="00000400000000000000" pitchFamily="2" charset="-78"/>
              </a:rPr>
              <a:t>اثر حرارت ديدن ممكن است منفجر </a:t>
            </a:r>
            <a:r>
              <a:rPr lang="fa-IR" sz="2800" dirty="0" smtClean="0">
                <a:solidFill>
                  <a:schemeClr val="tx1"/>
                </a:solidFill>
                <a:cs typeface="B Mitra" panose="00000400000000000000" pitchFamily="2" charset="-78"/>
              </a:rPr>
              <a:t>شود.</a:t>
            </a:r>
            <a:endParaRPr lang="fa-IR" sz="2800" dirty="0">
              <a:solidFill>
                <a:schemeClr val="tx1"/>
              </a:solidFill>
              <a:cs typeface="B Mitra" panose="00000400000000000000" pitchFamily="2" charset="-78"/>
            </a:endParaRPr>
          </a:p>
          <a:p>
            <a:pPr algn="r" rtl="1"/>
            <a:endParaRPr lang="fa-IR" sz="2800" dirty="0"/>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1214174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G.Amini-Autumn 1397</a:t>
            </a: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0222" y="-79022"/>
            <a:ext cx="5621867" cy="6538807"/>
          </a:xfrm>
          <a:prstGeom prst="rect">
            <a:avLst/>
          </a:prstGeom>
        </p:spPr>
      </p:pic>
    </p:spTree>
    <p:extLst>
      <p:ext uri="{BB962C8B-B14F-4D97-AF65-F5344CB8AC3E}">
        <p14:creationId xmlns:p14="http://schemas.microsoft.com/office/powerpoint/2010/main" val="2657746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p>
            <a:pPr algn="r" rtl="1"/>
            <a:r>
              <a:rPr lang="fa-IR" sz="3600" dirty="0">
                <a:solidFill>
                  <a:schemeClr val="tx1"/>
                </a:solidFill>
                <a:cs typeface="B Mitra" panose="00000400000000000000" pitchFamily="2" charset="-78"/>
              </a:rPr>
              <a:t>اختصارات مربوط به انواع توصيه هاي </a:t>
            </a:r>
            <a:r>
              <a:rPr lang="fa-IR" sz="3600" dirty="0" smtClean="0">
                <a:solidFill>
                  <a:schemeClr val="tx1"/>
                </a:solidFill>
                <a:cs typeface="B Mitra" panose="00000400000000000000" pitchFamily="2" charset="-78"/>
              </a:rPr>
              <a:t>ايمني</a:t>
            </a:r>
            <a:r>
              <a:rPr lang="en-US" sz="3600" dirty="0" smtClean="0">
                <a:solidFill>
                  <a:schemeClr val="tx1"/>
                </a:solidFill>
                <a:cs typeface="B Mitra" panose="00000400000000000000" pitchFamily="2" charset="-78"/>
              </a:rPr>
              <a:t> (</a:t>
            </a:r>
            <a:r>
              <a:rPr lang="en-US" sz="3600" dirty="0">
                <a:solidFill>
                  <a:schemeClr val="tx1"/>
                </a:solidFill>
                <a:cs typeface="B Mitra" panose="00000400000000000000" pitchFamily="2" charset="-78"/>
              </a:rPr>
              <a:t>S-Phrases</a:t>
            </a:r>
            <a:r>
              <a:rPr lang="en-US" sz="3600" dirty="0" smtClean="0">
                <a:solidFill>
                  <a:schemeClr val="tx1"/>
                </a:solidFill>
                <a:cs typeface="B Mitra" panose="00000400000000000000" pitchFamily="2" charset="-78"/>
              </a:rPr>
              <a:t>)</a:t>
            </a:r>
            <a:endParaRPr lang="fa-IR" sz="3600" dirty="0">
              <a:solidFill>
                <a:schemeClr val="tx1"/>
              </a:solidFill>
              <a:cs typeface="B Mitra"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algn="r" rtl="1"/>
            <a:r>
              <a:rPr lang="fa-IR" sz="3300" dirty="0">
                <a:solidFill>
                  <a:schemeClr val="tx1"/>
                </a:solidFill>
                <a:cs typeface="B Mitra" panose="00000400000000000000" pitchFamily="2" charset="-78"/>
              </a:rPr>
              <a:t/>
            </a:r>
            <a:br>
              <a:rPr lang="fa-IR" sz="3300" dirty="0">
                <a:solidFill>
                  <a:schemeClr val="tx1"/>
                </a:solidFill>
                <a:cs typeface="B Mitra" panose="00000400000000000000" pitchFamily="2" charset="-78"/>
              </a:rPr>
            </a:br>
            <a:r>
              <a:rPr lang="fa-IR" sz="3300" dirty="0" smtClean="0">
                <a:solidFill>
                  <a:schemeClr val="tx1"/>
                </a:solidFill>
                <a:cs typeface="B Mitra" panose="00000400000000000000" pitchFamily="2" charset="-78"/>
              </a:rPr>
              <a:t>توصيه </a:t>
            </a:r>
            <a:r>
              <a:rPr lang="fa-IR" sz="3300" dirty="0">
                <a:solidFill>
                  <a:schemeClr val="tx1"/>
                </a:solidFill>
                <a:cs typeface="B Mitra" panose="00000400000000000000" pitchFamily="2" charset="-78"/>
              </a:rPr>
              <a:t>هاي ايمني در مورد مواد (</a:t>
            </a:r>
            <a:r>
              <a:rPr lang="en-US" sz="3300" dirty="0">
                <a:solidFill>
                  <a:schemeClr val="tx1"/>
                </a:solidFill>
                <a:cs typeface="B Mitra" panose="00000400000000000000" pitchFamily="2" charset="-78"/>
              </a:rPr>
              <a:t>S </a:t>
            </a:r>
            <a:r>
              <a:rPr lang="en-US" sz="3300" dirty="0" smtClean="0">
                <a:solidFill>
                  <a:schemeClr val="tx1"/>
                </a:solidFill>
                <a:cs typeface="B Mitra" panose="00000400000000000000" pitchFamily="2" charset="-78"/>
              </a:rPr>
              <a:t>Phrases</a:t>
            </a:r>
            <a:r>
              <a:rPr lang="fa-IR" sz="3300" dirty="0" smtClean="0">
                <a:solidFill>
                  <a:schemeClr val="tx1"/>
                </a:solidFill>
                <a:cs typeface="B Mitra" panose="00000400000000000000" pitchFamily="2" charset="-78"/>
              </a:rPr>
              <a:t>) مانند </a:t>
            </a:r>
            <a:r>
              <a:rPr lang="en-US" sz="3300" dirty="0">
                <a:solidFill>
                  <a:schemeClr val="tx1"/>
                </a:solidFill>
                <a:cs typeface="B Mitra" panose="00000400000000000000" pitchFamily="2" charset="-78"/>
              </a:rPr>
              <a:t>S17 ، </a:t>
            </a:r>
            <a:r>
              <a:rPr lang="en-US" sz="3300" dirty="0" smtClean="0">
                <a:solidFill>
                  <a:schemeClr val="tx1"/>
                </a:solidFill>
                <a:cs typeface="B Mitra" panose="00000400000000000000" pitchFamily="2" charset="-78"/>
              </a:rPr>
              <a:t>S62</a:t>
            </a:r>
            <a:r>
              <a:rPr lang="fa-IR" sz="3300" dirty="0" smtClean="0">
                <a:solidFill>
                  <a:schemeClr val="tx1"/>
                </a:solidFill>
                <a:cs typeface="B Mitra" panose="00000400000000000000" pitchFamily="2" charset="-78"/>
              </a:rPr>
              <a:t>. </a:t>
            </a:r>
            <a:r>
              <a:rPr lang="fa-IR" sz="3300" dirty="0">
                <a:solidFill>
                  <a:schemeClr val="tx1"/>
                </a:solidFill>
                <a:cs typeface="B Mitra" panose="00000400000000000000" pitchFamily="2" charset="-78"/>
              </a:rPr>
              <a:t>معاني </a:t>
            </a:r>
            <a:r>
              <a:rPr lang="fa-IR" sz="3300" dirty="0" smtClean="0">
                <a:solidFill>
                  <a:schemeClr val="tx1"/>
                </a:solidFill>
                <a:cs typeface="B Mitra" panose="00000400000000000000" pitchFamily="2" charset="-78"/>
              </a:rPr>
              <a:t>برخی از اين </a:t>
            </a:r>
            <a:r>
              <a:rPr lang="fa-IR" sz="3300" dirty="0">
                <a:solidFill>
                  <a:schemeClr val="tx1"/>
                </a:solidFill>
                <a:cs typeface="B Mitra" panose="00000400000000000000" pitchFamily="2" charset="-78"/>
              </a:rPr>
              <a:t>کدها در زير آمده </a:t>
            </a:r>
            <a:r>
              <a:rPr lang="fa-IR" sz="3300" dirty="0" smtClean="0">
                <a:solidFill>
                  <a:schemeClr val="tx1"/>
                </a:solidFill>
                <a:cs typeface="B Mitra" panose="00000400000000000000" pitchFamily="2" charset="-78"/>
              </a:rPr>
              <a:t>است:</a:t>
            </a:r>
          </a:p>
          <a:p>
            <a:pPr algn="r" rtl="1">
              <a:buFont typeface="Wingdings" panose="05000000000000000000" pitchFamily="2" charset="2"/>
              <a:buChar char="v"/>
            </a:pPr>
            <a:r>
              <a:rPr lang="fa-IR" sz="3300" dirty="0">
                <a:solidFill>
                  <a:schemeClr val="tx1"/>
                </a:solidFill>
                <a:cs typeface="B Mitra" panose="00000400000000000000" pitchFamily="2" charset="-78"/>
              </a:rPr>
              <a:t>    </a:t>
            </a:r>
            <a:r>
              <a:rPr lang="en-US" sz="3300" dirty="0" smtClean="0">
                <a:solidFill>
                  <a:schemeClr val="tx1"/>
                </a:solidFill>
                <a:cs typeface="B Mitra" panose="00000400000000000000" pitchFamily="2" charset="-78"/>
              </a:rPr>
              <a:t>S 1</a:t>
            </a:r>
            <a:r>
              <a:rPr lang="fa-IR" sz="3300" dirty="0" smtClean="0">
                <a:solidFill>
                  <a:schemeClr val="tx1"/>
                </a:solidFill>
                <a:cs typeface="B Mitra" panose="00000400000000000000" pitchFamily="2" charset="-78"/>
              </a:rPr>
              <a:t>: در </a:t>
            </a:r>
            <a:r>
              <a:rPr lang="fa-IR" sz="3300" dirty="0">
                <a:solidFill>
                  <a:schemeClr val="tx1"/>
                </a:solidFill>
                <a:cs typeface="B Mitra" panose="00000400000000000000" pitchFamily="2" charset="-78"/>
              </a:rPr>
              <a:t>محل امن ( قفل دار ) نگه داری شود.</a:t>
            </a:r>
          </a:p>
          <a:p>
            <a:pPr algn="r" rtl="1">
              <a:buFont typeface="Wingdings" panose="05000000000000000000" pitchFamily="2" charset="2"/>
              <a:buChar char="v"/>
            </a:pPr>
            <a:r>
              <a:rPr lang="fa-IR" sz="3300" dirty="0">
                <a:solidFill>
                  <a:schemeClr val="tx1"/>
                </a:solidFill>
                <a:cs typeface="B Mitra" panose="00000400000000000000" pitchFamily="2" charset="-78"/>
              </a:rPr>
              <a:t> </a:t>
            </a:r>
            <a:r>
              <a:rPr lang="en-US" sz="3300" dirty="0" smtClean="0">
                <a:solidFill>
                  <a:schemeClr val="tx1"/>
                </a:solidFill>
                <a:cs typeface="B Mitra" panose="00000400000000000000" pitchFamily="2" charset="-78"/>
              </a:rPr>
              <a:t>: S </a:t>
            </a:r>
            <a:r>
              <a:rPr lang="en-US" sz="3300" dirty="0">
                <a:solidFill>
                  <a:schemeClr val="tx1"/>
                </a:solidFill>
                <a:cs typeface="B Mitra" panose="00000400000000000000" pitchFamily="2" charset="-78"/>
              </a:rPr>
              <a:t>2     </a:t>
            </a:r>
            <a:r>
              <a:rPr lang="fa-IR" sz="3300" dirty="0">
                <a:solidFill>
                  <a:schemeClr val="tx1"/>
                </a:solidFill>
                <a:cs typeface="B Mitra" panose="00000400000000000000" pitchFamily="2" charset="-78"/>
              </a:rPr>
              <a:t>دور از دسترس اطفال نگه داری شود.</a:t>
            </a:r>
          </a:p>
          <a:p>
            <a:pPr algn="r" rtl="1">
              <a:buFont typeface="Wingdings" panose="05000000000000000000" pitchFamily="2" charset="2"/>
              <a:buChar char="v"/>
            </a:pPr>
            <a:r>
              <a:rPr lang="fa-IR" sz="3300" dirty="0">
                <a:solidFill>
                  <a:schemeClr val="tx1"/>
                </a:solidFill>
                <a:cs typeface="B Mitra" panose="00000400000000000000" pitchFamily="2" charset="-78"/>
              </a:rPr>
              <a:t>  </a:t>
            </a:r>
            <a:r>
              <a:rPr lang="en-US" sz="3300" dirty="0">
                <a:solidFill>
                  <a:schemeClr val="tx1"/>
                </a:solidFill>
                <a:cs typeface="B Mitra" panose="00000400000000000000" pitchFamily="2" charset="-78"/>
              </a:rPr>
              <a:t>S 3    </a:t>
            </a:r>
            <a:r>
              <a:rPr lang="fa-IR" sz="3300" dirty="0" smtClean="0">
                <a:solidFill>
                  <a:schemeClr val="tx1"/>
                </a:solidFill>
                <a:cs typeface="B Mitra" panose="00000400000000000000" pitchFamily="2" charset="-78"/>
              </a:rPr>
              <a:t>: در </a:t>
            </a:r>
            <a:r>
              <a:rPr lang="fa-IR" sz="3300" dirty="0">
                <a:solidFill>
                  <a:schemeClr val="tx1"/>
                </a:solidFill>
                <a:cs typeface="B Mitra" panose="00000400000000000000" pitchFamily="2" charset="-78"/>
              </a:rPr>
              <a:t>جای خنک نگه داری شود.</a:t>
            </a:r>
          </a:p>
          <a:p>
            <a:pPr algn="r" rtl="1">
              <a:buFont typeface="Wingdings" panose="05000000000000000000" pitchFamily="2" charset="2"/>
              <a:buChar char="v"/>
            </a:pPr>
            <a:r>
              <a:rPr lang="fa-IR" sz="3300" dirty="0">
                <a:solidFill>
                  <a:schemeClr val="tx1"/>
                </a:solidFill>
                <a:cs typeface="B Mitra" panose="00000400000000000000" pitchFamily="2" charset="-78"/>
              </a:rPr>
              <a:t> </a:t>
            </a:r>
            <a:r>
              <a:rPr lang="en-US" sz="3300" dirty="0" smtClean="0">
                <a:solidFill>
                  <a:schemeClr val="tx1"/>
                </a:solidFill>
                <a:cs typeface="B Mitra" panose="00000400000000000000" pitchFamily="2" charset="-78"/>
              </a:rPr>
              <a:t>: S </a:t>
            </a:r>
            <a:r>
              <a:rPr lang="en-US" sz="3300" dirty="0">
                <a:solidFill>
                  <a:schemeClr val="tx1"/>
                </a:solidFill>
                <a:cs typeface="B Mitra" panose="00000400000000000000" pitchFamily="2" charset="-78"/>
              </a:rPr>
              <a:t>4     </a:t>
            </a:r>
            <a:r>
              <a:rPr lang="fa-IR" sz="3300" dirty="0">
                <a:solidFill>
                  <a:schemeClr val="tx1"/>
                </a:solidFill>
                <a:cs typeface="B Mitra" panose="00000400000000000000" pitchFamily="2" charset="-78"/>
              </a:rPr>
              <a:t>دور از محل زندگی نگه داری شود.</a:t>
            </a:r>
          </a:p>
          <a:p>
            <a:pPr algn="r" rtl="1">
              <a:buFont typeface="Wingdings" panose="05000000000000000000" pitchFamily="2" charset="2"/>
              <a:buChar char="v"/>
            </a:pPr>
            <a:r>
              <a:rPr lang="fa-IR" sz="3300" dirty="0">
                <a:solidFill>
                  <a:schemeClr val="tx1"/>
                </a:solidFill>
                <a:cs typeface="B Mitra" panose="00000400000000000000" pitchFamily="2" charset="-78"/>
              </a:rPr>
              <a:t> </a:t>
            </a:r>
            <a:r>
              <a:rPr lang="en-US" sz="3300" dirty="0" smtClean="0">
                <a:solidFill>
                  <a:schemeClr val="tx1"/>
                </a:solidFill>
                <a:cs typeface="B Mitra" panose="00000400000000000000" pitchFamily="2" charset="-78"/>
              </a:rPr>
              <a:t>S </a:t>
            </a:r>
            <a:r>
              <a:rPr lang="en-US" sz="3300" dirty="0">
                <a:solidFill>
                  <a:schemeClr val="tx1"/>
                </a:solidFill>
                <a:cs typeface="B Mitra" panose="00000400000000000000" pitchFamily="2" charset="-78"/>
              </a:rPr>
              <a:t>5     </a:t>
            </a:r>
            <a:r>
              <a:rPr lang="fa-IR" sz="3300" dirty="0" smtClean="0">
                <a:solidFill>
                  <a:schemeClr val="tx1"/>
                </a:solidFill>
                <a:cs typeface="B Mitra" panose="00000400000000000000" pitchFamily="2" charset="-78"/>
              </a:rPr>
              <a:t>: در </a:t>
            </a:r>
            <a:r>
              <a:rPr lang="fa-IR" sz="3300" dirty="0">
                <a:solidFill>
                  <a:schemeClr val="tx1"/>
                </a:solidFill>
                <a:cs typeface="B Mitra" panose="00000400000000000000" pitchFamily="2" charset="-78"/>
              </a:rPr>
              <a:t>مایعی که توسط کارخانه سازنده توصیه شده نگه داری شود.</a:t>
            </a:r>
          </a:p>
          <a:p>
            <a:pPr algn="r" rtl="1">
              <a:buFont typeface="Wingdings" panose="05000000000000000000" pitchFamily="2" charset="2"/>
              <a:buChar char="v"/>
            </a:pPr>
            <a:r>
              <a:rPr lang="fa-IR" sz="3300" dirty="0">
                <a:solidFill>
                  <a:schemeClr val="tx1"/>
                </a:solidFill>
                <a:cs typeface="B Mitra" panose="00000400000000000000" pitchFamily="2" charset="-78"/>
              </a:rPr>
              <a:t> </a:t>
            </a:r>
            <a:r>
              <a:rPr lang="en-US" sz="3300" dirty="0" smtClean="0">
                <a:solidFill>
                  <a:schemeClr val="tx1"/>
                </a:solidFill>
                <a:cs typeface="B Mitra" panose="00000400000000000000" pitchFamily="2" charset="-78"/>
              </a:rPr>
              <a:t>S </a:t>
            </a:r>
            <a:r>
              <a:rPr lang="en-US" sz="3300" dirty="0">
                <a:solidFill>
                  <a:schemeClr val="tx1"/>
                </a:solidFill>
                <a:cs typeface="B Mitra" panose="00000400000000000000" pitchFamily="2" charset="-78"/>
              </a:rPr>
              <a:t>6     </a:t>
            </a:r>
            <a:r>
              <a:rPr lang="fa-IR" sz="3300" dirty="0" smtClean="0">
                <a:solidFill>
                  <a:schemeClr val="tx1"/>
                </a:solidFill>
                <a:cs typeface="B Mitra" panose="00000400000000000000" pitchFamily="2" charset="-78"/>
              </a:rPr>
              <a:t>: در </a:t>
            </a:r>
            <a:r>
              <a:rPr lang="fa-IR" sz="3300" dirty="0">
                <a:solidFill>
                  <a:schemeClr val="tx1"/>
                </a:solidFill>
                <a:cs typeface="B Mitra" panose="00000400000000000000" pitchFamily="2" charset="-78"/>
              </a:rPr>
              <a:t>گاز بی اثری که توسط کارخانه سازنده توصیه شده نگه داری شود.</a:t>
            </a:r>
          </a:p>
          <a:p>
            <a:pPr algn="r" rtl="1"/>
            <a:endParaRPr lang="fa-IR" sz="2800" dirty="0"/>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3125856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8934" y="0"/>
            <a:ext cx="5881510" cy="6824909"/>
          </a:xfrm>
        </p:spPr>
      </p:pic>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2686918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95917" y="419100"/>
            <a:ext cx="10085916" cy="1143000"/>
          </a:xfrm>
        </p:spPr>
        <p:txBody>
          <a:bodyPr/>
          <a:lstStyle/>
          <a:p>
            <a:pPr eaLnBrk="1" hangingPunct="1"/>
            <a:r>
              <a:rPr lang="en-US" altLang="en-US" sz="3200" b="1" dirty="0">
                <a:solidFill>
                  <a:schemeClr val="tx1"/>
                </a:solidFill>
                <a:latin typeface="Times New Roman" panose="02020603050405020304" pitchFamily="18" charset="0"/>
                <a:cs typeface="Times New Roman" panose="02020603050405020304" pitchFamily="18" charset="0"/>
              </a:rPr>
              <a:t>Laboratory Safety</a:t>
            </a:r>
            <a:r>
              <a:rPr lang="en-US" altLang="en-US" sz="3200" dirty="0"/>
              <a:t/>
            </a:r>
            <a:br>
              <a:rPr lang="en-US" altLang="en-US" sz="3200" dirty="0"/>
            </a:br>
            <a:endParaRPr lang="en-US" altLang="en-US" sz="3200" dirty="0"/>
          </a:p>
        </p:txBody>
      </p:sp>
      <p:sp>
        <p:nvSpPr>
          <p:cNvPr id="7171" name="Rectangle 3"/>
          <p:cNvSpPr>
            <a:spLocks noGrp="1" noChangeArrowheads="1"/>
          </p:cNvSpPr>
          <p:nvPr>
            <p:ph type="body" sz="half" idx="1"/>
          </p:nvPr>
        </p:nvSpPr>
        <p:spPr>
          <a:xfrm>
            <a:off x="3003550" y="1981200"/>
            <a:ext cx="6750050" cy="2057400"/>
          </a:xfrm>
        </p:spPr>
        <p:txBody>
          <a:bodyPr/>
          <a:lstStyle/>
          <a:p>
            <a:pPr eaLnBrk="1" hangingPunct="1"/>
            <a:r>
              <a:rPr lang="en-US" altLang="en-US" dirty="0" smtClean="0"/>
              <a:t>Anticipation</a:t>
            </a:r>
          </a:p>
          <a:p>
            <a:pPr lvl="1" eaLnBrk="1" hangingPunct="1"/>
            <a:r>
              <a:rPr lang="en-US" altLang="en-US" sz="2400" dirty="0"/>
              <a:t>Evaluate the process before getting started</a:t>
            </a:r>
          </a:p>
          <a:p>
            <a:pPr lvl="1" eaLnBrk="1" hangingPunct="1"/>
            <a:r>
              <a:rPr lang="en-US" altLang="en-US" sz="2400" dirty="0"/>
              <a:t>List or identify potential hazards</a:t>
            </a:r>
          </a:p>
        </p:txBody>
      </p:sp>
      <p:pic>
        <p:nvPicPr>
          <p:cNvPr id="41989" name="Picture 5" descr="http://oregonstate.edu/research/1old/News/04sumnews.html">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048001" y="3429001"/>
            <a:ext cx="1247775" cy="1190625"/>
          </a:xfrm>
        </p:spPr>
      </p:pic>
      <p:pic>
        <p:nvPicPr>
          <p:cNvPr id="41992" name="Picture 8" descr="http://www.teachnet.ie/dkeenahan/2004/page41.html">
            <a:hlinkClick r:id="rId5"/>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343400" y="3810001"/>
            <a:ext cx="1066800" cy="1000125"/>
          </a:xfrm>
        </p:spPr>
      </p:pic>
      <p:pic>
        <p:nvPicPr>
          <p:cNvPr id="41995" name="Picture 11" descr="NFPA_Diamo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2600" y="3429000"/>
            <a:ext cx="13525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Picture 13" descr="globe_needle_holder">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3581401"/>
            <a:ext cx="142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Picture 15" descr="benzen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81801" y="4953001"/>
            <a:ext cx="10572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goodman_night_burn">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47092" y="4600576"/>
            <a:ext cx="1038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3" name="Picture 19" descr="tripping-729005">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20200" y="3124200"/>
            <a:ext cx="1181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1" name="Picture 27" descr="gascylinders1">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20200" y="4572000"/>
            <a:ext cx="1304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3" name="Picture 29" descr="corrosiv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24801" y="4876800"/>
            <a:ext cx="10001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9" name="Picture 35" descr="T014510A">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76400" y="2971801"/>
            <a:ext cx="12382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36"/>
          <p:cNvSpPr txBox="1">
            <a:spLocks noChangeArrowheads="1"/>
          </p:cNvSpPr>
          <p:nvPr/>
        </p:nvSpPr>
        <p:spPr bwMode="auto">
          <a:xfrm rot="-5400000">
            <a:off x="1357313" y="1614488"/>
            <a:ext cx="170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Anticipation</a:t>
            </a:r>
          </a:p>
        </p:txBody>
      </p:sp>
      <p:sp>
        <p:nvSpPr>
          <p:cNvPr id="2" name="Footer Placeholder 1"/>
          <p:cNvSpPr>
            <a:spLocks noGrp="1"/>
          </p:cNvSpPr>
          <p:nvPr>
            <p:ph type="ftr" sz="quarter" idx="11"/>
          </p:nvPr>
        </p:nvSpPr>
        <p:spPr/>
        <p:txBody>
          <a:bodyPr/>
          <a:lstStyle/>
          <a:p>
            <a:pPr>
              <a:defRPr/>
            </a:pPr>
            <a:r>
              <a:rPr lang="en-US" smtClean="0"/>
              <a:t>G.Amini-Autumn 1397</a:t>
            </a:r>
            <a:endParaRPr lang="en-US"/>
          </a:p>
        </p:txBody>
      </p:sp>
    </p:spTree>
    <p:extLst>
      <p:ext uri="{BB962C8B-B14F-4D97-AF65-F5344CB8AC3E}">
        <p14:creationId xmlns:p14="http://schemas.microsoft.com/office/powerpoint/2010/main" val="24427128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2019"/>
                                        </p:tgtEl>
                                        <p:attrNameLst>
                                          <p:attrName>style.visibility</p:attrName>
                                        </p:attrNameLst>
                                      </p:cBhvr>
                                      <p:to>
                                        <p:strVal val="visible"/>
                                      </p:to>
                                    </p:set>
                                    <p:anim calcmode="lin" valueType="num">
                                      <p:cBhvr additive="base">
                                        <p:cTn id="7" dur="1000" fill="hold"/>
                                        <p:tgtEl>
                                          <p:spTgt spid="42019"/>
                                        </p:tgtEl>
                                        <p:attrNameLst>
                                          <p:attrName>ppt_x</p:attrName>
                                        </p:attrNameLst>
                                      </p:cBhvr>
                                      <p:tavLst>
                                        <p:tav tm="0">
                                          <p:val>
                                            <p:strVal val="#ppt_x"/>
                                          </p:val>
                                        </p:tav>
                                        <p:tav tm="100000">
                                          <p:val>
                                            <p:strVal val="#ppt_x"/>
                                          </p:val>
                                        </p:tav>
                                      </p:tavLst>
                                    </p:anim>
                                    <p:anim calcmode="lin" valueType="num">
                                      <p:cBhvr additive="base">
                                        <p:cTn id="8" dur="1000" fill="hold"/>
                                        <p:tgtEl>
                                          <p:spTgt spid="4201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42003"/>
                                        </p:tgtEl>
                                        <p:attrNameLst>
                                          <p:attrName>style.visibility</p:attrName>
                                        </p:attrNameLst>
                                      </p:cBhvr>
                                      <p:to>
                                        <p:strVal val="visible"/>
                                      </p:to>
                                    </p:set>
                                    <p:anim calcmode="lin" valueType="num">
                                      <p:cBhvr additive="base">
                                        <p:cTn id="12" dur="1000" fill="hold"/>
                                        <p:tgtEl>
                                          <p:spTgt spid="42003"/>
                                        </p:tgtEl>
                                        <p:attrNameLst>
                                          <p:attrName>ppt_x</p:attrName>
                                        </p:attrNameLst>
                                      </p:cBhvr>
                                      <p:tavLst>
                                        <p:tav tm="0">
                                          <p:val>
                                            <p:strVal val="1+#ppt_w/2"/>
                                          </p:val>
                                        </p:tav>
                                        <p:tav tm="100000">
                                          <p:val>
                                            <p:strVal val="#ppt_x"/>
                                          </p:val>
                                        </p:tav>
                                      </p:tavLst>
                                    </p:anim>
                                    <p:anim calcmode="lin" valueType="num">
                                      <p:cBhvr additive="base">
                                        <p:cTn id="13" dur="1000" fill="hold"/>
                                        <p:tgtEl>
                                          <p:spTgt spid="4200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0"/>
                                  </p:stCondLst>
                                  <p:childTnLst>
                                    <p:set>
                                      <p:cBhvr>
                                        <p:cTn id="16" dur="1" fill="hold">
                                          <p:stCondLst>
                                            <p:cond delay="0"/>
                                          </p:stCondLst>
                                        </p:cTn>
                                        <p:tgtEl>
                                          <p:spTgt spid="41995"/>
                                        </p:tgtEl>
                                        <p:attrNameLst>
                                          <p:attrName>style.visibility</p:attrName>
                                        </p:attrNameLst>
                                      </p:cBhvr>
                                      <p:to>
                                        <p:strVal val="visible"/>
                                      </p:to>
                                    </p:set>
                                    <p:anim calcmode="lin" valueType="num">
                                      <p:cBhvr additive="base">
                                        <p:cTn id="17" dur="1000" fill="hold"/>
                                        <p:tgtEl>
                                          <p:spTgt spid="41995"/>
                                        </p:tgtEl>
                                        <p:attrNameLst>
                                          <p:attrName>ppt_x</p:attrName>
                                        </p:attrNameLst>
                                      </p:cBhvr>
                                      <p:tavLst>
                                        <p:tav tm="0">
                                          <p:val>
                                            <p:strVal val="#ppt_x"/>
                                          </p:val>
                                        </p:tav>
                                        <p:tav tm="100000">
                                          <p:val>
                                            <p:strVal val="#ppt_x"/>
                                          </p:val>
                                        </p:tav>
                                      </p:tavLst>
                                    </p:anim>
                                    <p:anim calcmode="lin" valueType="num">
                                      <p:cBhvr additive="base">
                                        <p:cTn id="18" dur="1000" fill="hold"/>
                                        <p:tgtEl>
                                          <p:spTgt spid="41995"/>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000"/>
                            </p:stCondLst>
                            <p:childTnLst>
                              <p:par>
                                <p:cTn id="20" presetID="2" presetClass="entr" presetSubtype="12" fill="hold" nodeType="afterEffect">
                                  <p:stCondLst>
                                    <p:cond delay="0"/>
                                  </p:stCondLst>
                                  <p:childTnLst>
                                    <p:set>
                                      <p:cBhvr>
                                        <p:cTn id="21" dur="1" fill="hold">
                                          <p:stCondLst>
                                            <p:cond delay="0"/>
                                          </p:stCondLst>
                                        </p:cTn>
                                        <p:tgtEl>
                                          <p:spTgt spid="41989"/>
                                        </p:tgtEl>
                                        <p:attrNameLst>
                                          <p:attrName>style.visibility</p:attrName>
                                        </p:attrNameLst>
                                      </p:cBhvr>
                                      <p:to>
                                        <p:strVal val="visible"/>
                                      </p:to>
                                    </p:set>
                                    <p:anim calcmode="lin" valueType="num">
                                      <p:cBhvr additive="base">
                                        <p:cTn id="22" dur="1000" fill="hold"/>
                                        <p:tgtEl>
                                          <p:spTgt spid="41989"/>
                                        </p:tgtEl>
                                        <p:attrNameLst>
                                          <p:attrName>ppt_x</p:attrName>
                                        </p:attrNameLst>
                                      </p:cBhvr>
                                      <p:tavLst>
                                        <p:tav tm="0">
                                          <p:val>
                                            <p:strVal val="0-#ppt_w/2"/>
                                          </p:val>
                                        </p:tav>
                                        <p:tav tm="100000">
                                          <p:val>
                                            <p:strVal val="#ppt_x"/>
                                          </p:val>
                                        </p:tav>
                                      </p:tavLst>
                                    </p:anim>
                                    <p:anim calcmode="lin" valueType="num">
                                      <p:cBhvr additive="base">
                                        <p:cTn id="23" dur="1000" fill="hold"/>
                                        <p:tgtEl>
                                          <p:spTgt spid="4198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2" presetClass="entr" presetSubtype="6" fill="hold" nodeType="afterEffect">
                                  <p:stCondLst>
                                    <p:cond delay="0"/>
                                  </p:stCondLst>
                                  <p:childTnLst>
                                    <p:set>
                                      <p:cBhvr>
                                        <p:cTn id="26" dur="1" fill="hold">
                                          <p:stCondLst>
                                            <p:cond delay="0"/>
                                          </p:stCondLst>
                                        </p:cTn>
                                        <p:tgtEl>
                                          <p:spTgt spid="41999"/>
                                        </p:tgtEl>
                                        <p:attrNameLst>
                                          <p:attrName>style.visibility</p:attrName>
                                        </p:attrNameLst>
                                      </p:cBhvr>
                                      <p:to>
                                        <p:strVal val="visible"/>
                                      </p:to>
                                    </p:set>
                                    <p:anim calcmode="lin" valueType="num">
                                      <p:cBhvr additive="base">
                                        <p:cTn id="27" dur="1000" fill="hold"/>
                                        <p:tgtEl>
                                          <p:spTgt spid="41999"/>
                                        </p:tgtEl>
                                        <p:attrNameLst>
                                          <p:attrName>ppt_x</p:attrName>
                                        </p:attrNameLst>
                                      </p:cBhvr>
                                      <p:tavLst>
                                        <p:tav tm="0">
                                          <p:val>
                                            <p:strVal val="1+#ppt_w/2"/>
                                          </p:val>
                                        </p:tav>
                                        <p:tav tm="100000">
                                          <p:val>
                                            <p:strVal val="#ppt_x"/>
                                          </p:val>
                                        </p:tav>
                                      </p:tavLst>
                                    </p:anim>
                                    <p:anim calcmode="lin" valueType="num">
                                      <p:cBhvr additive="base">
                                        <p:cTn id="28" dur="1000" fill="hold"/>
                                        <p:tgtEl>
                                          <p:spTgt spid="41999"/>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2" presetClass="entr" presetSubtype="3" fill="hold" nodeType="afterEffect">
                                  <p:stCondLst>
                                    <p:cond delay="0"/>
                                  </p:stCondLst>
                                  <p:childTnLst>
                                    <p:set>
                                      <p:cBhvr>
                                        <p:cTn id="31" dur="1" fill="hold">
                                          <p:stCondLst>
                                            <p:cond delay="0"/>
                                          </p:stCondLst>
                                        </p:cTn>
                                        <p:tgtEl>
                                          <p:spTgt spid="41997"/>
                                        </p:tgtEl>
                                        <p:attrNameLst>
                                          <p:attrName>style.visibility</p:attrName>
                                        </p:attrNameLst>
                                      </p:cBhvr>
                                      <p:to>
                                        <p:strVal val="visible"/>
                                      </p:to>
                                    </p:set>
                                    <p:anim calcmode="lin" valueType="num">
                                      <p:cBhvr additive="base">
                                        <p:cTn id="32" dur="1000" fill="hold"/>
                                        <p:tgtEl>
                                          <p:spTgt spid="41997"/>
                                        </p:tgtEl>
                                        <p:attrNameLst>
                                          <p:attrName>ppt_x</p:attrName>
                                        </p:attrNameLst>
                                      </p:cBhvr>
                                      <p:tavLst>
                                        <p:tav tm="0">
                                          <p:val>
                                            <p:strVal val="1+#ppt_w/2"/>
                                          </p:val>
                                        </p:tav>
                                        <p:tav tm="100000">
                                          <p:val>
                                            <p:strVal val="#ppt_x"/>
                                          </p:val>
                                        </p:tav>
                                      </p:tavLst>
                                    </p:anim>
                                    <p:anim calcmode="lin" valueType="num">
                                      <p:cBhvr additive="base">
                                        <p:cTn id="33" dur="1000" fill="hold"/>
                                        <p:tgtEl>
                                          <p:spTgt spid="41997"/>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6000"/>
                            </p:stCondLst>
                            <p:childTnLst>
                              <p:par>
                                <p:cTn id="35" presetID="2" presetClass="entr" presetSubtype="8" fill="hold" nodeType="afterEffect">
                                  <p:stCondLst>
                                    <p:cond delay="0"/>
                                  </p:stCondLst>
                                  <p:childTnLst>
                                    <p:set>
                                      <p:cBhvr>
                                        <p:cTn id="36" dur="1" fill="hold">
                                          <p:stCondLst>
                                            <p:cond delay="0"/>
                                          </p:stCondLst>
                                        </p:cTn>
                                        <p:tgtEl>
                                          <p:spTgt spid="42011"/>
                                        </p:tgtEl>
                                        <p:attrNameLst>
                                          <p:attrName>style.visibility</p:attrName>
                                        </p:attrNameLst>
                                      </p:cBhvr>
                                      <p:to>
                                        <p:strVal val="visible"/>
                                      </p:to>
                                    </p:set>
                                    <p:anim calcmode="lin" valueType="num">
                                      <p:cBhvr additive="base">
                                        <p:cTn id="37" dur="1000" fill="hold"/>
                                        <p:tgtEl>
                                          <p:spTgt spid="42011"/>
                                        </p:tgtEl>
                                        <p:attrNameLst>
                                          <p:attrName>ppt_x</p:attrName>
                                        </p:attrNameLst>
                                      </p:cBhvr>
                                      <p:tavLst>
                                        <p:tav tm="0">
                                          <p:val>
                                            <p:strVal val="0-#ppt_w/2"/>
                                          </p:val>
                                        </p:tav>
                                        <p:tav tm="100000">
                                          <p:val>
                                            <p:strVal val="#ppt_x"/>
                                          </p:val>
                                        </p:tav>
                                      </p:tavLst>
                                    </p:anim>
                                    <p:anim calcmode="lin" valueType="num">
                                      <p:cBhvr additive="base">
                                        <p:cTn id="38" dur="1000" fill="hold"/>
                                        <p:tgtEl>
                                          <p:spTgt spid="42011"/>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000"/>
                            </p:stCondLst>
                            <p:childTnLst>
                              <p:par>
                                <p:cTn id="40" presetID="2" presetClass="entr" presetSubtype="2" fill="hold" nodeType="afterEffect">
                                  <p:stCondLst>
                                    <p:cond delay="0"/>
                                  </p:stCondLst>
                                  <p:childTnLst>
                                    <p:set>
                                      <p:cBhvr>
                                        <p:cTn id="41" dur="1" fill="hold">
                                          <p:stCondLst>
                                            <p:cond delay="0"/>
                                          </p:stCondLst>
                                        </p:cTn>
                                        <p:tgtEl>
                                          <p:spTgt spid="41992"/>
                                        </p:tgtEl>
                                        <p:attrNameLst>
                                          <p:attrName>style.visibility</p:attrName>
                                        </p:attrNameLst>
                                      </p:cBhvr>
                                      <p:to>
                                        <p:strVal val="visible"/>
                                      </p:to>
                                    </p:set>
                                    <p:anim calcmode="lin" valueType="num">
                                      <p:cBhvr additive="base">
                                        <p:cTn id="42" dur="1000" fill="hold"/>
                                        <p:tgtEl>
                                          <p:spTgt spid="41992"/>
                                        </p:tgtEl>
                                        <p:attrNameLst>
                                          <p:attrName>ppt_x</p:attrName>
                                        </p:attrNameLst>
                                      </p:cBhvr>
                                      <p:tavLst>
                                        <p:tav tm="0">
                                          <p:val>
                                            <p:strVal val="1+#ppt_w/2"/>
                                          </p:val>
                                        </p:tav>
                                        <p:tav tm="100000">
                                          <p:val>
                                            <p:strVal val="#ppt_x"/>
                                          </p:val>
                                        </p:tav>
                                      </p:tavLst>
                                    </p:anim>
                                    <p:anim calcmode="lin" valueType="num">
                                      <p:cBhvr additive="base">
                                        <p:cTn id="43" dur="1000" fill="hold"/>
                                        <p:tgtEl>
                                          <p:spTgt spid="41992"/>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8000"/>
                            </p:stCondLst>
                            <p:childTnLst>
                              <p:par>
                                <p:cTn id="45" presetID="2" presetClass="entr" presetSubtype="1" fill="hold" nodeType="afterEffect">
                                  <p:stCondLst>
                                    <p:cond delay="0"/>
                                  </p:stCondLst>
                                  <p:childTnLst>
                                    <p:set>
                                      <p:cBhvr>
                                        <p:cTn id="46" dur="1" fill="hold">
                                          <p:stCondLst>
                                            <p:cond delay="0"/>
                                          </p:stCondLst>
                                        </p:cTn>
                                        <p:tgtEl>
                                          <p:spTgt spid="42013"/>
                                        </p:tgtEl>
                                        <p:attrNameLst>
                                          <p:attrName>style.visibility</p:attrName>
                                        </p:attrNameLst>
                                      </p:cBhvr>
                                      <p:to>
                                        <p:strVal val="visible"/>
                                      </p:to>
                                    </p:set>
                                    <p:anim calcmode="lin" valueType="num">
                                      <p:cBhvr additive="base">
                                        <p:cTn id="47" dur="1000" fill="hold"/>
                                        <p:tgtEl>
                                          <p:spTgt spid="42013"/>
                                        </p:tgtEl>
                                        <p:attrNameLst>
                                          <p:attrName>ppt_x</p:attrName>
                                        </p:attrNameLst>
                                      </p:cBhvr>
                                      <p:tavLst>
                                        <p:tav tm="0">
                                          <p:val>
                                            <p:strVal val="#ppt_x"/>
                                          </p:val>
                                        </p:tav>
                                        <p:tav tm="100000">
                                          <p:val>
                                            <p:strVal val="#ppt_x"/>
                                          </p:val>
                                        </p:tav>
                                      </p:tavLst>
                                    </p:anim>
                                    <p:anim calcmode="lin" valueType="num">
                                      <p:cBhvr additive="base">
                                        <p:cTn id="48" dur="1000" fill="hold"/>
                                        <p:tgtEl>
                                          <p:spTgt spid="42013"/>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9000"/>
                            </p:stCondLst>
                            <p:childTnLst>
                              <p:par>
                                <p:cTn id="50" presetID="2" presetClass="entr" presetSubtype="3" fill="hold" nodeType="afterEffect">
                                  <p:stCondLst>
                                    <p:cond delay="0"/>
                                  </p:stCondLst>
                                  <p:childTnLst>
                                    <p:set>
                                      <p:cBhvr>
                                        <p:cTn id="51" dur="1" fill="hold">
                                          <p:stCondLst>
                                            <p:cond delay="0"/>
                                          </p:stCondLst>
                                        </p:cTn>
                                        <p:tgtEl>
                                          <p:spTgt spid="42001"/>
                                        </p:tgtEl>
                                        <p:attrNameLst>
                                          <p:attrName>style.visibility</p:attrName>
                                        </p:attrNameLst>
                                      </p:cBhvr>
                                      <p:to>
                                        <p:strVal val="visible"/>
                                      </p:to>
                                    </p:set>
                                    <p:anim calcmode="lin" valueType="num">
                                      <p:cBhvr additive="base">
                                        <p:cTn id="52" dur="1000" fill="hold"/>
                                        <p:tgtEl>
                                          <p:spTgt spid="42001"/>
                                        </p:tgtEl>
                                        <p:attrNameLst>
                                          <p:attrName>ppt_x</p:attrName>
                                        </p:attrNameLst>
                                      </p:cBhvr>
                                      <p:tavLst>
                                        <p:tav tm="0">
                                          <p:val>
                                            <p:strVal val="1+#ppt_w/2"/>
                                          </p:val>
                                        </p:tav>
                                        <p:tav tm="100000">
                                          <p:val>
                                            <p:strVal val="#ppt_x"/>
                                          </p:val>
                                        </p:tav>
                                      </p:tavLst>
                                    </p:anim>
                                    <p:anim calcmode="lin" valueType="num">
                                      <p:cBhvr additive="base">
                                        <p:cTn id="53" dur="1000" fill="hold"/>
                                        <p:tgtEl>
                                          <p:spTgt spid="420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G.Amini-Autumn 1397</a:t>
            </a:r>
            <a:endParaRPr lang="en-US"/>
          </a:p>
        </p:txBody>
      </p:sp>
      <p:sp>
        <p:nvSpPr>
          <p:cNvPr id="4" name="Rectangle 3"/>
          <p:cNvSpPr/>
          <p:nvPr/>
        </p:nvSpPr>
        <p:spPr>
          <a:xfrm>
            <a:off x="639029" y="1873914"/>
            <a:ext cx="11201400" cy="4881336"/>
          </a:xfrm>
          <a:prstGeom prst="rect">
            <a:avLst/>
          </a:prstGeom>
        </p:spPr>
        <p:txBody>
          <a:bodyPr wrap="square">
            <a:spAutoFit/>
          </a:bodyPr>
          <a:lstStyle/>
          <a:p>
            <a:pPr marL="228600" indent="-228600">
              <a:lnSpc>
                <a:spcPct val="80000"/>
              </a:lnSpc>
            </a:pPr>
            <a:r>
              <a:rPr lang="en-US" altLang="en-US" sz="2400" dirty="0">
                <a:cs typeface="Times New Roman" panose="02020603050405020304" pitchFamily="18" charset="0"/>
              </a:rPr>
              <a:t>There are a variety of ways to label containers.</a:t>
            </a:r>
            <a:r>
              <a:rPr lang="en-US" altLang="en-US" sz="2400" b="1" dirty="0">
                <a:cs typeface="Times New Roman" panose="02020603050405020304" pitchFamily="18" charset="0"/>
              </a:rPr>
              <a:t>  </a:t>
            </a:r>
            <a:r>
              <a:rPr lang="en-US" altLang="en-US" sz="2400" dirty="0">
                <a:cs typeface="Times New Roman" panose="02020603050405020304" pitchFamily="18" charset="0"/>
              </a:rPr>
              <a:t>What matters is that the required information is on the label.</a:t>
            </a:r>
            <a:r>
              <a:rPr lang="en-US" altLang="en-US" sz="2400" b="1" dirty="0">
                <a:cs typeface="Times New Roman" panose="02020603050405020304" pitchFamily="18" charset="0"/>
              </a:rPr>
              <a:t>  </a:t>
            </a:r>
            <a:r>
              <a:rPr lang="en-US" altLang="en-US" sz="2400" b="1" dirty="0">
                <a:solidFill>
                  <a:srgbClr val="CC3300"/>
                </a:solidFill>
                <a:cs typeface="Times New Roman" panose="02020603050405020304" pitchFamily="18" charset="0"/>
              </a:rPr>
              <a:t>Do any of these labels look familiar?</a:t>
            </a:r>
            <a:r>
              <a:rPr lang="en-US" altLang="en-US" sz="2400" b="1" dirty="0">
                <a:cs typeface="Times New Roman" panose="02020603050405020304" pitchFamily="18" charset="0"/>
              </a:rPr>
              <a:t>  </a:t>
            </a:r>
            <a:endParaRPr lang="en-US" altLang="en-US" sz="2400" b="1" dirty="0" smtClean="0">
              <a:cs typeface="Times New Roman" panose="02020603050405020304" pitchFamily="18" charset="0"/>
            </a:endParaRPr>
          </a:p>
          <a:p>
            <a:pPr marL="228600" indent="-228600">
              <a:lnSpc>
                <a:spcPct val="80000"/>
              </a:lnSpc>
            </a:pPr>
            <a:endParaRPr lang="en-US" altLang="en-US" sz="2400" b="1" u="sng" dirty="0">
              <a:cs typeface="Times New Roman" panose="02020603050405020304" pitchFamily="18" charset="0"/>
            </a:endParaRPr>
          </a:p>
          <a:p>
            <a:pPr marL="228600" indent="-228600">
              <a:lnSpc>
                <a:spcPct val="80000"/>
              </a:lnSpc>
            </a:pPr>
            <a:r>
              <a:rPr lang="en-US" altLang="en-US" sz="2400" b="1" u="sng" dirty="0" smtClean="0">
                <a:solidFill>
                  <a:schemeClr val="accent1"/>
                </a:solidFill>
                <a:cs typeface="Times New Roman" panose="02020603050405020304" pitchFamily="18" charset="0"/>
              </a:rPr>
              <a:t>NFPA</a:t>
            </a:r>
            <a:r>
              <a:rPr lang="en-US" altLang="en-US" sz="2400" b="1" u="sng" dirty="0">
                <a:solidFill>
                  <a:schemeClr val="accent1"/>
                </a:solidFill>
                <a:cs typeface="Times New Roman" panose="02020603050405020304" pitchFamily="18" charset="0"/>
              </a:rPr>
              <a:t>:</a:t>
            </a:r>
            <a:r>
              <a:rPr lang="en-US" altLang="en-US" sz="2400" b="1" dirty="0">
                <a:cs typeface="Times New Roman" panose="02020603050405020304" pitchFamily="18" charset="0"/>
              </a:rPr>
              <a:t>  </a:t>
            </a:r>
            <a:r>
              <a:rPr lang="en-US" altLang="en-US" sz="2400" dirty="0">
                <a:cs typeface="Times New Roman" panose="02020603050405020304" pitchFamily="18" charset="0"/>
              </a:rPr>
              <a:t>Labeling system of the </a:t>
            </a:r>
            <a:r>
              <a:rPr lang="en-US" altLang="en-US" sz="2400" b="1" u="sng" dirty="0">
                <a:cs typeface="Times New Roman" panose="02020603050405020304" pitchFamily="18" charset="0"/>
              </a:rPr>
              <a:t>National Fire Protection Association (NFPA).  </a:t>
            </a:r>
            <a:r>
              <a:rPr lang="en-US" altLang="en-US" sz="2400" dirty="0">
                <a:cs typeface="Times New Roman" panose="02020603050405020304" pitchFamily="18" charset="0"/>
              </a:rPr>
              <a:t>The labels are diamond-shaped and color coded.</a:t>
            </a:r>
            <a:br>
              <a:rPr lang="en-US" altLang="en-US" sz="2400" dirty="0">
                <a:cs typeface="Times New Roman" panose="02020603050405020304" pitchFamily="18" charset="0"/>
              </a:rPr>
            </a:br>
            <a:endParaRPr lang="en-US" altLang="en-US" sz="2400" dirty="0">
              <a:solidFill>
                <a:srgbClr val="000000"/>
              </a:solidFill>
              <a:cs typeface="Times New Roman" panose="02020603050405020304" pitchFamily="18" charset="0"/>
            </a:endParaRPr>
          </a:p>
          <a:p>
            <a:pPr marL="228600" indent="-228600">
              <a:lnSpc>
                <a:spcPct val="80000"/>
              </a:lnSpc>
            </a:pPr>
            <a:r>
              <a:rPr lang="en-US" altLang="en-US" sz="2400" b="1" u="sng" dirty="0">
                <a:solidFill>
                  <a:schemeClr val="accent1"/>
                </a:solidFill>
                <a:cs typeface="Times New Roman" panose="02020603050405020304" pitchFamily="18" charset="0"/>
              </a:rPr>
              <a:t>HMIS:</a:t>
            </a:r>
            <a:r>
              <a:rPr lang="en-US" altLang="en-US" sz="2400" dirty="0">
                <a:solidFill>
                  <a:schemeClr val="accent1"/>
                </a:solidFill>
                <a:cs typeface="Times New Roman" panose="02020603050405020304" pitchFamily="18" charset="0"/>
              </a:rPr>
              <a:t> </a:t>
            </a:r>
            <a:r>
              <a:rPr lang="en-US" altLang="en-US" sz="2400" dirty="0">
                <a:solidFill>
                  <a:srgbClr val="000000"/>
                </a:solidFill>
                <a:cs typeface="Times New Roman" panose="02020603050405020304" pitchFamily="18" charset="0"/>
              </a:rPr>
              <a:t> Another labeling </a:t>
            </a:r>
            <a:r>
              <a:rPr lang="en-US" altLang="en-US" sz="2400" dirty="0" smtClean="0">
                <a:solidFill>
                  <a:srgbClr val="000000"/>
                </a:solidFill>
                <a:cs typeface="Times New Roman" panose="02020603050405020304" pitchFamily="18" charset="0"/>
              </a:rPr>
              <a:t>system, </a:t>
            </a:r>
            <a:r>
              <a:rPr lang="en-US" sz="2400" b="1" u="sng" dirty="0"/>
              <a:t>Hazardous Materials Identification </a:t>
            </a:r>
            <a:r>
              <a:rPr lang="en-US" sz="2400" b="1" u="sng" dirty="0" smtClean="0"/>
              <a:t>System</a:t>
            </a:r>
            <a:r>
              <a:rPr lang="en-US" sz="2400" dirty="0" smtClean="0"/>
              <a:t>,</a:t>
            </a:r>
            <a:r>
              <a:rPr lang="en-US" altLang="en-US" sz="2400" dirty="0" smtClean="0">
                <a:solidFill>
                  <a:srgbClr val="000000"/>
                </a:solidFill>
                <a:cs typeface="Times New Roman" panose="02020603050405020304" pitchFamily="18" charset="0"/>
              </a:rPr>
              <a:t> </a:t>
            </a:r>
            <a:r>
              <a:rPr lang="en-US" altLang="en-US" sz="2400" dirty="0">
                <a:solidFill>
                  <a:srgbClr val="000000"/>
                </a:solidFill>
                <a:cs typeface="Times New Roman" panose="02020603050405020304" pitchFamily="18" charset="0"/>
              </a:rPr>
              <a:t>that is similar to the NFPA system but in bar graph format.  Same colors and numbers, except the white area is generally reserved for listing any PPE that may be needed when working with that chemical. </a:t>
            </a:r>
            <a:endParaRPr lang="en-US" altLang="en-US" sz="2400" b="1" u="sng" dirty="0">
              <a:solidFill>
                <a:srgbClr val="000000"/>
              </a:solidFill>
              <a:cs typeface="Times New Roman" panose="02020603050405020304" pitchFamily="18" charset="0"/>
            </a:endParaRPr>
          </a:p>
          <a:p>
            <a:pPr marL="228600" indent="-228600">
              <a:lnSpc>
                <a:spcPct val="80000"/>
              </a:lnSpc>
            </a:pPr>
            <a:endParaRPr lang="en-US" altLang="en-US" sz="2400" b="1" u="sng" dirty="0">
              <a:cs typeface="Times New Roman" panose="02020603050405020304" pitchFamily="18" charset="0"/>
            </a:endParaRPr>
          </a:p>
          <a:p>
            <a:pPr marL="228600" indent="-228600">
              <a:lnSpc>
                <a:spcPct val="80000"/>
              </a:lnSpc>
            </a:pPr>
            <a:r>
              <a:rPr lang="en-US" altLang="en-US" sz="2400" b="1" u="sng" dirty="0">
                <a:solidFill>
                  <a:schemeClr val="accent1"/>
                </a:solidFill>
                <a:cs typeface="Times New Roman" panose="02020603050405020304" pitchFamily="18" charset="0"/>
              </a:rPr>
              <a:t>DOT:</a:t>
            </a:r>
            <a:r>
              <a:rPr lang="en-US" altLang="en-US" sz="2400" dirty="0">
                <a:solidFill>
                  <a:schemeClr val="accent1"/>
                </a:solidFill>
                <a:cs typeface="Times New Roman" panose="02020603050405020304" pitchFamily="18" charset="0"/>
              </a:rPr>
              <a:t>  </a:t>
            </a:r>
            <a:r>
              <a:rPr lang="en-US" altLang="en-US" sz="2400" dirty="0">
                <a:cs typeface="Times New Roman" panose="02020603050405020304" pitchFamily="18" charset="0"/>
              </a:rPr>
              <a:t>Labeling system of the </a:t>
            </a:r>
            <a:r>
              <a:rPr lang="en-US" altLang="en-US" sz="2400" b="1" u="sng" dirty="0">
                <a:cs typeface="Times New Roman" panose="02020603050405020304" pitchFamily="18" charset="0"/>
              </a:rPr>
              <a:t>Department of Transportation</a:t>
            </a:r>
            <a:r>
              <a:rPr lang="en-US" altLang="en-US" sz="2400" dirty="0">
                <a:cs typeface="Times New Roman" panose="02020603050405020304" pitchFamily="18" charset="0"/>
              </a:rPr>
              <a:t>.  These labels are typically found on the outside of shipping cartons and  are color-coded with the hazards depicted by readily identifiable symbols. These universal symbols are sometimes found on a container's label as well.</a:t>
            </a:r>
            <a:r>
              <a:rPr lang="en-US" altLang="en-US" dirty="0"/>
              <a:t> </a:t>
            </a:r>
          </a:p>
          <a:p>
            <a:pPr marL="228600" indent="-228600">
              <a:lnSpc>
                <a:spcPct val="80000"/>
              </a:lnSpc>
            </a:pPr>
            <a:endParaRPr lang="en-US" altLang="en-US" dirty="0">
              <a:solidFill>
                <a:srgbClr val="000000"/>
              </a:solidFill>
              <a:cs typeface="Times New Roman" panose="02020603050405020304" pitchFamily="18" charset="0"/>
            </a:endParaRPr>
          </a:p>
          <a:p>
            <a:pPr marL="228600" indent="-228600">
              <a:lnSpc>
                <a:spcPct val="80000"/>
              </a:lnSpc>
            </a:pPr>
            <a:endParaRPr lang="en-US" altLang="en-US" sz="1100" dirty="0">
              <a:latin typeface="Arial" panose="020B0604020202020204" pitchFamily="34" charset="0"/>
            </a:endParaRPr>
          </a:p>
        </p:txBody>
      </p:sp>
    </p:spTree>
    <p:extLst>
      <p:ext uri="{BB962C8B-B14F-4D97-AF65-F5344CB8AC3E}">
        <p14:creationId xmlns:p14="http://schemas.microsoft.com/office/powerpoint/2010/main" val="3648525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1"/>
          </p:nvPr>
        </p:nvSpPr>
        <p:spPr>
          <a:noFill/>
        </p:spPr>
        <p:txBody>
          <a:bodyPr/>
          <a:lstStyle>
            <a:lvl1pPr>
              <a:lnSpc>
                <a:spcPct val="80000"/>
              </a:lnSpc>
              <a:spcBef>
                <a:spcPct val="20000"/>
              </a:spcBef>
              <a:buClr>
                <a:schemeClr val="tx2"/>
              </a:buClr>
              <a:defRPr sz="1400">
                <a:solidFill>
                  <a:schemeClr val="tx1"/>
                </a:solidFill>
                <a:latin typeface="Verdana" panose="020B0604030504040204" pitchFamily="34" charset="0"/>
              </a:defRPr>
            </a:lvl1pPr>
            <a:lvl2pPr marL="742950" indent="-285750">
              <a:lnSpc>
                <a:spcPct val="80000"/>
              </a:lnSpc>
              <a:spcBef>
                <a:spcPct val="20000"/>
              </a:spcBef>
              <a:buClr>
                <a:schemeClr val="tx2"/>
              </a:buClr>
              <a:defRPr sz="1400">
                <a:solidFill>
                  <a:schemeClr val="tx1"/>
                </a:solidFill>
                <a:latin typeface="Verdana" panose="020B0604030504040204" pitchFamily="34" charset="0"/>
              </a:defRPr>
            </a:lvl2pPr>
            <a:lvl3pPr marL="1143000" indent="-228600">
              <a:lnSpc>
                <a:spcPct val="80000"/>
              </a:lnSpc>
              <a:spcBef>
                <a:spcPct val="20000"/>
              </a:spcBef>
              <a:buClr>
                <a:schemeClr val="tx2"/>
              </a:buClr>
              <a:defRPr sz="1400">
                <a:solidFill>
                  <a:schemeClr val="tx1"/>
                </a:solidFill>
                <a:latin typeface="Verdana" panose="020B0604030504040204" pitchFamily="34" charset="0"/>
              </a:defRPr>
            </a:lvl3pPr>
            <a:lvl4pPr marL="1600200" indent="-228600">
              <a:lnSpc>
                <a:spcPct val="80000"/>
              </a:lnSpc>
              <a:spcBef>
                <a:spcPct val="20000"/>
              </a:spcBef>
              <a:buClr>
                <a:schemeClr val="tx2"/>
              </a:buClr>
              <a:defRPr sz="1400">
                <a:solidFill>
                  <a:schemeClr val="tx1"/>
                </a:solidFill>
                <a:latin typeface="Verdana" panose="020B0604030504040204" pitchFamily="34" charset="0"/>
              </a:defRPr>
            </a:lvl4pPr>
            <a:lvl5pPr marL="2057400" indent="-228600">
              <a:lnSpc>
                <a:spcPct val="80000"/>
              </a:lnSpc>
              <a:spcBef>
                <a:spcPct val="20000"/>
              </a:spcBef>
              <a:buClr>
                <a:schemeClr val="tx2"/>
              </a:buClr>
              <a:defRPr sz="1400">
                <a:solidFill>
                  <a:schemeClr val="tx1"/>
                </a:solidFill>
                <a:latin typeface="Verdana" panose="020B0604030504040204" pitchFamily="34" charset="0"/>
              </a:defRPr>
            </a:lvl5pPr>
            <a:lvl6pPr marL="25146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6pPr>
            <a:lvl7pPr marL="29718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7pPr>
            <a:lvl8pPr marL="34290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8pPr>
            <a:lvl9pPr marL="38862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9pPr>
          </a:lstStyle>
          <a:p>
            <a:pPr>
              <a:lnSpc>
                <a:spcPct val="100000"/>
              </a:lnSpc>
              <a:spcBef>
                <a:spcPct val="0"/>
              </a:spcBef>
              <a:buClrTx/>
            </a:pPr>
            <a:fld id="{37D44B59-3EF7-4334-805E-010651DAEDB2}" type="slidenum">
              <a:rPr lang="en-US" altLang="en-US" sz="1000">
                <a:solidFill>
                  <a:schemeClr val="bg1"/>
                </a:solidFill>
              </a:rPr>
              <a:pPr>
                <a:lnSpc>
                  <a:spcPct val="100000"/>
                </a:lnSpc>
                <a:spcBef>
                  <a:spcPct val="0"/>
                </a:spcBef>
                <a:buClrTx/>
              </a:pPr>
              <a:t>37</a:t>
            </a:fld>
            <a:endParaRPr lang="en-US" altLang="en-US" sz="1000">
              <a:solidFill>
                <a:schemeClr val="bg1"/>
              </a:solidFill>
            </a:endParaRPr>
          </a:p>
        </p:txBody>
      </p:sp>
      <p:pic>
        <p:nvPicPr>
          <p:cNvPr id="29700" name="Picture 3" descr="nf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828800"/>
            <a:ext cx="2133600" cy="2133600"/>
          </a:xfrm>
          <a:prstGeom prst="rect">
            <a:avLst/>
          </a:prstGeom>
          <a:noFill/>
          <a:ln w="6350">
            <a:solidFill>
              <a:srgbClr val="000000"/>
            </a:solidFill>
            <a:miter lim="800000"/>
            <a:headEnd/>
            <a:tailEnd/>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9701" name="Picture 4" descr="HM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1828800"/>
            <a:ext cx="19573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descr="D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7570" y="3962400"/>
            <a:ext cx="3224213" cy="2200275"/>
          </a:xfrm>
          <a:prstGeom prst="rect">
            <a:avLst/>
          </a:prstGeom>
          <a:noFill/>
          <a:ln>
            <a:noFill/>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6"/>
          <p:cNvSpPr txBox="1">
            <a:spLocks noChangeArrowheads="1"/>
          </p:cNvSpPr>
          <p:nvPr/>
        </p:nvSpPr>
        <p:spPr bwMode="auto">
          <a:xfrm>
            <a:off x="4953000" y="2286001"/>
            <a:ext cx="3048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0000"/>
              </a:lnSpc>
              <a:spcBef>
                <a:spcPct val="20000"/>
              </a:spcBef>
              <a:buClr>
                <a:schemeClr val="tx2"/>
              </a:buClr>
              <a:defRPr sz="1400">
                <a:solidFill>
                  <a:schemeClr val="tx1"/>
                </a:solidFill>
                <a:latin typeface="Verdana" panose="020B0604030504040204" pitchFamily="34" charset="0"/>
              </a:defRPr>
            </a:lvl1pPr>
            <a:lvl2pPr marL="742950" indent="-285750">
              <a:lnSpc>
                <a:spcPct val="80000"/>
              </a:lnSpc>
              <a:spcBef>
                <a:spcPct val="20000"/>
              </a:spcBef>
              <a:buClr>
                <a:schemeClr val="tx2"/>
              </a:buClr>
              <a:defRPr sz="1400">
                <a:solidFill>
                  <a:schemeClr val="tx1"/>
                </a:solidFill>
                <a:latin typeface="Verdana" panose="020B0604030504040204" pitchFamily="34" charset="0"/>
              </a:defRPr>
            </a:lvl2pPr>
            <a:lvl3pPr marL="1143000" indent="-228600">
              <a:lnSpc>
                <a:spcPct val="80000"/>
              </a:lnSpc>
              <a:spcBef>
                <a:spcPct val="20000"/>
              </a:spcBef>
              <a:buClr>
                <a:schemeClr val="tx2"/>
              </a:buClr>
              <a:defRPr sz="1400">
                <a:solidFill>
                  <a:schemeClr val="tx1"/>
                </a:solidFill>
                <a:latin typeface="Verdana" panose="020B0604030504040204" pitchFamily="34" charset="0"/>
              </a:defRPr>
            </a:lvl3pPr>
            <a:lvl4pPr marL="1600200" indent="-228600">
              <a:lnSpc>
                <a:spcPct val="80000"/>
              </a:lnSpc>
              <a:spcBef>
                <a:spcPct val="20000"/>
              </a:spcBef>
              <a:buClr>
                <a:schemeClr val="tx2"/>
              </a:buClr>
              <a:defRPr sz="1400">
                <a:solidFill>
                  <a:schemeClr val="tx1"/>
                </a:solidFill>
                <a:latin typeface="Verdana" panose="020B0604030504040204" pitchFamily="34" charset="0"/>
              </a:defRPr>
            </a:lvl4pPr>
            <a:lvl5pPr marL="2057400" indent="-228600">
              <a:lnSpc>
                <a:spcPct val="80000"/>
              </a:lnSpc>
              <a:spcBef>
                <a:spcPct val="20000"/>
              </a:spcBef>
              <a:buClr>
                <a:schemeClr val="tx2"/>
              </a:buClr>
              <a:defRPr sz="1400">
                <a:solidFill>
                  <a:schemeClr val="tx1"/>
                </a:solidFill>
                <a:latin typeface="Verdana" panose="020B0604030504040204" pitchFamily="34" charset="0"/>
              </a:defRPr>
            </a:lvl5pPr>
            <a:lvl6pPr marL="25146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6pPr>
            <a:lvl7pPr marL="29718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7pPr>
            <a:lvl8pPr marL="34290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8pPr>
            <a:lvl9pPr marL="38862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9pPr>
          </a:lstStyle>
          <a:p>
            <a:pPr eaLnBrk="1" hangingPunct="1">
              <a:lnSpc>
                <a:spcPct val="100000"/>
              </a:lnSpc>
              <a:buClrTx/>
            </a:pPr>
            <a:r>
              <a:rPr lang="en-US" altLang="en-US" sz="2000" b="1" u="sng" dirty="0">
                <a:solidFill>
                  <a:schemeClr val="hlink"/>
                </a:solidFill>
                <a:latin typeface="Lucida Sans" panose="020B0602030504020204" pitchFamily="34" charset="0"/>
              </a:rPr>
              <a:t>NFPA</a:t>
            </a:r>
            <a:r>
              <a:rPr lang="en-US" altLang="en-US" sz="2000" dirty="0">
                <a:solidFill>
                  <a:srgbClr val="000000"/>
                </a:solidFill>
                <a:latin typeface="Lucida Sans" panose="020B0602030504020204" pitchFamily="34" charset="0"/>
              </a:rPr>
              <a:t> Diamonds and </a:t>
            </a:r>
            <a:r>
              <a:rPr lang="en-US" altLang="en-US" sz="2000" b="1" u="sng" dirty="0">
                <a:solidFill>
                  <a:schemeClr val="hlink"/>
                </a:solidFill>
                <a:latin typeface="Lucida Sans" panose="020B0602030504020204" pitchFamily="34" charset="0"/>
              </a:rPr>
              <a:t>HMIS</a:t>
            </a:r>
            <a:r>
              <a:rPr lang="en-US" altLang="en-US" sz="2000" dirty="0">
                <a:solidFill>
                  <a:srgbClr val="000000"/>
                </a:solidFill>
                <a:latin typeface="Lucida Sans" panose="020B0602030504020204" pitchFamily="34" charset="0"/>
              </a:rPr>
              <a:t> Bars are Color &amp; Number Coded with Hazard Information</a:t>
            </a:r>
            <a:endParaRPr lang="en-US" altLang="en-US" sz="2000" dirty="0">
              <a:latin typeface="Lucida Sans" panose="020B0602030504020204" pitchFamily="34" charset="0"/>
            </a:endParaRPr>
          </a:p>
        </p:txBody>
      </p:sp>
      <p:sp>
        <p:nvSpPr>
          <p:cNvPr id="29704" name="Text Box 7"/>
          <p:cNvSpPr txBox="1">
            <a:spLocks noChangeArrowheads="1"/>
          </p:cNvSpPr>
          <p:nvPr/>
        </p:nvSpPr>
        <p:spPr bwMode="auto">
          <a:xfrm>
            <a:off x="7696200" y="4765433"/>
            <a:ext cx="2819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0000"/>
              </a:lnSpc>
              <a:spcBef>
                <a:spcPct val="20000"/>
              </a:spcBef>
              <a:buClr>
                <a:schemeClr val="tx2"/>
              </a:buClr>
              <a:defRPr sz="1400">
                <a:solidFill>
                  <a:schemeClr val="tx1"/>
                </a:solidFill>
                <a:latin typeface="Verdana" panose="020B0604030504040204" pitchFamily="34" charset="0"/>
              </a:defRPr>
            </a:lvl1pPr>
            <a:lvl2pPr marL="742950" indent="-285750">
              <a:lnSpc>
                <a:spcPct val="80000"/>
              </a:lnSpc>
              <a:spcBef>
                <a:spcPct val="20000"/>
              </a:spcBef>
              <a:buClr>
                <a:schemeClr val="tx2"/>
              </a:buClr>
              <a:defRPr sz="1400">
                <a:solidFill>
                  <a:schemeClr val="tx1"/>
                </a:solidFill>
                <a:latin typeface="Verdana" panose="020B0604030504040204" pitchFamily="34" charset="0"/>
              </a:defRPr>
            </a:lvl2pPr>
            <a:lvl3pPr marL="1143000" indent="-228600">
              <a:lnSpc>
                <a:spcPct val="80000"/>
              </a:lnSpc>
              <a:spcBef>
                <a:spcPct val="20000"/>
              </a:spcBef>
              <a:buClr>
                <a:schemeClr val="tx2"/>
              </a:buClr>
              <a:defRPr sz="1400">
                <a:solidFill>
                  <a:schemeClr val="tx1"/>
                </a:solidFill>
                <a:latin typeface="Verdana" panose="020B0604030504040204" pitchFamily="34" charset="0"/>
              </a:defRPr>
            </a:lvl3pPr>
            <a:lvl4pPr marL="1600200" indent="-228600">
              <a:lnSpc>
                <a:spcPct val="80000"/>
              </a:lnSpc>
              <a:spcBef>
                <a:spcPct val="20000"/>
              </a:spcBef>
              <a:buClr>
                <a:schemeClr val="tx2"/>
              </a:buClr>
              <a:defRPr sz="1400">
                <a:solidFill>
                  <a:schemeClr val="tx1"/>
                </a:solidFill>
                <a:latin typeface="Verdana" panose="020B0604030504040204" pitchFamily="34" charset="0"/>
              </a:defRPr>
            </a:lvl4pPr>
            <a:lvl5pPr marL="2057400" indent="-228600">
              <a:lnSpc>
                <a:spcPct val="80000"/>
              </a:lnSpc>
              <a:spcBef>
                <a:spcPct val="20000"/>
              </a:spcBef>
              <a:buClr>
                <a:schemeClr val="tx2"/>
              </a:buClr>
              <a:defRPr sz="1400">
                <a:solidFill>
                  <a:schemeClr val="tx1"/>
                </a:solidFill>
                <a:latin typeface="Verdana" panose="020B0604030504040204" pitchFamily="34" charset="0"/>
              </a:defRPr>
            </a:lvl5pPr>
            <a:lvl6pPr marL="25146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6pPr>
            <a:lvl7pPr marL="29718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7pPr>
            <a:lvl8pPr marL="34290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8pPr>
            <a:lvl9pPr marL="3886200" indent="-228600" eaLnBrk="0" fontAlgn="base" hangingPunct="0">
              <a:lnSpc>
                <a:spcPct val="80000"/>
              </a:lnSpc>
              <a:spcBef>
                <a:spcPct val="20000"/>
              </a:spcBef>
              <a:spcAft>
                <a:spcPct val="0"/>
              </a:spcAft>
              <a:buClr>
                <a:schemeClr val="tx2"/>
              </a:buClr>
              <a:defRPr sz="1400">
                <a:solidFill>
                  <a:schemeClr val="tx1"/>
                </a:solidFill>
                <a:latin typeface="Verdana" panose="020B0604030504040204" pitchFamily="34" charset="0"/>
              </a:defRPr>
            </a:lvl9pPr>
          </a:lstStyle>
          <a:p>
            <a:pPr eaLnBrk="1" hangingPunct="1">
              <a:lnSpc>
                <a:spcPct val="100000"/>
              </a:lnSpc>
              <a:spcBef>
                <a:spcPct val="50000"/>
              </a:spcBef>
              <a:buClrTx/>
            </a:pPr>
            <a:r>
              <a:rPr lang="en-US" altLang="en-US" sz="2000" b="1" u="sng" dirty="0">
                <a:solidFill>
                  <a:schemeClr val="hlink"/>
                </a:solidFill>
                <a:latin typeface="Lucida Sans" panose="020B0602030504020204" pitchFamily="34" charset="0"/>
              </a:rPr>
              <a:t>DOT</a:t>
            </a:r>
            <a:r>
              <a:rPr lang="en-US" altLang="en-US" sz="2000" dirty="0">
                <a:solidFill>
                  <a:srgbClr val="000000"/>
                </a:solidFill>
                <a:latin typeface="Lucida Sans" panose="020B0602030504020204" pitchFamily="34" charset="0"/>
              </a:rPr>
              <a:t> Symbols Are Usually Found on Shipping Cartons</a:t>
            </a:r>
          </a:p>
        </p:txBody>
      </p:sp>
      <p:sp>
        <p:nvSpPr>
          <p:cNvPr id="10" name="Rectangle 2"/>
          <p:cNvSpPr>
            <a:spLocks noGrp="1" noChangeArrowheads="1"/>
          </p:cNvSpPr>
          <p:nvPr>
            <p:ph type="title"/>
          </p:nvPr>
        </p:nvSpPr>
        <p:spPr>
          <a:xfrm>
            <a:off x="1132449" y="126972"/>
            <a:ext cx="10058400" cy="1076717"/>
          </a:xfrm>
        </p:spPr>
        <p:txBody>
          <a:bodyPr>
            <a:normAutofit/>
          </a:bodyPr>
          <a:lstStyle/>
          <a:p>
            <a:pPr eaLnBrk="1" hangingPunct="1"/>
            <a:r>
              <a:rPr lang="en-US" altLang="en-US" sz="3600" dirty="0" smtClean="0">
                <a:solidFill>
                  <a:srgbClr val="000000"/>
                </a:solidFill>
                <a:latin typeface="Times New Roman" panose="02020603050405020304" pitchFamily="18" charset="0"/>
                <a:cs typeface="Times New Roman" panose="02020603050405020304" pitchFamily="18" charset="0"/>
              </a:rPr>
              <a:t>Types of Labels</a:t>
            </a:r>
          </a:p>
        </p:txBody>
      </p:sp>
      <p:sp>
        <p:nvSpPr>
          <p:cNvPr id="2" name="Footer Placeholder 1"/>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3076252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800" dirty="0" smtClean="0"/>
              <a:t>.</a:t>
            </a:r>
            <a:r>
              <a:rPr lang="ar-SA" sz="800" b="1" dirty="0">
                <a:cs typeface="B Zar" pitchFamily="2" charset="-78"/>
              </a:rPr>
              <a:t> </a:t>
            </a:r>
            <a:r>
              <a:rPr lang="ar-SA" sz="3600" b="1" dirty="0">
                <a:solidFill>
                  <a:schemeClr val="tx1"/>
                </a:solidFill>
                <a:cs typeface="B Zar" pitchFamily="2" charset="-78"/>
              </a:rPr>
              <a:t>طرح برچسب ها</a:t>
            </a:r>
            <a:r>
              <a:rPr lang="fa-IR" sz="800" b="1" dirty="0">
                <a:cs typeface="B Zar" pitchFamily="2" charset="-78"/>
              </a:rPr>
              <a:t/>
            </a:r>
            <a:br>
              <a:rPr lang="fa-IR" sz="800" b="1" dirty="0">
                <a:cs typeface="B Zar" pitchFamily="2" charset="-78"/>
              </a:rPr>
            </a:br>
            <a:endParaRPr lang="fa-IR" sz="800" dirty="0"/>
          </a:p>
        </p:txBody>
      </p:sp>
      <p:sp>
        <p:nvSpPr>
          <p:cNvPr id="3" name="Content Placeholder 2"/>
          <p:cNvSpPr>
            <a:spLocks noGrp="1"/>
          </p:cNvSpPr>
          <p:nvPr>
            <p:ph idx="1"/>
          </p:nvPr>
        </p:nvSpPr>
        <p:spPr/>
        <p:txBody>
          <a:bodyPr>
            <a:normAutofit/>
          </a:bodyPr>
          <a:lstStyle/>
          <a:p>
            <a:pPr algn="r" rtl="1">
              <a:buNone/>
            </a:pPr>
            <a:endParaRPr lang="fa-IR" sz="2400" b="1" dirty="0">
              <a:cs typeface="B Zar" pitchFamily="2" charset="-78"/>
            </a:endParaRPr>
          </a:p>
          <a:p>
            <a:pPr algn="r" rtl="1">
              <a:buNone/>
            </a:pPr>
            <a:endParaRPr lang="fa-IR" sz="2400" b="1" dirty="0">
              <a:cs typeface="B Zar" pitchFamily="2" charset="-78"/>
            </a:endParaRPr>
          </a:p>
          <a:p>
            <a:pPr algn="r" rtl="1">
              <a:buNone/>
            </a:pPr>
            <a:endParaRPr lang="fa-IR" sz="2400" b="1" dirty="0">
              <a:cs typeface="B Zar" pitchFamily="2" charset="-78"/>
            </a:endParaRPr>
          </a:p>
          <a:p>
            <a:pPr algn="r" rtl="1"/>
            <a:endParaRPr lang="fa-IR" sz="2400" dirty="0">
              <a:solidFill>
                <a:schemeClr val="tx1"/>
              </a:solidFill>
              <a:cs typeface="B Zar" pitchFamily="2" charset="-78"/>
            </a:endParaRPr>
          </a:p>
          <a:p>
            <a:pPr algn="r" rtl="1"/>
            <a:r>
              <a:rPr lang="ar-SA" sz="2400" dirty="0">
                <a:solidFill>
                  <a:schemeClr val="tx1"/>
                </a:solidFill>
                <a:cs typeface="B Mitra" panose="00000400000000000000" pitchFamily="2" charset="-78"/>
              </a:rPr>
              <a:t>دربرچسب هاي تجاري، بسياري ازسازمان ها از برچسب هايي مانندآنچه كه درشكل آمده استفاده مي كنند.</a:t>
            </a:r>
            <a:endParaRPr lang="en-US" sz="2400" dirty="0">
              <a:solidFill>
                <a:schemeClr val="tx1"/>
              </a:solidFill>
              <a:cs typeface="B Mitra" panose="00000400000000000000" pitchFamily="2" charset="-78"/>
            </a:endParaRPr>
          </a:p>
          <a:p>
            <a:pPr algn="r" rtl="1"/>
            <a:r>
              <a:rPr lang="fa-IR" sz="2400" dirty="0">
                <a:solidFill>
                  <a:schemeClr val="tx1"/>
                </a:solidFill>
                <a:cs typeface="B Mitra" panose="00000400000000000000" pitchFamily="2" charset="-78"/>
              </a:rPr>
              <a:t>درقسمت بالايي برچسب نام تجاري ماده شيميايي خطرناك آورده مي شود.  </a:t>
            </a:r>
          </a:p>
          <a:p>
            <a:pPr algn="r" rtl="1"/>
            <a:r>
              <a:rPr lang="fa-IR" sz="2400" dirty="0">
                <a:solidFill>
                  <a:schemeClr val="tx1"/>
                </a:solidFill>
                <a:cs typeface="B Mitra" panose="00000400000000000000" pitchFamily="2" charset="-78"/>
              </a:rPr>
              <a:t>كلاس هاي خطر روي بر چسب ها به صورت اعداد، حروف و رنگ ها می باشد.</a:t>
            </a:r>
            <a:endParaRPr lang="en-US" sz="2400" dirty="0">
              <a:solidFill>
                <a:schemeClr val="tx1"/>
              </a:solidFill>
              <a:cs typeface="B Mitra" panose="00000400000000000000" pitchFamily="2" charset="-78"/>
            </a:endParaRPr>
          </a:p>
          <a:p>
            <a:endParaRPr lang="en-US" sz="2400" dirty="0">
              <a:cs typeface="B Zar" pitchFamily="2" charset="-78"/>
            </a:endParaRPr>
          </a:p>
          <a:p>
            <a:pPr>
              <a:buNone/>
            </a:pPr>
            <a:endParaRPr lang="fa-IR" sz="2400" b="1" dirty="0">
              <a:cs typeface="B Zar" pitchFamily="2" charset="-78"/>
            </a:endParaRPr>
          </a:p>
          <a:p>
            <a:pPr>
              <a:buNone/>
            </a:pPr>
            <a:endParaRPr lang="fa-IR" sz="2400" b="1" dirty="0">
              <a:cs typeface="B Zar" pitchFamily="2" charset="-78"/>
            </a:endParaRPr>
          </a:p>
          <a:p>
            <a:pPr>
              <a:buNone/>
            </a:pPr>
            <a:endParaRPr lang="fa-IR" sz="2400" b="1" dirty="0">
              <a:cs typeface="B Zar" pitchFamily="2" charset="-78"/>
            </a:endParaRPr>
          </a:p>
          <a:p>
            <a:pPr>
              <a:buNone/>
            </a:pPr>
            <a:endParaRPr lang="fa-IR" sz="2400" b="1" dirty="0">
              <a:cs typeface="B Zar" pitchFamily="2" charset="-78"/>
            </a:endParaRPr>
          </a:p>
          <a:p>
            <a:pPr>
              <a:buNone/>
            </a:pPr>
            <a:endParaRPr lang="fa-IR" sz="2400" b="1" dirty="0">
              <a:cs typeface="B Zar" pitchFamily="2" charset="-78"/>
            </a:endParaRPr>
          </a:p>
          <a:p>
            <a:pPr>
              <a:buNone/>
            </a:pPr>
            <a:endParaRPr lang="en-US" sz="2400" dirty="0">
              <a:cs typeface="B Zar" pitchFamily="2" charset="-78"/>
            </a:endParaRPr>
          </a:p>
          <a:p>
            <a:pPr>
              <a:buNone/>
            </a:pPr>
            <a:endParaRPr lang="fa-IR" sz="2400" dirty="0">
              <a:cs typeface="B Zar" pitchFamily="2" charset="-78"/>
            </a:endParaRPr>
          </a:p>
        </p:txBody>
      </p:sp>
      <p:pic>
        <p:nvPicPr>
          <p:cNvPr id="7" name="Picture 6" descr="21"/>
          <p:cNvPicPr/>
          <p:nvPr/>
        </p:nvPicPr>
        <p:blipFill>
          <a:blip r:embed="rId2" cstate="print"/>
          <a:srcRect/>
          <a:stretch>
            <a:fillRect/>
          </a:stretch>
        </p:blipFill>
        <p:spPr bwMode="auto">
          <a:xfrm>
            <a:off x="2479431" y="2071679"/>
            <a:ext cx="6029558" cy="1638675"/>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1655793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800" dirty="0"/>
              <a:t>.</a:t>
            </a:r>
          </a:p>
        </p:txBody>
      </p:sp>
      <p:sp>
        <p:nvSpPr>
          <p:cNvPr id="3" name="Content Placeholder 2"/>
          <p:cNvSpPr>
            <a:spLocks noGrp="1"/>
          </p:cNvSpPr>
          <p:nvPr>
            <p:ph idx="1"/>
          </p:nvPr>
        </p:nvSpPr>
        <p:spPr/>
        <p:txBody>
          <a:bodyPr>
            <a:normAutofit lnSpcReduction="10000"/>
          </a:bodyPr>
          <a:lstStyle/>
          <a:p>
            <a:pPr algn="r" rtl="1">
              <a:buNone/>
            </a:pPr>
            <a:endParaRPr lang="fa-IR" sz="2400" b="1" dirty="0">
              <a:cs typeface="B Zar" pitchFamily="2" charset="-78"/>
            </a:endParaRPr>
          </a:p>
          <a:p>
            <a:pPr algn="r" rtl="1">
              <a:buNone/>
            </a:pPr>
            <a:endParaRPr lang="fa-IR" sz="2400" b="1" dirty="0">
              <a:cs typeface="B Zar" pitchFamily="2" charset="-78"/>
            </a:endParaRPr>
          </a:p>
          <a:p>
            <a:pPr algn="r" rtl="1">
              <a:buNone/>
            </a:pPr>
            <a:r>
              <a:rPr lang="fa-IR" sz="2400" dirty="0" smtClean="0">
                <a:cs typeface="B Zar" pitchFamily="2" charset="-78"/>
              </a:rPr>
              <a:t>لوزی </a:t>
            </a:r>
            <a:r>
              <a:rPr lang="fa-IR" sz="2400" dirty="0">
                <a:cs typeface="B Zar" pitchFamily="2" charset="-78"/>
              </a:rPr>
              <a:t>خطر دارای ۴ خانه است که به شرح زیرمی باشد:</a:t>
            </a:r>
            <a:endParaRPr lang="en-US" sz="2400" dirty="0">
              <a:cs typeface="B Zar" pitchFamily="2" charset="-78"/>
            </a:endParaRPr>
          </a:p>
          <a:p>
            <a:pPr algn="r" rtl="1">
              <a:buNone/>
            </a:pPr>
            <a:r>
              <a:rPr lang="fa-IR" sz="2400" dirty="0">
                <a:solidFill>
                  <a:srgbClr val="FF0000"/>
                </a:solidFill>
                <a:cs typeface="B Zar" pitchFamily="2" charset="-78"/>
              </a:rPr>
              <a:t>۱-</a:t>
            </a:r>
            <a:r>
              <a:rPr lang="en-US" sz="2400" dirty="0">
                <a:solidFill>
                  <a:srgbClr val="FF0000"/>
                </a:solidFill>
                <a:cs typeface="B Zar" pitchFamily="2" charset="-78"/>
              </a:rPr>
              <a:t> </a:t>
            </a:r>
            <a:r>
              <a:rPr lang="fa-IR" sz="2400" dirty="0">
                <a:solidFill>
                  <a:srgbClr val="FF0000"/>
                </a:solidFill>
                <a:cs typeface="B Zar" pitchFamily="2" charset="-78"/>
              </a:rPr>
              <a:t>خانه بالایی مربوط به قابلیت </a:t>
            </a:r>
            <a:r>
              <a:rPr lang="fa-IR" sz="2400" b="1" dirty="0">
                <a:solidFill>
                  <a:srgbClr val="FF0000"/>
                </a:solidFill>
                <a:cs typeface="B Zar" pitchFamily="2" charset="-78"/>
              </a:rPr>
              <a:t>اشتعال</a:t>
            </a:r>
            <a:r>
              <a:rPr lang="fa-IR" sz="2400" dirty="0">
                <a:solidFill>
                  <a:srgbClr val="FF0000"/>
                </a:solidFill>
                <a:cs typeface="B Zar" pitchFamily="2" charset="-78"/>
              </a:rPr>
              <a:t> جسم می باشد و</a:t>
            </a:r>
            <a:r>
              <a:rPr lang="en-US" sz="2400" dirty="0">
                <a:solidFill>
                  <a:srgbClr val="FF0000"/>
                </a:solidFill>
                <a:cs typeface="B Zar" pitchFamily="2" charset="-78"/>
              </a:rPr>
              <a:t> </a:t>
            </a:r>
            <a:r>
              <a:rPr lang="fa-IR" sz="2400" b="1" dirty="0">
                <a:solidFill>
                  <a:srgbClr val="FF0000"/>
                </a:solidFill>
                <a:cs typeface="B Zar" pitchFamily="2" charset="-78"/>
              </a:rPr>
              <a:t>قرمز</a:t>
            </a:r>
            <a:r>
              <a:rPr lang="en-US" sz="2400" b="1" dirty="0">
                <a:solidFill>
                  <a:srgbClr val="FF0000"/>
                </a:solidFill>
                <a:cs typeface="B Zar" pitchFamily="2" charset="-78"/>
              </a:rPr>
              <a:t> </a:t>
            </a:r>
            <a:r>
              <a:rPr lang="fa-IR" sz="2400" dirty="0">
                <a:solidFill>
                  <a:srgbClr val="FF0000"/>
                </a:solidFill>
                <a:cs typeface="B Zar" pitchFamily="2" charset="-78"/>
              </a:rPr>
              <a:t>رنگ</a:t>
            </a:r>
            <a:r>
              <a:rPr lang="fa-IR" sz="2400" b="1" dirty="0">
                <a:solidFill>
                  <a:srgbClr val="FF0000"/>
                </a:solidFill>
                <a:cs typeface="B Zar" pitchFamily="2" charset="-78"/>
              </a:rPr>
              <a:t> </a:t>
            </a:r>
            <a:r>
              <a:rPr lang="fa-IR" sz="2400" dirty="0">
                <a:solidFill>
                  <a:srgbClr val="FF0000"/>
                </a:solidFill>
                <a:cs typeface="B Zar" pitchFamily="2" charset="-78"/>
              </a:rPr>
              <a:t>است.</a:t>
            </a:r>
            <a:endParaRPr lang="en-US" sz="2400" dirty="0">
              <a:solidFill>
                <a:srgbClr val="FF0000"/>
              </a:solidFill>
              <a:cs typeface="B Zar" pitchFamily="2" charset="-78"/>
            </a:endParaRPr>
          </a:p>
          <a:p>
            <a:pPr algn="r" rtl="1">
              <a:buNone/>
            </a:pPr>
            <a:r>
              <a:rPr lang="fa-IR" sz="2400" dirty="0">
                <a:solidFill>
                  <a:srgbClr val="FFC000"/>
                </a:solidFill>
                <a:cs typeface="B Zar" pitchFamily="2" charset="-78"/>
              </a:rPr>
              <a:t>۲- خانه سمت راست قابلیت</a:t>
            </a:r>
            <a:r>
              <a:rPr lang="fa-IR" sz="2400" b="1" dirty="0">
                <a:solidFill>
                  <a:srgbClr val="FFC000"/>
                </a:solidFill>
                <a:cs typeface="B Zar" pitchFamily="2" charset="-78"/>
              </a:rPr>
              <a:t> فعل و انفعال </a:t>
            </a:r>
            <a:r>
              <a:rPr lang="fa-IR" sz="2400" dirty="0">
                <a:solidFill>
                  <a:srgbClr val="FFC000"/>
                </a:solidFill>
                <a:cs typeface="B Zar" pitchFamily="2" charset="-78"/>
              </a:rPr>
              <a:t>شیمیایی(پایداری از نظر ترکیب با آب) را نشان می دهدکه به رنگ</a:t>
            </a:r>
            <a:r>
              <a:rPr lang="en-US" sz="2400" b="1" dirty="0">
                <a:solidFill>
                  <a:srgbClr val="FFC000"/>
                </a:solidFill>
                <a:cs typeface="B Zar" pitchFamily="2" charset="-78"/>
              </a:rPr>
              <a:t> </a:t>
            </a:r>
            <a:r>
              <a:rPr lang="fa-IR" sz="2400" b="1" dirty="0">
                <a:solidFill>
                  <a:srgbClr val="FFC000"/>
                </a:solidFill>
                <a:cs typeface="B Zar" pitchFamily="2" charset="-78"/>
              </a:rPr>
              <a:t>زرد</a:t>
            </a:r>
            <a:r>
              <a:rPr lang="en-US" sz="2400" dirty="0">
                <a:solidFill>
                  <a:srgbClr val="FFC000"/>
                </a:solidFill>
                <a:cs typeface="B Zar" pitchFamily="2" charset="-78"/>
              </a:rPr>
              <a:t> </a:t>
            </a:r>
            <a:r>
              <a:rPr lang="fa-IR" sz="2400" dirty="0">
                <a:solidFill>
                  <a:srgbClr val="FFC000"/>
                </a:solidFill>
                <a:cs typeface="B Zar" pitchFamily="2" charset="-78"/>
              </a:rPr>
              <a:t>است.</a:t>
            </a:r>
            <a:endParaRPr lang="en-US" sz="2400" dirty="0">
              <a:solidFill>
                <a:srgbClr val="FFC000"/>
              </a:solidFill>
              <a:cs typeface="B Zar" pitchFamily="2" charset="-78"/>
            </a:endParaRPr>
          </a:p>
          <a:p>
            <a:pPr algn="r" rtl="1">
              <a:buNone/>
            </a:pPr>
            <a:r>
              <a:rPr lang="fa-IR" sz="2400" dirty="0">
                <a:solidFill>
                  <a:srgbClr val="0070C0"/>
                </a:solidFill>
                <a:cs typeface="B Zar" pitchFamily="2" charset="-78"/>
              </a:rPr>
              <a:t>۳- خانه سمت چپ خطرات</a:t>
            </a:r>
            <a:r>
              <a:rPr lang="fa-IR" sz="2400" b="1" dirty="0">
                <a:solidFill>
                  <a:srgbClr val="0070C0"/>
                </a:solidFill>
                <a:cs typeface="B Zar" pitchFamily="2" charset="-78"/>
              </a:rPr>
              <a:t> بهداشتی </a:t>
            </a:r>
            <a:r>
              <a:rPr lang="fa-IR" sz="2400" dirty="0">
                <a:solidFill>
                  <a:srgbClr val="0070C0"/>
                </a:solidFill>
                <a:cs typeface="B Zar" pitchFamily="2" charset="-78"/>
              </a:rPr>
              <a:t>را نشان می دهد(خطر ماده شیمیایی بر روی سلامتی)که به رنگ</a:t>
            </a:r>
            <a:r>
              <a:rPr lang="en-US" sz="2400" b="1" dirty="0">
                <a:solidFill>
                  <a:srgbClr val="0070C0"/>
                </a:solidFill>
                <a:cs typeface="B Zar" pitchFamily="2" charset="-78"/>
              </a:rPr>
              <a:t> </a:t>
            </a:r>
            <a:r>
              <a:rPr lang="fa-IR" sz="2400" b="1" dirty="0">
                <a:solidFill>
                  <a:srgbClr val="0070C0"/>
                </a:solidFill>
                <a:cs typeface="B Zar" pitchFamily="2" charset="-78"/>
              </a:rPr>
              <a:t>آبی</a:t>
            </a:r>
            <a:r>
              <a:rPr lang="en-US" sz="2400" b="1" dirty="0">
                <a:solidFill>
                  <a:srgbClr val="0070C0"/>
                </a:solidFill>
                <a:cs typeface="B Zar" pitchFamily="2" charset="-78"/>
              </a:rPr>
              <a:t> </a:t>
            </a:r>
            <a:r>
              <a:rPr lang="fa-IR" sz="2400" dirty="0">
                <a:solidFill>
                  <a:srgbClr val="0070C0"/>
                </a:solidFill>
                <a:cs typeface="B Zar" pitchFamily="2" charset="-78"/>
              </a:rPr>
              <a:t>است.</a:t>
            </a:r>
            <a:endParaRPr lang="en-US" sz="2400" dirty="0">
              <a:solidFill>
                <a:srgbClr val="0070C0"/>
              </a:solidFill>
              <a:cs typeface="B Zar" pitchFamily="2" charset="-78"/>
            </a:endParaRPr>
          </a:p>
          <a:p>
            <a:pPr algn="r" rtl="1">
              <a:buNone/>
            </a:pPr>
            <a:r>
              <a:rPr lang="fa-IR" sz="2400" dirty="0">
                <a:cs typeface="B Zar" pitchFamily="2" charset="-78"/>
              </a:rPr>
              <a:t>۴- خانه پایینی مخصوص خطرات</a:t>
            </a:r>
            <a:r>
              <a:rPr lang="fa-IR" sz="2400" b="1" dirty="0">
                <a:cs typeface="B Zar" pitchFamily="2" charset="-78"/>
              </a:rPr>
              <a:t> خاص </a:t>
            </a:r>
            <a:r>
              <a:rPr lang="fa-IR" sz="2400" dirty="0">
                <a:cs typeface="B Zar" pitchFamily="2" charset="-78"/>
              </a:rPr>
              <a:t>است و رنگ آن </a:t>
            </a:r>
            <a:r>
              <a:rPr lang="fa-IR" sz="2400" b="1" dirty="0">
                <a:cs typeface="B Zar" pitchFamily="2" charset="-78"/>
              </a:rPr>
              <a:t>سفید</a:t>
            </a:r>
            <a:r>
              <a:rPr lang="fa-IR" sz="2400" dirty="0">
                <a:cs typeface="B Zar" pitchFamily="2" charset="-78"/>
              </a:rPr>
              <a:t> می باشد.</a:t>
            </a:r>
            <a:endParaRPr lang="en-US" sz="2400" dirty="0">
              <a:cs typeface="B Zar" pitchFamily="2" charset="-78"/>
            </a:endParaRPr>
          </a:p>
          <a:p>
            <a:pPr>
              <a:buNone/>
            </a:pPr>
            <a:endParaRPr lang="fa-IR" sz="2400" dirty="0">
              <a:cs typeface="B Zar" pitchFamily="2" charset="-78"/>
            </a:endParaRPr>
          </a:p>
          <a:p>
            <a:pPr>
              <a:buNone/>
            </a:pP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G.Amini-Autumn 1397</a:t>
            </a:r>
            <a:endParaRPr lang="en-US"/>
          </a:p>
        </p:txBody>
      </p:sp>
      <p:pic>
        <p:nvPicPr>
          <p:cNvPr id="7" name="Picture 3" descr="nf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85" y="1910625"/>
            <a:ext cx="2133600" cy="2133600"/>
          </a:xfrm>
          <a:prstGeom prst="rect">
            <a:avLst/>
          </a:prstGeom>
          <a:noFill/>
          <a:ln w="6350">
            <a:solidFill>
              <a:srgbClr val="000000"/>
            </a:solidFill>
            <a:miter lim="800000"/>
            <a:headEnd/>
            <a:tailEnd/>
          </a:ln>
          <a:effectLst>
            <a:outerShdw dist="107763" dir="135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8" name="Rectangle 15"/>
          <p:cNvSpPr>
            <a:spLocks noChangeArrowheads="1"/>
          </p:cNvSpPr>
          <p:nvPr/>
        </p:nvSpPr>
        <p:spPr bwMode="auto">
          <a:xfrm>
            <a:off x="2289091" y="534927"/>
            <a:ext cx="923849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2800" b="1" dirty="0" smtClean="0">
                <a:solidFill>
                  <a:srgbClr val="0000FF"/>
                </a:solidFill>
              </a:rPr>
              <a:t>(The </a:t>
            </a:r>
            <a:r>
              <a:rPr lang="en-US" altLang="en-US" sz="2800" b="1" dirty="0">
                <a:solidFill>
                  <a:srgbClr val="0000FF"/>
                </a:solidFill>
              </a:rPr>
              <a:t>National Fire Protection Agency (NFPA</a:t>
            </a:r>
            <a:r>
              <a:rPr lang="en-US" altLang="en-US" sz="2800" b="1" dirty="0" smtClean="0">
                <a:solidFill>
                  <a:srgbClr val="0000FF"/>
                </a:solidFill>
              </a:rPr>
              <a:t>)</a:t>
            </a:r>
            <a:r>
              <a:rPr lang="ar-SA" sz="2800" b="1" u="sng" dirty="0">
                <a:solidFill>
                  <a:srgbClr val="0070C0"/>
                </a:solidFill>
                <a:cs typeface="B Zar" pitchFamily="2" charset="-78"/>
              </a:rPr>
              <a:t> لوزی خطر</a:t>
            </a:r>
            <a:endParaRPr lang="fa-IR" sz="2800" b="1" u="sng" dirty="0">
              <a:solidFill>
                <a:srgbClr val="0070C0"/>
              </a:solidFill>
              <a:cs typeface="B Zar" pitchFamily="2" charset="-78"/>
            </a:endParaRPr>
          </a:p>
          <a:p>
            <a:pPr eaLnBrk="1" hangingPunct="1">
              <a:spcBef>
                <a:spcPct val="0"/>
              </a:spcBef>
              <a:buFontTx/>
              <a:buNone/>
            </a:pPr>
            <a:endParaRPr lang="en-US" altLang="en-US" sz="2800" b="1" dirty="0">
              <a:solidFill>
                <a:srgbClr val="0000FF"/>
              </a:solidFill>
            </a:endParaRPr>
          </a:p>
        </p:txBody>
      </p:sp>
    </p:spTree>
    <p:extLst>
      <p:ext uri="{BB962C8B-B14F-4D97-AF65-F5344CB8AC3E}">
        <p14:creationId xmlns:p14="http://schemas.microsoft.com/office/powerpoint/2010/main" val="2772898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a:solidFill>
                  <a:schemeClr val="tx1"/>
                </a:solidFill>
              </a:rPr>
              <a:t>ایمنی محیط </a:t>
            </a:r>
            <a:r>
              <a:rPr lang="fa-IR" sz="3600" dirty="0" smtClean="0">
                <a:solidFill>
                  <a:schemeClr val="tx1"/>
                </a:solidFill>
              </a:rPr>
              <a:t>کار</a:t>
            </a:r>
            <a:endParaRPr lang="fa-IR" sz="3600" dirty="0">
              <a:solidFill>
                <a:schemeClr val="tx1"/>
              </a:solidFill>
            </a:endParaRPr>
          </a:p>
        </p:txBody>
      </p:sp>
      <p:sp>
        <p:nvSpPr>
          <p:cNvPr id="3" name="Content Placeholder 2"/>
          <p:cNvSpPr>
            <a:spLocks noGrp="1"/>
          </p:cNvSpPr>
          <p:nvPr>
            <p:ph idx="1"/>
          </p:nvPr>
        </p:nvSpPr>
        <p:spPr/>
        <p:txBody>
          <a:bodyPr>
            <a:normAutofit/>
          </a:bodyPr>
          <a:lstStyle/>
          <a:p>
            <a:pPr algn="ctr">
              <a:lnSpc>
                <a:spcPct val="200000"/>
              </a:lnSpc>
            </a:pPr>
            <a:r>
              <a:rPr lang="fa-IR" sz="2800" dirty="0" smtClean="0">
                <a:solidFill>
                  <a:schemeClr val="tx1"/>
                </a:solidFill>
              </a:rPr>
              <a:t>شرایطی </a:t>
            </a:r>
            <a:r>
              <a:rPr lang="fa-IR" sz="2800" dirty="0">
                <a:solidFill>
                  <a:schemeClr val="tx1"/>
                </a:solidFill>
              </a:rPr>
              <a:t>است که منابع انسانی را از عوامل مضری که می تواند سلامتی آنان را به خطر اندازد، مصون می </a:t>
            </a:r>
            <a:r>
              <a:rPr lang="fa-IR" sz="2800" dirty="0" smtClean="0">
                <a:solidFill>
                  <a:schemeClr val="tx1"/>
                </a:solidFill>
              </a:rPr>
              <a:t>دارد. </a:t>
            </a:r>
            <a:endParaRPr lang="fa-IR" sz="2800" dirty="0">
              <a:solidFill>
                <a:schemeClr val="tx1"/>
              </a:solidFill>
            </a:endParaRPr>
          </a:p>
        </p:txBody>
      </p:sp>
      <p:sp>
        <p:nvSpPr>
          <p:cNvPr id="4" name="Footer Placeholder 3"/>
          <p:cNvSpPr>
            <a:spLocks noGrp="1"/>
          </p:cNvSpPr>
          <p:nvPr>
            <p:ph type="ftr" sz="quarter" idx="11"/>
          </p:nvPr>
        </p:nvSpPr>
        <p:spPr>
          <a:xfrm>
            <a:off x="3668889" y="6457245"/>
            <a:ext cx="4840100" cy="367666"/>
          </a:xfrm>
        </p:spPr>
        <p:txBody>
          <a:bodyPr/>
          <a:lstStyle/>
          <a:p>
            <a:r>
              <a:rPr lang="en-US" dirty="0" smtClean="0"/>
              <a:t>G.Amini-Autumn 1397</a:t>
            </a:r>
            <a:endParaRPr lang="en-US" dirty="0"/>
          </a:p>
        </p:txBody>
      </p:sp>
    </p:spTree>
    <p:extLst>
      <p:ext uri="{BB962C8B-B14F-4D97-AF65-F5344CB8AC3E}">
        <p14:creationId xmlns:p14="http://schemas.microsoft.com/office/powerpoint/2010/main" val="441814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smtClean="0">
                <a:solidFill>
                  <a:schemeClr val="bg2">
                    <a:lumMod val="50000"/>
                  </a:schemeClr>
                </a:solidFill>
              </a:rPr>
              <a:t>لوزی </a:t>
            </a:r>
            <a:r>
              <a:rPr lang="en-US" sz="3600" b="1" dirty="0" smtClean="0">
                <a:solidFill>
                  <a:schemeClr val="bg2">
                    <a:lumMod val="50000"/>
                  </a:schemeClr>
                </a:solidFill>
                <a:latin typeface="Times New Roman" panose="02020603050405020304" pitchFamily="18" charset="0"/>
                <a:cs typeface="Times New Roman" panose="02020603050405020304" pitchFamily="18" charset="0"/>
              </a:rPr>
              <a:t>(NFPA)</a:t>
            </a:r>
            <a:r>
              <a:rPr lang="en-US" altLang="en-US" sz="3600" b="1" dirty="0" smtClean="0">
                <a:solidFill>
                  <a:schemeClr val="bg2">
                    <a:lumMod val="50000"/>
                  </a:schemeClr>
                </a:solidFill>
                <a:latin typeface="Times New Roman" panose="02020603050405020304" pitchFamily="18" charset="0"/>
                <a:cs typeface="Times New Roman" panose="02020603050405020304" pitchFamily="18" charset="0"/>
              </a:rPr>
              <a:t> </a:t>
            </a:r>
            <a:r>
              <a:rPr lang="en-US" altLang="en-US" sz="3600" b="1" dirty="0">
                <a:solidFill>
                  <a:schemeClr val="bg2">
                    <a:lumMod val="50000"/>
                  </a:schemeClr>
                </a:solidFill>
                <a:latin typeface="Times New Roman" panose="02020603050405020304" pitchFamily="18" charset="0"/>
                <a:cs typeface="Times New Roman" panose="02020603050405020304" pitchFamily="18" charset="0"/>
              </a:rPr>
              <a:t>The National Fire Protection Agency </a:t>
            </a:r>
            <a:endParaRPr lang="en-US" sz="36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r" rtl="1">
              <a:buFont typeface="Courier New" panose="02070309020205020404" pitchFamily="49" charset="0"/>
              <a:buChar char="o"/>
            </a:pPr>
            <a:r>
              <a:rPr lang="fa-IR" sz="2800" dirty="0" smtClean="0">
                <a:solidFill>
                  <a:schemeClr val="tx1"/>
                </a:solidFill>
                <a:cs typeface="B Mitra" panose="00000400000000000000" pitchFamily="2" charset="-78"/>
              </a:rPr>
              <a:t>لوزی </a:t>
            </a:r>
            <a:r>
              <a:rPr lang="en-US" sz="2800" dirty="0" smtClean="0">
                <a:solidFill>
                  <a:schemeClr val="tx1"/>
                </a:solidFill>
                <a:cs typeface="B Mitra" panose="00000400000000000000" pitchFamily="2" charset="-78"/>
              </a:rPr>
              <a:t>NFPA  </a:t>
            </a:r>
            <a:r>
              <a:rPr lang="fa-IR" sz="2800" dirty="0">
                <a:solidFill>
                  <a:schemeClr val="tx1"/>
                </a:solidFill>
                <a:cs typeface="B Mitra" panose="00000400000000000000" pitchFamily="2" charset="-78"/>
              </a:rPr>
              <a:t> كه توسط انجمن ملي حفاظت از حريق امريكا بوجود آمده است يک سيستم كدگذاری رنگی عددی برای نشان </a:t>
            </a:r>
            <a:r>
              <a:rPr lang="fa-IR" sz="2800" dirty="0" smtClean="0">
                <a:solidFill>
                  <a:schemeClr val="tx1"/>
                </a:solidFill>
                <a:cs typeface="B Mitra" panose="00000400000000000000" pitchFamily="2" charset="-78"/>
              </a:rPr>
              <a:t>دادن </a:t>
            </a:r>
            <a:r>
              <a:rPr lang="fa-IR" sz="2800" dirty="0">
                <a:solidFill>
                  <a:schemeClr val="tx1"/>
                </a:solidFill>
                <a:cs typeface="B Mitra" panose="00000400000000000000" pitchFamily="2" charset="-78"/>
              </a:rPr>
              <a:t>اثرات بهداشتي (آبي)، قابليت اشتعال (قرمز) و واكنش پذيری (زرد) مواد </a:t>
            </a:r>
            <a:r>
              <a:rPr lang="fa-IR" sz="2800" dirty="0" smtClean="0">
                <a:solidFill>
                  <a:schemeClr val="tx1"/>
                </a:solidFill>
                <a:cs typeface="B Mitra" panose="00000400000000000000" pitchFamily="2" charset="-78"/>
              </a:rPr>
              <a:t>شيميايي میباشد.</a:t>
            </a:r>
          </a:p>
          <a:p>
            <a:pPr algn="r" rtl="1">
              <a:buFont typeface="Courier New" panose="02070309020205020404" pitchFamily="49" charset="0"/>
              <a:buChar char="o"/>
            </a:pPr>
            <a:r>
              <a:rPr lang="fa-IR" sz="2800" dirty="0" smtClean="0">
                <a:solidFill>
                  <a:schemeClr val="tx1"/>
                </a:solidFill>
                <a:cs typeface="B Mitra" panose="00000400000000000000" pitchFamily="2" charset="-78"/>
              </a:rPr>
              <a:t> </a:t>
            </a:r>
            <a:r>
              <a:rPr lang="fa-IR" sz="2800" dirty="0">
                <a:solidFill>
                  <a:schemeClr val="tx1"/>
                </a:solidFill>
                <a:cs typeface="B Mitra" panose="00000400000000000000" pitchFamily="2" charset="-78"/>
              </a:rPr>
              <a:t>هر يک از اين لوزی های رنگي ممكن است شماره ای از 4-0  را شامل شوند  كه معمولاً عدد صفر </a:t>
            </a:r>
            <a:r>
              <a:rPr lang="fa-IR" sz="2800" dirty="0" smtClean="0">
                <a:solidFill>
                  <a:schemeClr val="tx1"/>
                </a:solidFill>
                <a:cs typeface="B Mitra" panose="00000400000000000000" pitchFamily="2" charset="-78"/>
              </a:rPr>
              <a:t>نشان دهنده </a:t>
            </a:r>
            <a:r>
              <a:rPr lang="fa-IR" sz="2800" dirty="0">
                <a:solidFill>
                  <a:schemeClr val="tx1"/>
                </a:solidFill>
                <a:cs typeface="B Mitra" panose="00000400000000000000" pitchFamily="2" charset="-78"/>
              </a:rPr>
              <a:t>اثر يا خطر ناچيز و </a:t>
            </a:r>
            <a:r>
              <a:rPr lang="fa-IR" sz="2800" dirty="0" smtClean="0">
                <a:solidFill>
                  <a:schemeClr val="tx1"/>
                </a:solidFill>
                <a:cs typeface="B Mitra" panose="00000400000000000000" pitchFamily="2" charset="-78"/>
              </a:rPr>
              <a:t>عدد 4 </a:t>
            </a:r>
            <a:r>
              <a:rPr lang="fa-IR" sz="2800" dirty="0">
                <a:solidFill>
                  <a:schemeClr val="tx1"/>
                </a:solidFill>
                <a:cs typeface="B Mitra" panose="00000400000000000000" pitchFamily="2" charset="-78"/>
              </a:rPr>
              <a:t>نشان دهنده اثرات يا خطرات شديد ماده شيميايي مي </a:t>
            </a:r>
            <a:r>
              <a:rPr lang="fa-IR" sz="2800" dirty="0" smtClean="0">
                <a:solidFill>
                  <a:schemeClr val="tx1"/>
                </a:solidFill>
                <a:cs typeface="B Mitra" panose="00000400000000000000" pitchFamily="2" charset="-78"/>
              </a:rPr>
              <a:t>باشد. </a:t>
            </a:r>
          </a:p>
          <a:p>
            <a:pPr algn="r" rtl="1">
              <a:buFont typeface="Courier New" panose="02070309020205020404" pitchFamily="49" charset="0"/>
              <a:buChar char="o"/>
            </a:pPr>
            <a:r>
              <a:rPr lang="fa-IR" sz="2800" dirty="0" smtClean="0">
                <a:solidFill>
                  <a:schemeClr val="tx1"/>
                </a:solidFill>
                <a:cs typeface="B Mitra" panose="00000400000000000000" pitchFamily="2" charset="-78"/>
              </a:rPr>
              <a:t>يک </a:t>
            </a:r>
            <a:r>
              <a:rPr lang="fa-IR" sz="2800" dirty="0">
                <a:solidFill>
                  <a:schemeClr val="tx1"/>
                </a:solidFill>
                <a:cs typeface="B Mitra" panose="00000400000000000000" pitchFamily="2" charset="-78"/>
              </a:rPr>
              <a:t>علامت مخصوص (سفيد) نيز ممكن است برای نشان دادن مواردی </a:t>
            </a:r>
            <a:r>
              <a:rPr lang="fa-IR" sz="2800" dirty="0" smtClean="0">
                <a:solidFill>
                  <a:schemeClr val="tx1"/>
                </a:solidFill>
                <a:cs typeface="B Mitra" panose="00000400000000000000" pitchFamily="2" charset="-78"/>
              </a:rPr>
              <a:t>نظير واكنش پذيری با </a:t>
            </a:r>
            <a:r>
              <a:rPr lang="fa-IR" sz="2800" dirty="0">
                <a:solidFill>
                  <a:schemeClr val="tx1"/>
                </a:solidFill>
                <a:cs typeface="B Mitra" panose="00000400000000000000" pitchFamily="2" charset="-78"/>
              </a:rPr>
              <a:t>آب، اكسيد </a:t>
            </a:r>
            <a:r>
              <a:rPr lang="fa-IR" sz="2800" dirty="0" smtClean="0">
                <a:solidFill>
                  <a:schemeClr val="tx1"/>
                </a:solidFill>
                <a:cs typeface="B Mitra" panose="00000400000000000000" pitchFamily="2" charset="-78"/>
              </a:rPr>
              <a:t>کننده گی و </a:t>
            </a:r>
            <a:r>
              <a:rPr lang="fa-IR" sz="2800" dirty="0">
                <a:solidFill>
                  <a:schemeClr val="tx1"/>
                </a:solidFill>
                <a:cs typeface="B Mitra" panose="00000400000000000000" pitchFamily="2" charset="-78"/>
              </a:rPr>
              <a:t>خاصيت سمي به كار رود.</a:t>
            </a:r>
            <a:endParaRPr lang="fa-IR" sz="2800" dirty="0" smtClean="0">
              <a:solidFill>
                <a:schemeClr val="tx1"/>
              </a:solidFill>
              <a:cs typeface="B Mitra" panose="00000400000000000000" pitchFamily="2" charset="-78"/>
            </a:endParaRPr>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36300161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G.Amini-Autumn 1397</a:t>
            </a:r>
            <a:endParaRPr lang="en-US"/>
          </a:p>
        </p:txBody>
      </p:sp>
      <p:pic>
        <p:nvPicPr>
          <p:cNvPr id="5" name="Content Placeholder 4" descr="nfpadia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40677"/>
            <a:ext cx="10128738" cy="615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6022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G.Amini-Autumn 1397</a:t>
            </a:r>
            <a:endParaRPr lang="en-US"/>
          </a:p>
        </p:txBody>
      </p:sp>
      <p:graphicFrame>
        <p:nvGraphicFramePr>
          <p:cNvPr id="4" name="Table 3"/>
          <p:cNvGraphicFramePr>
            <a:graphicFrameLocks noGrp="1"/>
          </p:cNvGraphicFramePr>
          <p:nvPr>
            <p:extLst/>
          </p:nvPr>
        </p:nvGraphicFramePr>
        <p:xfrm>
          <a:off x="527538" y="2020927"/>
          <a:ext cx="10628142" cy="4119880"/>
        </p:xfrm>
        <a:graphic>
          <a:graphicData uri="http://schemas.openxmlformats.org/drawingml/2006/table">
            <a:tbl>
              <a:tblPr rtl="1" firstRow="1" bandRow="1">
                <a:tableStyleId>{5C22544A-7EE6-4342-B048-85BDC9FD1C3A}</a:tableStyleId>
              </a:tblPr>
              <a:tblGrid>
                <a:gridCol w="1577870"/>
                <a:gridCol w="9050272"/>
              </a:tblGrid>
              <a:tr h="370840">
                <a:tc>
                  <a:txBody>
                    <a:bodyPr/>
                    <a:lstStyle/>
                    <a:p>
                      <a:pPr rtl="1"/>
                      <a:endParaRPr lang="fa-IR"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1"/>
                      <a:r>
                        <a:rPr lang="en-US" dirty="0" smtClean="0">
                          <a:solidFill>
                            <a:schemeClr val="tx1"/>
                          </a:solidFill>
                        </a:rPr>
                        <a:t>Instability/Reactivity (Yellow)</a:t>
                      </a:r>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solidFill>
                            <a:schemeClr val="tx1"/>
                          </a:solidFill>
                        </a:rPr>
                        <a:t>4</a:t>
                      </a:r>
                      <a:r>
                        <a:rPr lang="fa-IR" sz="1800" b="1" dirty="0" smtClean="0">
                          <a:cs typeface="B Zar" pitchFamily="2" charset="-78"/>
                        </a:rPr>
                        <a:t> (انفجار خودبه خودي)</a:t>
                      </a:r>
                      <a:endParaRPr lang="en-US" sz="1800" dirty="0" smtClean="0">
                        <a:cs typeface="B Zar" pitchFamily="2" charset="-78"/>
                      </a:endParaRPr>
                    </a:p>
                    <a:p>
                      <a:pPr algn="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itchFamily="2" charset="-78"/>
                        </a:rPr>
                        <a:t>موادي كه در حرارت و فشار معمولي قادر به تجزيه يا واكنش انفجاري هستند(مانند اسيد پيكريك و تري نيترو تولوئن).</a:t>
                      </a:r>
                      <a:endParaRPr lang="en-US" sz="1800" dirty="0" smtClean="0">
                        <a:cs typeface="B Zar" pitchFamily="2" charset="-78"/>
                      </a:endParaRPr>
                    </a:p>
                    <a:p>
                      <a:pPr algn="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solidFill>
                            <a:schemeClr val="tx1"/>
                          </a:solidFill>
                        </a:rPr>
                        <a:t>3</a:t>
                      </a:r>
                      <a:r>
                        <a:rPr lang="fa-IR" sz="1800" dirty="0" smtClean="0">
                          <a:cs typeface="B Zar" pitchFamily="2" charset="-78"/>
                        </a:rPr>
                        <a:t> </a:t>
                      </a:r>
                      <a:r>
                        <a:rPr lang="fa-IR" sz="1800" b="1" dirty="0" smtClean="0">
                          <a:cs typeface="B Zar" pitchFamily="2" charset="-78"/>
                        </a:rPr>
                        <a:t>(قابل انفجار)</a:t>
                      </a:r>
                      <a:r>
                        <a:rPr lang="fa-IR" sz="1800" dirty="0" smtClean="0">
                          <a:cs typeface="B Zar" pitchFamily="2" charset="-78"/>
                        </a:rPr>
                        <a:t>         </a:t>
                      </a:r>
                      <a:endParaRPr lang="en-US" sz="1800" dirty="0" smtClean="0">
                        <a:cs typeface="B Zar" pitchFamily="2" charset="-78"/>
                      </a:endParaRPr>
                    </a:p>
                    <a:p>
                      <a:pPr algn="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itchFamily="2" charset="-78"/>
                        </a:rPr>
                        <a:t>موادي كه قادر به تجزيه يا واكنش انفجاري بوده ولي جهت اين عمل به چاشني يا حرارت كافي نياز دارند( مانند فلوئور).</a:t>
                      </a:r>
                      <a:endParaRPr lang="en-US" sz="1800" dirty="0" smtClean="0">
                        <a:cs typeface="B Zar" pitchFamily="2" charset="-78"/>
                      </a:endParaRPr>
                    </a:p>
                    <a:p>
                      <a:pPr algn="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solidFill>
                            <a:schemeClr val="tx1"/>
                          </a:solidFill>
                        </a:rPr>
                        <a:t>2</a:t>
                      </a:r>
                      <a:r>
                        <a:rPr lang="fa-IR" sz="1800" b="1" dirty="0" smtClean="0">
                          <a:cs typeface="B Zar" pitchFamily="2" charset="-78"/>
                        </a:rPr>
                        <a:t> (ناپايدار)</a:t>
                      </a:r>
                      <a:endParaRPr lang="en-US" sz="1800" dirty="0" smtClean="0">
                        <a:cs typeface="B Zar" pitchFamily="2" charset="-78"/>
                      </a:endParaRPr>
                    </a:p>
                    <a:p>
                      <a:pPr algn="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itchFamily="2" charset="-78"/>
                        </a:rPr>
                        <a:t>موادي كه در حالت عادي ناپايدار بوده و تغييرات شيميايي يافته ولي منفجرنمی شوند.</a:t>
                      </a:r>
                      <a:endParaRPr lang="en-US" sz="1800" dirty="0" smtClean="0">
                        <a:cs typeface="B Zar" pitchFamily="2" charset="-78"/>
                      </a:endParaRPr>
                    </a:p>
                    <a:p>
                      <a:pPr algn="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solidFill>
                            <a:schemeClr val="tx1"/>
                          </a:solidFill>
                        </a:rPr>
                        <a:t>1</a:t>
                      </a:r>
                      <a:r>
                        <a:rPr lang="fa-IR" sz="1800" dirty="0" smtClean="0">
                          <a:cs typeface="B Zar" pitchFamily="2" charset="-78"/>
                        </a:rPr>
                        <a:t> </a:t>
                      </a:r>
                      <a:r>
                        <a:rPr lang="fa-IR" sz="1800" b="1" dirty="0" smtClean="0">
                          <a:cs typeface="B Zar" pitchFamily="2" charset="-78"/>
                        </a:rPr>
                        <a:t>(به طورطبيعي پايدار)         </a:t>
                      </a:r>
                      <a:endParaRPr lang="en-US" sz="1800" dirty="0" smtClean="0">
                        <a:cs typeface="B Zar" pitchFamily="2" charset="-78"/>
                      </a:endParaRPr>
                    </a:p>
                    <a:p>
                      <a:pPr algn="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itchFamily="2" charset="-78"/>
                        </a:rPr>
                        <a:t>موادي كه درحالت عادي پايدار بوده ولي در حرارت و فشار بالا ممكن است ناپايدارشوند و با آب واكنش نمایند( ولي نه بشدت) و انرژي آزاد نمايند(مانند روي).</a:t>
                      </a:r>
                      <a:endParaRPr lang="en-US" sz="1800" dirty="0" smtClean="0">
                        <a:cs typeface="B Zar" pitchFamily="2" charset="-78"/>
                      </a:endParaRPr>
                    </a:p>
                    <a:p>
                      <a:pPr algn="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solidFill>
                            <a:schemeClr val="tx1"/>
                          </a:solidFill>
                        </a:rPr>
                        <a:t>0</a:t>
                      </a:r>
                      <a:r>
                        <a:rPr lang="fa-IR" sz="1800" b="1" dirty="0" smtClean="0">
                          <a:cs typeface="B Zar" pitchFamily="2" charset="-78"/>
                        </a:rPr>
                        <a:t> (پايدار)</a:t>
                      </a:r>
                      <a:endParaRPr lang="en-US" sz="1800" dirty="0" smtClean="0">
                        <a:cs typeface="B Zar" pitchFamily="2" charset="-78"/>
                      </a:endParaRPr>
                    </a:p>
                    <a:p>
                      <a:pPr algn="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itchFamily="2" charset="-78"/>
                        </a:rPr>
                        <a:t>موادي كه در حالت عادي حتي در شعله پايدار هستند و با آب واكنش نمی دهند(مانند زغال چوب).</a:t>
                      </a:r>
                      <a:endParaRPr lang="en-US" sz="1800" dirty="0" smtClean="0">
                        <a:cs typeface="B Zar" pitchFamily="2" charset="-78"/>
                      </a:endParaRPr>
                    </a:p>
                    <a:p>
                      <a:pPr algn="r" rtl="1"/>
                      <a:endParaRPr lang="fa-I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ectangle 2"/>
          <p:cNvSpPr>
            <a:spLocks noGrp="1" noChangeArrowheads="1"/>
          </p:cNvSpPr>
          <p:nvPr>
            <p:ph type="title"/>
          </p:nvPr>
        </p:nvSpPr>
        <p:spPr>
          <a:xfrm>
            <a:off x="4501662" y="286603"/>
            <a:ext cx="7156938" cy="1450757"/>
          </a:xfrm>
        </p:spPr>
        <p:txBody>
          <a:bodyPr>
            <a:normAutofit fontScale="90000"/>
          </a:bodyPr>
          <a:lstStyle/>
          <a:p>
            <a:pPr algn="ctr" eaLnBrk="1" hangingPunct="1"/>
            <a:r>
              <a:rPr lang="en-US" altLang="en-US" sz="4000" b="1" dirty="0">
                <a:solidFill>
                  <a:schemeClr val="accent1"/>
                </a:solidFill>
                <a:latin typeface="Times New Roman" panose="02020603050405020304" pitchFamily="18" charset="0"/>
                <a:cs typeface="Times New Roman" panose="02020603050405020304" pitchFamily="18" charset="0"/>
              </a:rPr>
              <a:t>Hazardous Materials Identification System (Fire Diamond)</a:t>
            </a:r>
          </a:p>
        </p:txBody>
      </p:sp>
      <p:pic>
        <p:nvPicPr>
          <p:cNvPr id="6" name="Picture 5" descr="26"/>
          <p:cNvPicPr/>
          <p:nvPr/>
        </p:nvPicPr>
        <p:blipFill>
          <a:blip r:embed="rId2" cstate="print"/>
          <a:srcRect/>
          <a:stretch>
            <a:fillRect/>
          </a:stretch>
        </p:blipFill>
        <p:spPr bwMode="auto">
          <a:xfrm>
            <a:off x="1088415" y="828077"/>
            <a:ext cx="3167063" cy="722312"/>
          </a:xfrm>
          <a:prstGeom prst="rect">
            <a:avLst/>
          </a:prstGeom>
          <a:noFill/>
          <a:ln w="9525">
            <a:noFill/>
            <a:miter lim="800000"/>
            <a:headEnd/>
            <a:tailEnd/>
          </a:ln>
          <a:effectLst/>
        </p:spPr>
      </p:pic>
    </p:spTree>
    <p:extLst>
      <p:ext uri="{BB962C8B-B14F-4D97-AF65-F5344CB8AC3E}">
        <p14:creationId xmlns:p14="http://schemas.microsoft.com/office/powerpoint/2010/main" val="1600575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G.Amini-Autumn 1397</a:t>
            </a:r>
            <a:endParaRPr lang="en-US"/>
          </a:p>
        </p:txBody>
      </p:sp>
      <p:graphicFrame>
        <p:nvGraphicFramePr>
          <p:cNvPr id="11" name="Content Placeholder 10"/>
          <p:cNvGraphicFramePr>
            <a:graphicFrameLocks noGrp="1"/>
          </p:cNvGraphicFramePr>
          <p:nvPr>
            <p:ph idx="1"/>
            <p:extLst/>
          </p:nvPr>
        </p:nvGraphicFramePr>
        <p:xfrm>
          <a:off x="1116392" y="2145202"/>
          <a:ext cx="10058400" cy="3657600"/>
        </p:xfrm>
        <a:graphic>
          <a:graphicData uri="http://schemas.openxmlformats.org/drawingml/2006/table">
            <a:tbl>
              <a:tblPr rtl="1" firstRow="1" bandRow="1"/>
              <a:tblGrid>
                <a:gridCol w="1730009"/>
                <a:gridCol w="8328391"/>
              </a:tblGrid>
              <a:tr h="370840">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rtl="1"/>
                      <a:r>
                        <a:rPr lang="en-US" sz="2400" dirty="0" smtClean="0">
                          <a:solidFill>
                            <a:schemeClr val="bg1"/>
                          </a:solidFill>
                        </a:rPr>
                        <a:t>Health</a:t>
                      </a:r>
                      <a:r>
                        <a:rPr lang="en-US" sz="2400" baseline="0" dirty="0" smtClean="0">
                          <a:solidFill>
                            <a:schemeClr val="bg1"/>
                          </a:solidFill>
                        </a:rPr>
                        <a:t> (Blue)</a:t>
                      </a:r>
                      <a:endParaRPr lang="fa-IR" sz="2400" dirty="0">
                        <a:solidFill>
                          <a:schemeClr val="bg1"/>
                        </a:solidFill>
                      </a:endParaRPr>
                    </a:p>
                  </a:txBody>
                  <a:tcPr>
                    <a:lnL w="12700" cap="flat" cmpd="sng" algn="ctr">
                      <a:solidFill>
                        <a:schemeClr val="tx1"/>
                      </a:solidFill>
                      <a:prstDash val="solid"/>
                      <a:round/>
                      <a:headEnd type="none" w="med" len="med"/>
                      <a:tailEnd type="none" w="med" len="med"/>
                    </a:lnL>
                    <a:solidFill>
                      <a:srgbClr val="0070C0"/>
                    </a:solidFill>
                  </a:tcPr>
                </a:tc>
              </a:tr>
              <a:tr h="370840">
                <a:tc>
                  <a:txBody>
                    <a:bodyPr/>
                    <a:lstStyle/>
                    <a:p>
                      <a:pPr algn="r" rtl="1"/>
                      <a:r>
                        <a:rPr lang="en-US" dirty="0" smtClean="0"/>
                        <a:t>4</a:t>
                      </a:r>
                      <a:r>
                        <a:rPr lang="fa-IR" dirty="0" smtClean="0"/>
                        <a:t> (</a:t>
                      </a:r>
                      <a:r>
                        <a:rPr lang="fa-IR" b="1" dirty="0" smtClean="0">
                          <a:cs typeface="B Zar" pitchFamily="2" charset="-78"/>
                        </a:rPr>
                        <a:t>كشنده</a:t>
                      </a:r>
                      <a:r>
                        <a:rPr lang="fa-IR" dirty="0" smtClean="0"/>
                        <a:t>)</a:t>
                      </a:r>
                      <a:endParaRPr lang="fa-IR" dirty="0"/>
                    </a:p>
                  </a:txBody>
                  <a:tcPr>
                    <a:lnT w="12700" cap="flat" cmpd="sng" algn="ctr">
                      <a:solidFill>
                        <a:schemeClr val="tx1"/>
                      </a:solidFill>
                      <a:prstDash val="solid"/>
                      <a:round/>
                      <a:headEnd type="none" w="med" len="med"/>
                      <a:tailEnd type="none" w="med" len="med"/>
                    </a:lnT>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itchFamily="2" charset="-78"/>
                        </a:rPr>
                        <a:t>موادي كه مقداركمی از بخارات آنها مي تواند سبب مرگ شود (مانند سیانیدهيدروژن </a:t>
                      </a:r>
                      <a:r>
                        <a:rPr lang="en-US" sz="1800" dirty="0" smtClean="0">
                          <a:latin typeface="Times New Roman" pitchFamily="18" charset="0"/>
                          <a:cs typeface="Times New Roman" pitchFamily="18" charset="0"/>
                        </a:rPr>
                        <a:t>HCN</a:t>
                      </a:r>
                      <a:r>
                        <a:rPr lang="fa-IR" sz="1800" dirty="0" smtClean="0">
                          <a:cs typeface="B Zar" pitchFamily="2" charset="-78"/>
                        </a:rPr>
                        <a:t> ).</a:t>
                      </a:r>
                      <a:endParaRPr lang="en-US" sz="1800" dirty="0" smtClean="0">
                        <a:cs typeface="B Zar" pitchFamily="2" charset="-78"/>
                      </a:endParaRPr>
                    </a:p>
                    <a:p>
                      <a:pPr algn="r" rtl="1"/>
                      <a:endParaRPr lang="fa-IR" dirty="0"/>
                    </a:p>
                  </a:txBody>
                  <a:tcPr/>
                </a:tc>
              </a:tr>
              <a:tr h="332666">
                <a:tc>
                  <a:txBody>
                    <a:bodyPr/>
                    <a:lstStyle/>
                    <a:p>
                      <a:pPr algn="r" rtl="1"/>
                      <a:r>
                        <a:rPr lang="en-US" dirty="0" smtClean="0"/>
                        <a:t>3</a:t>
                      </a:r>
                      <a:r>
                        <a:rPr lang="fa-IR" dirty="0" smtClean="0"/>
                        <a:t> (</a:t>
                      </a:r>
                      <a:r>
                        <a:rPr lang="fa-IR" b="1" dirty="0" smtClean="0">
                          <a:cs typeface="B Zar" pitchFamily="2" charset="-78"/>
                        </a:rPr>
                        <a:t>فوق العاده خطرناك </a:t>
                      </a:r>
                      <a:r>
                        <a:rPr lang="fa-IR" dirty="0" smtClean="0"/>
                        <a:t>)</a:t>
                      </a:r>
                      <a:endParaRPr lang="fa-IR"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itchFamily="2" charset="-78"/>
                        </a:rPr>
                        <a:t>موادي كه خطرات فو ق العاده براي سلامتي دارند مانند سولفيد هيدروژن، فسفر سفيد</a:t>
                      </a:r>
                      <a:r>
                        <a:rPr lang="en-US" sz="1800" dirty="0" smtClean="0">
                          <a:cs typeface="B Zar" pitchFamily="2" charset="-78"/>
                        </a:rPr>
                        <a:t> P</a:t>
                      </a:r>
                      <a:r>
                        <a:rPr lang="fa-IR" sz="1800" dirty="0" smtClean="0">
                          <a:cs typeface="B Zar" pitchFamily="2" charset="-78"/>
                        </a:rPr>
                        <a:t> و هيدرواكسيد سديم </a:t>
                      </a:r>
                      <a:r>
                        <a:rPr lang="en-US" sz="1800" dirty="0" err="1" smtClean="0">
                          <a:latin typeface="Times New Roman" pitchFamily="18" charset="0"/>
                          <a:cs typeface="Times New Roman" pitchFamily="18" charset="0"/>
                        </a:rPr>
                        <a:t>NaOH</a:t>
                      </a:r>
                      <a:r>
                        <a:rPr lang="fa-IR" sz="1800" dirty="0" smtClean="0">
                          <a:cs typeface="B Zar" pitchFamily="2" charset="-78"/>
                        </a:rPr>
                        <a:t>).</a:t>
                      </a:r>
                      <a:endParaRPr lang="en-US" sz="1800" dirty="0" smtClean="0">
                        <a:cs typeface="B Zar" pitchFamily="2" charset="-78"/>
                      </a:endParaRPr>
                    </a:p>
                    <a:p>
                      <a:pPr algn="r" rtl="1"/>
                      <a:endParaRPr lang="fa-IR" dirty="0"/>
                    </a:p>
                  </a:txBody>
                  <a:tcPr/>
                </a:tc>
              </a:tr>
              <a:tr h="370840">
                <a:tc>
                  <a:txBody>
                    <a:bodyPr/>
                    <a:lstStyle/>
                    <a:p>
                      <a:pPr algn="r" rtl="1"/>
                      <a:r>
                        <a:rPr lang="en-US" dirty="0" smtClean="0"/>
                        <a:t>2</a:t>
                      </a:r>
                      <a:r>
                        <a:rPr lang="fa-IR" dirty="0" smtClean="0"/>
                        <a:t> (</a:t>
                      </a:r>
                      <a:r>
                        <a:rPr lang="fa-IR" b="1" dirty="0" smtClean="0">
                          <a:cs typeface="B Zar" pitchFamily="2" charset="-78"/>
                        </a:rPr>
                        <a:t>خطرناك</a:t>
                      </a:r>
                      <a:r>
                        <a:rPr lang="fa-IR" dirty="0" smtClean="0"/>
                        <a:t>)</a:t>
                      </a:r>
                      <a:endParaRPr lang="fa-IR"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itchFamily="2" charset="-78"/>
                        </a:rPr>
                        <a:t>موادي كه براي سلامتي خطرناك هستند (مانند اكسيد اتيلن </a:t>
                      </a:r>
                      <a:r>
                        <a:rPr lang="en-US" sz="1800" dirty="0" smtClean="0">
                          <a:latin typeface="Times New Roman" pitchFamily="18" charset="0"/>
                          <a:cs typeface="Times New Roman" pitchFamily="18" charset="0"/>
                        </a:rPr>
                        <a:t>C2H4O</a:t>
                      </a:r>
                      <a:r>
                        <a:rPr lang="fa-IR" sz="1800" dirty="0" smtClean="0">
                          <a:cs typeface="B Zar" pitchFamily="2" charset="-78"/>
                        </a:rPr>
                        <a:t> و نفتالين </a:t>
                      </a:r>
                      <a:r>
                        <a:rPr lang="en-US" sz="1800" dirty="0" smtClean="0">
                          <a:latin typeface="Times New Roman" pitchFamily="18" charset="0"/>
                          <a:cs typeface="Times New Roman" pitchFamily="18" charset="0"/>
                        </a:rPr>
                        <a:t>C10H8</a:t>
                      </a:r>
                      <a:r>
                        <a:rPr lang="fa-IR" sz="1800" dirty="0" smtClean="0">
                          <a:cs typeface="B Zar" pitchFamily="2" charset="-78"/>
                        </a:rPr>
                        <a:t>).</a:t>
                      </a:r>
                      <a:endParaRPr lang="en-US" sz="1800" dirty="0" smtClean="0">
                        <a:cs typeface="B Zar" pitchFamily="2" charset="-78"/>
                      </a:endParaRPr>
                    </a:p>
                    <a:p>
                      <a:pPr algn="r" rtl="1"/>
                      <a:endParaRPr lang="fa-IR" dirty="0"/>
                    </a:p>
                  </a:txBody>
                  <a:tcPr/>
                </a:tc>
              </a:tr>
              <a:tr h="370840">
                <a:tc>
                  <a:txBody>
                    <a:bodyPr/>
                    <a:lstStyle/>
                    <a:p>
                      <a:pPr algn="r" rtl="1"/>
                      <a:r>
                        <a:rPr lang="en-US" dirty="0" smtClean="0"/>
                        <a:t>1</a:t>
                      </a:r>
                      <a:r>
                        <a:rPr lang="fa-IR" dirty="0" smtClean="0"/>
                        <a:t> (</a:t>
                      </a:r>
                      <a:r>
                        <a:rPr lang="fa-IR" b="1" dirty="0" smtClean="0">
                          <a:cs typeface="B Zar" pitchFamily="2" charset="-78"/>
                        </a:rPr>
                        <a:t>كم خطر </a:t>
                      </a:r>
                      <a:r>
                        <a:rPr lang="fa-IR" dirty="0" smtClean="0"/>
                        <a:t>)</a:t>
                      </a:r>
                      <a:endParaRPr lang="fa-IR"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itchFamily="2" charset="-78"/>
                        </a:rPr>
                        <a:t>موادي كه خطرات كمي براي سلامتي دارند( مانندكلسيم </a:t>
                      </a:r>
                      <a:r>
                        <a:rPr lang="en-US" sz="1800" dirty="0" smtClean="0">
                          <a:latin typeface="Times New Roman" pitchFamily="18" charset="0"/>
                          <a:cs typeface="Times New Roman" pitchFamily="18" charset="0"/>
                        </a:rPr>
                        <a:t>Ca</a:t>
                      </a:r>
                      <a:r>
                        <a:rPr lang="fa-IR" sz="1800" dirty="0" smtClean="0">
                          <a:cs typeface="B Zar" pitchFamily="2" charset="-78"/>
                        </a:rPr>
                        <a:t>).</a:t>
                      </a:r>
                      <a:endParaRPr lang="en-US" sz="1800" dirty="0" smtClean="0">
                        <a:cs typeface="B Zar" pitchFamily="2" charset="-78"/>
                      </a:endParaRPr>
                    </a:p>
                    <a:p>
                      <a:pPr algn="r" rtl="1"/>
                      <a:endParaRPr lang="fa-IR" dirty="0"/>
                    </a:p>
                  </a:txBody>
                  <a:tcPr/>
                </a:tc>
              </a:tr>
              <a:tr h="370840">
                <a:tc>
                  <a:txBody>
                    <a:bodyPr/>
                    <a:lstStyle/>
                    <a:p>
                      <a:pPr algn="r" rtl="1"/>
                      <a:r>
                        <a:rPr lang="en-US" dirty="0" smtClean="0"/>
                        <a:t>0</a:t>
                      </a:r>
                      <a:r>
                        <a:rPr lang="fa-IR" dirty="0" smtClean="0"/>
                        <a:t> (</a:t>
                      </a:r>
                      <a:r>
                        <a:rPr lang="fa-IR" b="1" dirty="0" smtClean="0">
                          <a:cs typeface="B Zar" pitchFamily="2" charset="-78"/>
                        </a:rPr>
                        <a:t>بي خطر </a:t>
                      </a:r>
                      <a:r>
                        <a:rPr lang="fa-IR" dirty="0" smtClean="0"/>
                        <a:t>)</a:t>
                      </a:r>
                      <a:endParaRPr lang="fa-IR"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dirty="0" smtClean="0">
                          <a:cs typeface="B Zar" pitchFamily="2" charset="-78"/>
                        </a:rPr>
                        <a:t>مو ادي كه تحت شرايط حريق نيز خطري براي سلامتي توليد نمی كنند( مانند برنز و فسفر قرمز).</a:t>
                      </a:r>
                    </a:p>
                    <a:p>
                      <a:pPr algn="r" rtl="1"/>
                      <a:endParaRPr lang="fa-IR" dirty="0"/>
                    </a:p>
                  </a:txBody>
                  <a:tcPr/>
                </a:tc>
              </a:tr>
            </a:tbl>
          </a:graphicData>
        </a:graphic>
      </p:graphicFrame>
      <p:pic>
        <p:nvPicPr>
          <p:cNvPr id="12" name="Picture 11" descr="24"/>
          <p:cNvPicPr/>
          <p:nvPr/>
        </p:nvPicPr>
        <p:blipFill>
          <a:blip r:embed="rId2" cstate="print"/>
          <a:srcRect/>
          <a:stretch>
            <a:fillRect/>
          </a:stretch>
        </p:blipFill>
        <p:spPr bwMode="auto">
          <a:xfrm>
            <a:off x="1116392" y="833420"/>
            <a:ext cx="3071834" cy="703263"/>
          </a:xfrm>
          <a:prstGeom prst="rect">
            <a:avLst/>
          </a:prstGeom>
          <a:noFill/>
          <a:ln w="9525">
            <a:noFill/>
            <a:miter lim="800000"/>
            <a:headEnd/>
            <a:tailEnd/>
          </a:ln>
          <a:effectLst/>
        </p:spPr>
      </p:pic>
      <p:sp>
        <p:nvSpPr>
          <p:cNvPr id="13" name="Rectangle 2"/>
          <p:cNvSpPr>
            <a:spLocks noGrp="1" noChangeArrowheads="1"/>
          </p:cNvSpPr>
          <p:nvPr>
            <p:ph type="title"/>
          </p:nvPr>
        </p:nvSpPr>
        <p:spPr>
          <a:xfrm>
            <a:off x="4188226" y="1116694"/>
            <a:ext cx="7399215" cy="432672"/>
          </a:xfrm>
        </p:spPr>
        <p:txBody>
          <a:bodyPr>
            <a:normAutofit fontScale="90000"/>
          </a:bodyPr>
          <a:lstStyle/>
          <a:p>
            <a:pPr algn="ctr" eaLnBrk="1" hangingPunct="1"/>
            <a:r>
              <a:rPr lang="en-US" altLang="en-US" sz="4000" b="1" dirty="0">
                <a:solidFill>
                  <a:schemeClr val="accent1"/>
                </a:solidFill>
                <a:latin typeface="Times New Roman" panose="02020603050405020304" pitchFamily="18" charset="0"/>
                <a:cs typeface="Times New Roman" panose="02020603050405020304" pitchFamily="18" charset="0"/>
              </a:rPr>
              <a:t>Hazardous Materials Identification System (Fire Diamond)</a:t>
            </a:r>
          </a:p>
        </p:txBody>
      </p:sp>
    </p:spTree>
    <p:extLst>
      <p:ext uri="{BB962C8B-B14F-4D97-AF65-F5344CB8AC3E}">
        <p14:creationId xmlns:p14="http://schemas.microsoft.com/office/powerpoint/2010/main" val="4186748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graphicFrame>
        <p:nvGraphicFramePr>
          <p:cNvPr id="4" name="Table 3"/>
          <p:cNvGraphicFramePr>
            <a:graphicFrameLocks noGrp="1"/>
          </p:cNvGraphicFramePr>
          <p:nvPr>
            <p:extLst/>
          </p:nvPr>
        </p:nvGraphicFramePr>
        <p:xfrm>
          <a:off x="1178171" y="286603"/>
          <a:ext cx="10311617" cy="4854068"/>
        </p:xfrm>
        <a:graphic>
          <a:graphicData uri="http://schemas.openxmlformats.org/drawingml/2006/table">
            <a:tbl>
              <a:tblPr rtl="1" firstRow="1" bandRow="1">
                <a:tableStyleId>{5C22544A-7EE6-4342-B048-85BDC9FD1C3A}</a:tableStyleId>
              </a:tblPr>
              <a:tblGrid>
                <a:gridCol w="1132791"/>
                <a:gridCol w="9178826"/>
              </a:tblGrid>
              <a:tr h="434468">
                <a:tc>
                  <a:txBody>
                    <a:bodyPr/>
                    <a:lstStyle/>
                    <a:p>
                      <a:pPr rtl="1"/>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1"/>
                      <a:r>
                        <a:rPr lang="en-US" dirty="0" smtClean="0"/>
                        <a:t>Flammability</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760396">
                <a:tc>
                  <a:txBody>
                    <a:bodyPr/>
                    <a:lstStyle/>
                    <a:p>
                      <a:pPr algn="r" rtl="1"/>
                      <a:r>
                        <a:rPr lang="fa-IR" dirty="0" smtClean="0"/>
                        <a:t>4</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effectLst/>
                          <a:cs typeface="B Zar" pitchFamily="2" charset="-78"/>
                        </a:rPr>
                        <a:t>احتراق درزير 73 درجه فارنهايت( 22.7 درجه سانتيگراد ) گازهاي شديداً قابل اشتعال و مايعات بسيار فرار قابل اشتعال و موادي كه در حالت گرد وغبار در هوا تشكيل مخلوط انفجاري مي دهند( مانندسولفيد هيدروژن،</a:t>
                      </a:r>
                      <a:r>
                        <a:rPr lang="fa-IR" sz="2000" i="1" dirty="0" smtClean="0">
                          <a:effectLst/>
                          <a:cs typeface="B Zar" pitchFamily="2" charset="-78"/>
                        </a:rPr>
                        <a:t> </a:t>
                      </a:r>
                      <a:r>
                        <a:rPr lang="fa-IR" sz="2000" dirty="0" smtClean="0">
                          <a:effectLst/>
                          <a:cs typeface="B Zar" pitchFamily="2" charset="-78"/>
                        </a:rPr>
                        <a:t>استالدئيد و اسيد پيكريك)</a:t>
                      </a:r>
                      <a:r>
                        <a:rPr lang="en-US" sz="2000" dirty="0" smtClean="0">
                          <a:effectLst/>
                          <a:cs typeface="B Zar" pitchFamily="2" charset="-78"/>
                        </a:rPr>
                        <a:t>.</a:t>
                      </a:r>
                    </a:p>
                    <a:p>
                      <a:pPr algn="r" rtl="1"/>
                      <a:endParaRPr lang="fa-IR" sz="20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2277">
                <a:tc>
                  <a:txBody>
                    <a:bodyPr/>
                    <a:lstStyle/>
                    <a:p>
                      <a:pPr algn="r" rtl="1"/>
                      <a:r>
                        <a:rPr lang="fa-IR" dirty="0" smtClean="0"/>
                        <a:t>3</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r>
                        <a:rPr lang="fa-IR" sz="2000" dirty="0" smtClean="0">
                          <a:effectLst/>
                          <a:cs typeface="B Zar" pitchFamily="2" charset="-78"/>
                        </a:rPr>
                        <a:t>احتراق درزير 100 درجه فارنهايت(37/7 درجه سانتيگراد ) مايعاتی كه تقريباً در حرارت نرمال مشتعل مي شوند (مانندهيدروكسيل امين،</a:t>
                      </a:r>
                      <a:r>
                        <a:rPr lang="fa-IR" sz="2000" i="1" dirty="0" smtClean="0">
                          <a:effectLst/>
                          <a:cs typeface="B Zar" pitchFamily="2" charset="-78"/>
                        </a:rPr>
                        <a:t> </a:t>
                      </a:r>
                      <a:r>
                        <a:rPr lang="fa-IR" sz="2000" dirty="0" smtClean="0">
                          <a:effectLst/>
                          <a:cs typeface="B Zar" pitchFamily="2" charset="-78"/>
                        </a:rPr>
                        <a:t>فسفرسفيد و</a:t>
                      </a:r>
                      <a:r>
                        <a:rPr lang="fa-IR" sz="2000" i="1" dirty="0" smtClean="0">
                          <a:effectLst/>
                          <a:cs typeface="B Zar" pitchFamily="2" charset="-78"/>
                        </a:rPr>
                        <a:t> </a:t>
                      </a:r>
                      <a:r>
                        <a:rPr lang="fa-IR" sz="2000" dirty="0" smtClean="0">
                          <a:effectLst/>
                          <a:cs typeface="B Zar" pitchFamily="2" charset="-78"/>
                        </a:rPr>
                        <a:t>استايرن)</a:t>
                      </a:r>
                      <a:r>
                        <a:rPr lang="en-US" sz="2000" dirty="0" smtClean="0">
                          <a:effectLst/>
                          <a:cs typeface="B Zar" pitchFamily="2" charset="-78"/>
                        </a:rPr>
                        <a:t> </a:t>
                      </a:r>
                      <a:endParaRPr lang="fa-IR" sz="20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0396">
                <a:tc>
                  <a:txBody>
                    <a:bodyPr/>
                    <a:lstStyle/>
                    <a:p>
                      <a:pPr algn="r" rtl="1"/>
                      <a:r>
                        <a:rPr lang="fa-IR" dirty="0" smtClean="0"/>
                        <a:t>2</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effectLst/>
                          <a:cs typeface="B Zar" pitchFamily="2" charset="-78"/>
                        </a:rPr>
                        <a:t>احتراق درزير 200 درجه فارنهايت (93/3   درجه سانتيگراد ) مايعاتي كه جهت مشتعل شدن بايد مقداري حرارت ببينند و جامداتي كه توليد بخارات قابل اشتعال مي نمايند( مانند اسيد استيك،</a:t>
                      </a:r>
                      <a:r>
                        <a:rPr lang="fa-IR" sz="2000" i="1" dirty="0" smtClean="0">
                          <a:effectLst/>
                          <a:cs typeface="B Zar" pitchFamily="2" charset="-78"/>
                        </a:rPr>
                        <a:t> </a:t>
                      </a:r>
                      <a:r>
                        <a:rPr lang="fa-IR" sz="2000" dirty="0" smtClean="0">
                          <a:effectLst/>
                          <a:cs typeface="B Zar" pitchFamily="2" charset="-78"/>
                        </a:rPr>
                        <a:t>نفتالین</a:t>
                      </a:r>
                      <a:r>
                        <a:rPr lang="fa-IR" sz="2000" i="1" dirty="0" smtClean="0">
                          <a:effectLst/>
                          <a:cs typeface="B Zar" pitchFamily="2" charset="-78"/>
                        </a:rPr>
                        <a:t> </a:t>
                      </a:r>
                      <a:r>
                        <a:rPr lang="fa-IR" sz="2000" dirty="0" smtClean="0">
                          <a:effectLst/>
                          <a:cs typeface="B Zar" pitchFamily="2" charset="-78"/>
                        </a:rPr>
                        <a:t>و</a:t>
                      </a:r>
                      <a:r>
                        <a:rPr lang="fa-IR" sz="2000" i="1" dirty="0" smtClean="0">
                          <a:effectLst/>
                          <a:cs typeface="B Zar" pitchFamily="2" charset="-78"/>
                        </a:rPr>
                        <a:t> </a:t>
                      </a:r>
                      <a:r>
                        <a:rPr lang="fa-IR" sz="2000" dirty="0" smtClean="0">
                          <a:effectLst/>
                          <a:cs typeface="B Zar" pitchFamily="2" charset="-78"/>
                        </a:rPr>
                        <a:t>فرم الدئيد)</a:t>
                      </a:r>
                      <a:r>
                        <a:rPr lang="en-US" sz="2000" dirty="0" smtClean="0">
                          <a:effectLst/>
                          <a:cs typeface="B Zar" pitchFamily="2" charset="-78"/>
                        </a:rPr>
                        <a:t>.</a:t>
                      </a:r>
                    </a:p>
                    <a:p>
                      <a:pPr algn="r" rtl="1"/>
                      <a:endParaRPr lang="fa-IR" sz="20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2277">
                <a:tc>
                  <a:txBody>
                    <a:bodyPr/>
                    <a:lstStyle/>
                    <a:p>
                      <a:pPr algn="r" rtl="1"/>
                      <a:r>
                        <a:rPr lang="fa-IR" dirty="0" smtClean="0"/>
                        <a:t>1</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1"/>
                      <a:r>
                        <a:rPr lang="fa-IR" sz="2000" dirty="0" smtClean="0">
                          <a:effectLst/>
                          <a:cs typeface="B Zar" pitchFamily="2" charset="-78"/>
                        </a:rPr>
                        <a:t>احتراق دربالاي 200 درجه فارنهايت (93/3 درجه سانتيگراد ) موادي كه برای اشتعال بايد حرارت ببينند( مانندگليسيرين</a:t>
                      </a:r>
                      <a:r>
                        <a:rPr lang="fa-IR" sz="2000" i="1" dirty="0" smtClean="0">
                          <a:effectLst/>
                          <a:cs typeface="B Zar" pitchFamily="2" charset="-78"/>
                        </a:rPr>
                        <a:t>، </a:t>
                      </a:r>
                      <a:r>
                        <a:rPr lang="fa-IR" sz="2000" dirty="0" smtClean="0">
                          <a:effectLst/>
                          <a:cs typeface="B Zar" pitchFamily="2" charset="-78"/>
                        </a:rPr>
                        <a:t>سولفور و</a:t>
                      </a:r>
                      <a:r>
                        <a:rPr lang="fa-IR" sz="2000" i="1" dirty="0" smtClean="0">
                          <a:effectLst/>
                          <a:cs typeface="B Zar" pitchFamily="2" charset="-78"/>
                        </a:rPr>
                        <a:t> </a:t>
                      </a:r>
                      <a:r>
                        <a:rPr lang="fa-IR" sz="2000" dirty="0" smtClean="0">
                          <a:effectLst/>
                          <a:cs typeface="B Zar" pitchFamily="2" charset="-78"/>
                        </a:rPr>
                        <a:t>روي)</a:t>
                      </a:r>
                      <a:r>
                        <a:rPr lang="en-US" sz="2000" dirty="0" smtClean="0">
                          <a:effectLst/>
                          <a:cs typeface="B Zar" pitchFamily="2" charset="-78"/>
                        </a:rPr>
                        <a:t> .</a:t>
                      </a:r>
                      <a:endParaRPr lang="fa-IR" sz="20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2277">
                <a:tc>
                  <a:txBody>
                    <a:bodyPr/>
                    <a:lstStyle/>
                    <a:p>
                      <a:pPr algn="r" rtl="1"/>
                      <a:r>
                        <a:rPr lang="fa-IR" dirty="0" smtClean="0"/>
                        <a:t>0</a:t>
                      </a:r>
                      <a:endParaRPr lang="fa-I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effectLst/>
                          <a:cs typeface="B Zar" pitchFamily="2" charset="-78"/>
                        </a:rPr>
                        <a:t>غيرقابل احتراق. موادي كه مشتعل نميشوند( مانند اسيد نيتريك</a:t>
                      </a:r>
                      <a:r>
                        <a:rPr lang="fa-IR" sz="2000" i="1" dirty="0" smtClean="0">
                          <a:effectLst/>
                          <a:cs typeface="B Zar" pitchFamily="2" charset="-78"/>
                        </a:rPr>
                        <a:t>، </a:t>
                      </a:r>
                      <a:r>
                        <a:rPr lang="fa-IR" sz="2000" dirty="0" smtClean="0">
                          <a:effectLst/>
                          <a:cs typeface="B Zar" pitchFamily="2" charset="-78"/>
                        </a:rPr>
                        <a:t>پراكسيد سديم و</a:t>
                      </a:r>
                      <a:r>
                        <a:rPr lang="fa-IR" sz="2000" i="1" dirty="0" smtClean="0">
                          <a:effectLst/>
                          <a:cs typeface="B Zar" pitchFamily="2" charset="-78"/>
                        </a:rPr>
                        <a:t> </a:t>
                      </a:r>
                      <a:r>
                        <a:rPr lang="fa-IR" sz="2000" dirty="0" smtClean="0">
                          <a:effectLst/>
                          <a:cs typeface="B Zar" pitchFamily="2" charset="-78"/>
                        </a:rPr>
                        <a:t>اسيد سولفوريك).</a:t>
                      </a:r>
                      <a:endParaRPr lang="en-US" sz="2000" dirty="0" smtClean="0">
                        <a:effectLst/>
                        <a:cs typeface="B Zar" pitchFamily="2" charset="-78"/>
                      </a:endParaRPr>
                    </a:p>
                    <a:p>
                      <a:pPr algn="r" rtl="1"/>
                      <a:endParaRPr lang="fa-IR" sz="20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1097280" y="5048852"/>
            <a:ext cx="10392508" cy="1200329"/>
          </a:xfrm>
          <a:prstGeom prst="rect">
            <a:avLst/>
          </a:prstGeom>
        </p:spPr>
        <p:txBody>
          <a:bodyPr wrap="square">
            <a:spAutoFit/>
          </a:bodyPr>
          <a:lstStyle/>
          <a:p>
            <a:pPr algn="r" rtl="1">
              <a:buNone/>
            </a:pPr>
            <a:r>
              <a:rPr lang="fa-IR" dirty="0" smtClean="0">
                <a:cs typeface="B Zar" pitchFamily="2" charset="-78"/>
              </a:rPr>
              <a:t>*چهارچوب </a:t>
            </a:r>
            <a:r>
              <a:rPr lang="fa-IR" dirty="0">
                <a:cs typeface="B Zar" pitchFamily="2" charset="-78"/>
              </a:rPr>
              <a:t>كدبندي براي خطرات اشتعال پذيري بر اساس نقطه شعله زني مواد مي باشد.</a:t>
            </a:r>
            <a:endParaRPr lang="en-US" dirty="0">
              <a:cs typeface="B Zar" pitchFamily="2" charset="-78"/>
            </a:endParaRPr>
          </a:p>
          <a:p>
            <a:pPr algn="r" rtl="1">
              <a:buNone/>
            </a:pPr>
            <a:r>
              <a:rPr lang="fa-IR" b="1" dirty="0" smtClean="0">
                <a:cs typeface="B Zar" pitchFamily="2" charset="-78"/>
              </a:rPr>
              <a:t>*نقطه </a:t>
            </a:r>
            <a:r>
              <a:rPr lang="fa-IR" b="1" dirty="0">
                <a:cs typeface="B Zar" pitchFamily="2" charset="-78"/>
              </a:rPr>
              <a:t>شعله زني</a:t>
            </a:r>
            <a:endParaRPr lang="en-US" dirty="0">
              <a:cs typeface="B Zar" pitchFamily="2" charset="-78"/>
            </a:endParaRPr>
          </a:p>
          <a:p>
            <a:pPr algn="r" rtl="1">
              <a:buNone/>
            </a:pPr>
            <a:r>
              <a:rPr lang="fa-IR" dirty="0">
                <a:cs typeface="B Zar" pitchFamily="2" charset="-78"/>
              </a:rPr>
              <a:t>درجه حرارتي است كه درآن درجه حرارت، يك ماده سوختني مايع به اندازه كافي بخار مي گردد و به محض نزديك شدن شعله يا جرقه به آن باعث شعله ور شدن و شروع حريق مي گردد. اگر برخي جامدات بتوانند مستقيماً يا با واسطه تبديل به بخار شوند، اين اصطلاح در مورد آن ها نيز صادق است. </a:t>
            </a:r>
          </a:p>
        </p:txBody>
      </p:sp>
      <p:sp>
        <p:nvSpPr>
          <p:cNvPr id="3" name="Footer Placeholder 2"/>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31903138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G.Amini-Autumn 1397</a:t>
            </a:r>
            <a:endParaRPr lang="en-US"/>
          </a:p>
        </p:txBody>
      </p:sp>
      <p:graphicFrame>
        <p:nvGraphicFramePr>
          <p:cNvPr id="4" name="Table 3"/>
          <p:cNvGraphicFramePr>
            <a:graphicFrameLocks noGrp="1"/>
          </p:cNvGraphicFramePr>
          <p:nvPr>
            <p:extLst/>
          </p:nvPr>
        </p:nvGraphicFramePr>
        <p:xfrm>
          <a:off x="1097279" y="1933005"/>
          <a:ext cx="10058400" cy="4297680"/>
        </p:xfrm>
        <a:graphic>
          <a:graphicData uri="http://schemas.openxmlformats.org/drawingml/2006/table">
            <a:tbl>
              <a:tblPr rtl="1" firstRow="1" bandRow="1">
                <a:tableStyleId>{5C22544A-7EE6-4342-B048-85BDC9FD1C3A}</a:tableStyleId>
              </a:tblPr>
              <a:tblGrid>
                <a:gridCol w="2416126"/>
                <a:gridCol w="7642274"/>
              </a:tblGrid>
              <a:tr h="370840">
                <a:tc>
                  <a:txBody>
                    <a:bodyPr/>
                    <a:lstStyle/>
                    <a:p>
                      <a:pPr rtl="1"/>
                      <a:endParaRPr lang="fa-I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en-US" sz="2000" dirty="0" smtClean="0">
                          <a:solidFill>
                            <a:schemeClr val="tx1"/>
                          </a:solidFill>
                        </a:rPr>
                        <a:t>Special (White)</a:t>
                      </a:r>
                      <a:endParaRPr lang="fa-IR"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rtl="1"/>
                      <a:r>
                        <a:rPr lang="en-US" sz="2000" strike="sngStrike" dirty="0" smtClean="0">
                          <a:solidFill>
                            <a:schemeClr val="tx1"/>
                          </a:solidFill>
                        </a:rPr>
                        <a:t>W</a:t>
                      </a:r>
                      <a:endParaRPr lang="fa-IR" sz="2000" strike="sngStrik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r>
                        <a:rPr lang="fa-IR" sz="2000" dirty="0" smtClean="0">
                          <a:solidFill>
                            <a:schemeClr val="tx1"/>
                          </a:solidFill>
                          <a:cs typeface="B Zar" pitchFamily="2" charset="-78"/>
                        </a:rPr>
                        <a:t>خطر واكنش زايي با آب </a:t>
                      </a:r>
                      <a:endParaRPr lang="fa-IR"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solidFill>
                            <a:schemeClr val="tx1"/>
                          </a:solidFill>
                          <a:cs typeface="B Zar" pitchFamily="2" charset="-78"/>
                        </a:rPr>
                        <a:t>(</a:t>
                      </a:r>
                      <a:r>
                        <a:rPr lang="en-US" sz="2000" dirty="0" smtClean="0">
                          <a:solidFill>
                            <a:schemeClr val="tx1"/>
                          </a:solidFill>
                          <a:latin typeface="Times New Roman" pitchFamily="18" charset="0"/>
                          <a:cs typeface="Times New Roman" pitchFamily="18" charset="0"/>
                        </a:rPr>
                        <a:t>OXY</a:t>
                      </a:r>
                      <a:r>
                        <a:rPr lang="fa-IR" sz="2000" dirty="0" smtClean="0">
                          <a:solidFill>
                            <a:schemeClr val="tx1"/>
                          </a:solidFill>
                          <a:cs typeface="B Zar" pitchFamily="2" charset="-78"/>
                        </a:rPr>
                        <a:t>)</a:t>
                      </a:r>
                      <a:endParaRPr lang="en-US" sz="2000" dirty="0" smtClean="0">
                        <a:solidFill>
                          <a:schemeClr val="tx1"/>
                        </a:solidFill>
                        <a:cs typeface="B Zar" pitchFamily="2" charset="-78"/>
                      </a:endParaRPr>
                    </a:p>
                    <a:p>
                      <a:pPr algn="ctr" rtl="1"/>
                      <a:endParaRPr lang="fa-IR"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r>
                        <a:rPr lang="fa-IR" sz="2000" dirty="0" smtClean="0">
                          <a:solidFill>
                            <a:schemeClr val="tx1"/>
                          </a:solidFill>
                          <a:cs typeface="B Zar" pitchFamily="2" charset="-78"/>
                        </a:rPr>
                        <a:t>خطر اكسيد كنندگی</a:t>
                      </a:r>
                      <a:endParaRPr lang="fa-IR"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rtl="1"/>
                      <a:endParaRPr lang="fa-IR"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solidFill>
                            <a:schemeClr val="tx1"/>
                          </a:solidFill>
                          <a:cs typeface="B Zar" pitchFamily="2" charset="-78"/>
                        </a:rPr>
                        <a:t>خطر راديواكتيويته</a:t>
                      </a:r>
                      <a:endParaRPr lang="en-US" sz="2000" dirty="0" smtClean="0">
                        <a:solidFill>
                          <a:schemeClr val="tx1"/>
                        </a:solidFill>
                        <a:cs typeface="B Zar" pitchFamily="2" charset="-78"/>
                      </a:endParaRPr>
                    </a:p>
                    <a:p>
                      <a:pPr algn="r" rtl="1"/>
                      <a:endParaRPr lang="fa-IR"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solidFill>
                            <a:schemeClr val="tx1"/>
                          </a:solidFill>
                          <a:cs typeface="B Zar" pitchFamily="2" charset="-78"/>
                        </a:rPr>
                        <a:t>( </a:t>
                      </a:r>
                      <a:r>
                        <a:rPr lang="en-US" sz="2000" dirty="0" smtClean="0">
                          <a:solidFill>
                            <a:schemeClr val="tx1"/>
                          </a:solidFill>
                          <a:latin typeface="Times New Roman" pitchFamily="18" charset="0"/>
                          <a:cs typeface="Times New Roman" pitchFamily="18" charset="0"/>
                        </a:rPr>
                        <a:t>COR</a:t>
                      </a:r>
                      <a:r>
                        <a:rPr lang="fa-IR" sz="2000" dirty="0" smtClean="0">
                          <a:solidFill>
                            <a:schemeClr val="tx1"/>
                          </a:solidFill>
                          <a:cs typeface="B Zar" pitchFamily="2" charset="-78"/>
                        </a:rPr>
                        <a:t>)</a:t>
                      </a:r>
                      <a:endParaRPr lang="en-US" sz="2000" dirty="0" smtClean="0">
                        <a:solidFill>
                          <a:schemeClr val="tx1"/>
                        </a:solidFill>
                        <a:cs typeface="B Zar" pitchFamily="2" charset="-78"/>
                      </a:endParaRPr>
                    </a:p>
                    <a:p>
                      <a:pPr algn="ctr" rtl="1"/>
                      <a:endParaRPr lang="fa-IR"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r>
                        <a:rPr lang="fa-IR" sz="2000" dirty="0" smtClean="0">
                          <a:solidFill>
                            <a:schemeClr val="tx1"/>
                          </a:solidFill>
                          <a:cs typeface="B Zar" pitchFamily="2" charset="-78"/>
                        </a:rPr>
                        <a:t>خطر خورندگي</a:t>
                      </a:r>
                      <a:endParaRPr lang="fa-IR"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solidFill>
                            <a:schemeClr val="tx1"/>
                          </a:solidFill>
                          <a:cs typeface="B Zar" pitchFamily="2" charset="-78"/>
                        </a:rPr>
                        <a:t>(</a:t>
                      </a:r>
                      <a:r>
                        <a:rPr lang="en-US" sz="2000" dirty="0" smtClean="0">
                          <a:solidFill>
                            <a:schemeClr val="tx1"/>
                          </a:solidFill>
                          <a:cs typeface="B Zar" pitchFamily="2" charset="-78"/>
                        </a:rPr>
                        <a:t>(</a:t>
                      </a:r>
                      <a:r>
                        <a:rPr lang="en-US" sz="2000" dirty="0" smtClean="0">
                          <a:solidFill>
                            <a:schemeClr val="tx1"/>
                          </a:solidFill>
                          <a:latin typeface="Times New Roman" pitchFamily="18" charset="0"/>
                          <a:cs typeface="Times New Roman" pitchFamily="18" charset="0"/>
                        </a:rPr>
                        <a:t>ACD</a:t>
                      </a:r>
                    </a:p>
                    <a:p>
                      <a:pPr algn="ctr" rtl="1"/>
                      <a:endParaRPr lang="fa-IR"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r>
                        <a:rPr lang="fa-IR" sz="2000" dirty="0" smtClean="0">
                          <a:solidFill>
                            <a:schemeClr val="tx1"/>
                          </a:solidFill>
                          <a:cs typeface="B Zar" pitchFamily="2" charset="-78"/>
                        </a:rPr>
                        <a:t>اسيد</a:t>
                      </a:r>
                      <a:endParaRPr lang="fa-IR"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dirty="0" smtClean="0">
                          <a:solidFill>
                            <a:schemeClr val="tx1"/>
                          </a:solidFill>
                          <a:cs typeface="B Zar" pitchFamily="2" charset="-78"/>
                        </a:rPr>
                        <a:t>(</a:t>
                      </a:r>
                      <a:r>
                        <a:rPr lang="en-US" sz="2000" dirty="0" smtClean="0">
                          <a:solidFill>
                            <a:schemeClr val="tx1"/>
                          </a:solidFill>
                          <a:latin typeface="Times New Roman" pitchFamily="18" charset="0"/>
                          <a:cs typeface="Times New Roman" pitchFamily="18" charset="0"/>
                        </a:rPr>
                        <a:t>ALK</a:t>
                      </a:r>
                      <a:r>
                        <a:rPr lang="fa-IR" sz="2000" dirty="0" smtClean="0">
                          <a:solidFill>
                            <a:schemeClr val="tx1"/>
                          </a:solidFill>
                          <a:cs typeface="B Zar" pitchFamily="2" charset="-78"/>
                        </a:rPr>
                        <a:t>) </a:t>
                      </a:r>
                      <a:endParaRPr lang="en-US" sz="2000" dirty="0" smtClean="0">
                        <a:solidFill>
                          <a:schemeClr val="tx1"/>
                        </a:solidFill>
                        <a:cs typeface="B Zar" pitchFamily="2" charset="-78"/>
                      </a:endParaRPr>
                    </a:p>
                    <a:p>
                      <a:pPr algn="ctr" rtl="1"/>
                      <a:endParaRPr lang="fa-IR"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1"/>
                      <a:r>
                        <a:rPr lang="fa-IR" sz="2000" dirty="0" smtClean="0">
                          <a:solidFill>
                            <a:schemeClr val="tx1"/>
                          </a:solidFill>
                          <a:cs typeface="B Zar" pitchFamily="2" charset="-78"/>
                        </a:rPr>
                        <a:t> قلياها </a:t>
                      </a:r>
                      <a:endParaRPr lang="fa-IR"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descr="27"/>
          <p:cNvPicPr/>
          <p:nvPr/>
        </p:nvPicPr>
        <p:blipFill>
          <a:blip r:embed="rId2" cstate="print"/>
          <a:srcRect/>
          <a:stretch>
            <a:fillRect/>
          </a:stretch>
        </p:blipFill>
        <p:spPr bwMode="auto">
          <a:xfrm>
            <a:off x="1097279" y="286603"/>
            <a:ext cx="1733843" cy="1450757"/>
          </a:xfrm>
          <a:prstGeom prst="rect">
            <a:avLst/>
          </a:prstGeom>
          <a:noFill/>
        </p:spPr>
      </p:pic>
      <p:pic>
        <p:nvPicPr>
          <p:cNvPr id="7" name="Picture 5" descr="7"/>
          <p:cNvPicPr>
            <a:picLocks noChangeAspect="1" noChangeArrowheads="1"/>
          </p:cNvPicPr>
          <p:nvPr/>
        </p:nvPicPr>
        <p:blipFill rotWithShape="1">
          <a:blip r:embed="rId3">
            <a:extLst>
              <a:ext uri="{28A0092B-C50C-407E-A947-70E740481C1C}">
                <a14:useLocalDpi xmlns:a14="http://schemas.microsoft.com/office/drawing/2010/main" val="0"/>
              </a:ext>
            </a:extLst>
          </a:blip>
          <a:srcRect l="36507" t="21440" r="37567" b="52374"/>
          <a:stretch/>
        </p:blipFill>
        <p:spPr bwMode="auto">
          <a:xfrm>
            <a:off x="9544049" y="3516924"/>
            <a:ext cx="707781" cy="404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587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G.Amini-Autumn 1397</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6682" y="0"/>
            <a:ext cx="4801810" cy="6858000"/>
          </a:xfrm>
          <a:prstGeom prst="rect">
            <a:avLst/>
          </a:prstGeom>
        </p:spPr>
      </p:pic>
    </p:spTree>
    <p:extLst>
      <p:ext uri="{BB962C8B-B14F-4D97-AF65-F5344CB8AC3E}">
        <p14:creationId xmlns:p14="http://schemas.microsoft.com/office/powerpoint/2010/main" val="2844233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549276"/>
            <a:ext cx="8229600" cy="1279525"/>
          </a:xfrm>
        </p:spPr>
        <p:txBody>
          <a:bodyPr/>
          <a:lstStyle/>
          <a:p>
            <a:pPr algn="ctr" eaLnBrk="1" hangingPunct="1"/>
            <a:r>
              <a:rPr lang="fa-IR" altLang="en-US" b="1" i="1" dirty="0" smtClean="0">
                <a:solidFill>
                  <a:srgbClr val="FF0000"/>
                </a:solidFill>
                <a:latin typeface="Arial" panose="020B0604020202020204" pitchFamily="34" charset="0"/>
              </a:rPr>
              <a:t>مثال برچسب ها</a:t>
            </a:r>
            <a:r>
              <a:rPr lang="fa-IR" altLang="en-US" sz="4000" dirty="0">
                <a:solidFill>
                  <a:schemeClr val="tx2"/>
                </a:solidFill>
                <a:latin typeface="Arial" panose="020B0604020202020204" pitchFamily="34" charset="0"/>
              </a:rPr>
              <a:t/>
            </a:r>
            <a:br>
              <a:rPr lang="fa-IR" altLang="en-US" sz="4000" dirty="0">
                <a:solidFill>
                  <a:schemeClr val="tx2"/>
                </a:solidFill>
                <a:latin typeface="Arial" panose="020B0604020202020204" pitchFamily="34" charset="0"/>
              </a:rPr>
            </a:br>
            <a:endParaRPr lang="en-US" altLang="en-US" sz="4000" dirty="0">
              <a:solidFill>
                <a:schemeClr val="tx2"/>
              </a:solidFill>
              <a:latin typeface="Arial" panose="020B0604020202020204" pitchFamily="34" charset="0"/>
            </a:endParaRPr>
          </a:p>
        </p:txBody>
      </p:sp>
      <p:sp>
        <p:nvSpPr>
          <p:cNvPr id="22531" name="Rectangle 3"/>
          <p:cNvSpPr>
            <a:spLocks noGrp="1" noChangeArrowheads="1"/>
          </p:cNvSpPr>
          <p:nvPr>
            <p:ph type="body" idx="1"/>
          </p:nvPr>
        </p:nvSpPr>
        <p:spPr>
          <a:xfrm>
            <a:off x="2063750" y="1412875"/>
            <a:ext cx="8229600" cy="3886200"/>
          </a:xfrm>
        </p:spPr>
        <p:txBody>
          <a:bodyPr/>
          <a:lstStyle/>
          <a:p>
            <a:pPr eaLnBrk="1" hangingPunct="1">
              <a:buFont typeface="Wingdings" panose="05000000000000000000" pitchFamily="2" charset="2"/>
              <a:buNone/>
            </a:pPr>
            <a:endParaRPr lang="fa-IR" altLang="en-US" sz="2400">
              <a:latin typeface="Arial" panose="020B0604020202020204" pitchFamily="34" charset="0"/>
            </a:endParaRPr>
          </a:p>
          <a:p>
            <a:pPr eaLnBrk="1" hangingPunct="1">
              <a:buFont typeface="Wingdings" panose="05000000000000000000" pitchFamily="2" charset="2"/>
              <a:buNone/>
            </a:pPr>
            <a:r>
              <a:rPr lang="fa-IR" altLang="en-US" smtClean="0">
                <a:latin typeface="Arial" panose="020B0604020202020204" pitchFamily="34" charset="0"/>
              </a:rPr>
              <a:t>     </a:t>
            </a:r>
            <a:r>
              <a:rPr lang="fa-IR" altLang="en-US" b="1" i="1" smtClean="0">
                <a:solidFill>
                  <a:schemeClr val="tx2"/>
                </a:solidFill>
                <a:latin typeface="Arial" panose="020B0604020202020204" pitchFamily="34" charset="0"/>
              </a:rPr>
              <a:t>*مستطيل </a:t>
            </a:r>
            <a:r>
              <a:rPr lang="en-US" altLang="en-US" b="1" i="1" smtClean="0">
                <a:solidFill>
                  <a:schemeClr val="tx2"/>
                </a:solidFill>
                <a:latin typeface="Arial" panose="020B0604020202020204" pitchFamily="34" charset="0"/>
              </a:rPr>
              <a:t>HMIS</a:t>
            </a:r>
            <a:r>
              <a:rPr lang="fa-IR" altLang="en-US" smtClean="0">
                <a:latin typeface="Arial" panose="020B0604020202020204" pitchFamily="34" charset="0"/>
              </a:rPr>
              <a:t>                     </a:t>
            </a:r>
            <a:r>
              <a:rPr lang="fa-IR" altLang="en-US" b="1" i="1" smtClean="0">
                <a:solidFill>
                  <a:schemeClr val="tx2"/>
                </a:solidFill>
                <a:latin typeface="Arial" panose="020B0604020202020204" pitchFamily="34" charset="0"/>
              </a:rPr>
              <a:t>* لوزي </a:t>
            </a:r>
            <a:r>
              <a:rPr lang="en-US" altLang="en-US" b="1" i="1" smtClean="0">
                <a:solidFill>
                  <a:schemeClr val="tx2"/>
                </a:solidFill>
                <a:latin typeface="Arial" panose="020B0604020202020204" pitchFamily="34" charset="0"/>
              </a:rPr>
              <a:t>NFPA</a:t>
            </a:r>
            <a:r>
              <a:rPr lang="en-US" altLang="en-US" smtClean="0">
                <a:latin typeface="Arial" panose="020B0604020202020204" pitchFamily="34" charset="0"/>
              </a:rPr>
              <a:t>     </a:t>
            </a:r>
            <a:r>
              <a:rPr lang="fa-IR" altLang="en-US" smtClean="0">
                <a:latin typeface="Arial" panose="020B0604020202020204" pitchFamily="34" charset="0"/>
              </a:rPr>
              <a:t> </a:t>
            </a:r>
            <a:r>
              <a:rPr lang="en-US" altLang="en-US" sz="1600">
                <a:solidFill>
                  <a:schemeClr val="tx2"/>
                </a:solidFill>
                <a:latin typeface="Arial" panose="020B0604020202020204" pitchFamily="34" charset="0"/>
              </a:rPr>
              <a:t>Hazardous Material Identification System</a:t>
            </a:r>
            <a:r>
              <a:rPr lang="fa-IR" altLang="en-US">
                <a:solidFill>
                  <a:schemeClr val="tx2"/>
                </a:solidFill>
                <a:latin typeface="Arial" panose="020B0604020202020204" pitchFamily="34" charset="0"/>
              </a:rPr>
              <a:t>                  </a:t>
            </a:r>
            <a:r>
              <a:rPr lang="en-US" altLang="en-US" sz="1600">
                <a:solidFill>
                  <a:schemeClr val="tx2"/>
                </a:solidFill>
                <a:latin typeface="Arial" panose="020B0604020202020204" pitchFamily="34" charset="0"/>
              </a:rPr>
              <a:t>National fire protection agency</a:t>
            </a:r>
          </a:p>
        </p:txBody>
      </p:sp>
      <p:sp>
        <p:nvSpPr>
          <p:cNvPr id="900100" name="Rectangle 4"/>
          <p:cNvSpPr>
            <a:spLocks noChangeArrowheads="1"/>
          </p:cNvSpPr>
          <p:nvPr/>
        </p:nvSpPr>
        <p:spPr bwMode="auto">
          <a:xfrm>
            <a:off x="1524000" y="1484313"/>
            <a:ext cx="9144000" cy="144462"/>
          </a:xfrm>
          <a:prstGeom prst="rect">
            <a:avLst/>
          </a:prstGeom>
          <a:gradFill rotWithShape="1">
            <a:gsLst>
              <a:gs pos="0">
                <a:srgbClr val="FF0000"/>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bg2"/>
              </a:buClr>
              <a:buSzPct val="7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l" rtl="0">
              <a:spcBef>
                <a:spcPct val="0"/>
              </a:spcBef>
              <a:buClrTx/>
              <a:buSzTx/>
              <a:buFontTx/>
              <a:buNone/>
            </a:pPr>
            <a:endParaRPr lang="fa-IR" altLang="en-US" sz="1800">
              <a:latin typeface="Arial" panose="020B0604020202020204" pitchFamily="34" charset="0"/>
            </a:endParaRPr>
          </a:p>
        </p:txBody>
      </p:sp>
      <p:pic>
        <p:nvPicPr>
          <p:cNvPr id="2253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586" y="1827007"/>
            <a:ext cx="10040814" cy="440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1145778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00100"/>
                                        </p:tgtEl>
                                        <p:attrNameLst>
                                          <p:attrName>style.visibility</p:attrName>
                                        </p:attrNameLst>
                                      </p:cBhvr>
                                      <p:to>
                                        <p:strVal val="visible"/>
                                      </p:to>
                                    </p:set>
                                    <p:anim calcmode="lin" valueType="num">
                                      <p:cBhvr additive="base">
                                        <p:cTn id="7" dur="500" fill="hold"/>
                                        <p:tgtEl>
                                          <p:spTgt spid="900100"/>
                                        </p:tgtEl>
                                        <p:attrNameLst>
                                          <p:attrName>ppt_x</p:attrName>
                                        </p:attrNameLst>
                                      </p:cBhvr>
                                      <p:tavLst>
                                        <p:tav tm="0">
                                          <p:val>
                                            <p:strVal val="0-#ppt_w/2"/>
                                          </p:val>
                                        </p:tav>
                                        <p:tav tm="100000">
                                          <p:val>
                                            <p:strVal val="#ppt_x"/>
                                          </p:val>
                                        </p:tav>
                                      </p:tavLst>
                                    </p:anim>
                                    <p:anim calcmode="lin" valueType="num">
                                      <p:cBhvr additive="base">
                                        <p:cTn id="8" dur="500" fill="hold"/>
                                        <p:tgtEl>
                                          <p:spTgt spid="900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0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1981200" y="274638"/>
            <a:ext cx="8534400" cy="1143000"/>
          </a:xfrm>
        </p:spPr>
        <p:txBody>
          <a:bodyPr/>
          <a:lstStyle/>
          <a:p>
            <a:pPr eaLnBrk="1" hangingPunct="1"/>
            <a:r>
              <a:rPr lang="en-US" altLang="en-US" sz="4000" b="1">
                <a:solidFill>
                  <a:srgbClr val="FF0000"/>
                </a:solidFill>
              </a:rPr>
              <a:t>Hazardous Materials Identification System (Color Bar)</a:t>
            </a:r>
          </a:p>
        </p:txBody>
      </p:sp>
      <p:pic>
        <p:nvPicPr>
          <p:cNvPr id="25603" name="Picture 5" descr="[sample HMIG 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52600"/>
            <a:ext cx="4673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3538435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2063750" y="1412875"/>
            <a:ext cx="8229600" cy="3886200"/>
          </a:xfrm>
        </p:spPr>
        <p:txBody>
          <a:bodyPr/>
          <a:lstStyle/>
          <a:p>
            <a:pPr eaLnBrk="1" hangingPunct="1">
              <a:buFont typeface="Wingdings" panose="05000000000000000000" pitchFamily="2" charset="2"/>
              <a:buNone/>
            </a:pPr>
            <a:endParaRPr lang="fa-IR" altLang="en-US" sz="1800">
              <a:solidFill>
                <a:schemeClr val="tx2"/>
              </a:solidFill>
              <a:latin typeface="Arial" panose="020B0604020202020204" pitchFamily="34" charset="0"/>
            </a:endParaRPr>
          </a:p>
        </p:txBody>
      </p:sp>
      <p:sp>
        <p:nvSpPr>
          <p:cNvPr id="23556" name="Rectangle 4"/>
          <p:cNvSpPr>
            <a:spLocks noChangeArrowheads="1"/>
          </p:cNvSpPr>
          <p:nvPr/>
        </p:nvSpPr>
        <p:spPr bwMode="auto">
          <a:xfrm>
            <a:off x="1524000" y="908051"/>
            <a:ext cx="9144000" cy="144463"/>
          </a:xfrm>
          <a:prstGeom prst="rect">
            <a:avLst/>
          </a:prstGeom>
          <a:gradFill rotWithShape="1">
            <a:gsLst>
              <a:gs pos="0">
                <a:srgbClr val="FF0000"/>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bg2"/>
              </a:buClr>
              <a:buSzPct val="7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l" rtl="0">
              <a:spcBef>
                <a:spcPct val="0"/>
              </a:spcBef>
              <a:buClrTx/>
              <a:buSzTx/>
              <a:buFontTx/>
              <a:buNone/>
            </a:pPr>
            <a:endParaRPr lang="fa-IR" altLang="en-US" sz="1800">
              <a:latin typeface="Arial" panose="020B0604020202020204" pitchFamily="34" charset="0"/>
            </a:endParaRPr>
          </a:p>
        </p:txBody>
      </p:sp>
      <p:pic>
        <p:nvPicPr>
          <p:cNvPr id="23557" name="Picture 6" descr="HMIS_PPE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 y="286603"/>
            <a:ext cx="10119360" cy="599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907671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a:solidFill>
                  <a:schemeClr val="tx1"/>
                </a:solidFill>
              </a:rPr>
              <a:t>منظور از ایمن و غیر ایمن چیست؟</a:t>
            </a:r>
            <a:r>
              <a:rPr lang="en-US" sz="3600" dirty="0"/>
              <a:t/>
            </a:r>
            <a:br>
              <a:rPr lang="en-US" sz="3600" dirty="0"/>
            </a:br>
            <a:endParaRPr lang="fa-IR" sz="3600" dirty="0"/>
          </a:p>
        </p:txBody>
      </p:sp>
      <p:sp>
        <p:nvSpPr>
          <p:cNvPr id="3" name="Content Placeholder 2"/>
          <p:cNvSpPr>
            <a:spLocks noGrp="1"/>
          </p:cNvSpPr>
          <p:nvPr>
            <p:ph idx="1"/>
          </p:nvPr>
        </p:nvSpPr>
        <p:spPr/>
        <p:txBody>
          <a:bodyPr>
            <a:normAutofit/>
          </a:bodyPr>
          <a:lstStyle/>
          <a:p>
            <a:pPr algn="ctr">
              <a:lnSpc>
                <a:spcPct val="200000"/>
              </a:lnSpc>
            </a:pPr>
            <a:r>
              <a:rPr lang="fa-IR" sz="2800" dirty="0">
                <a:solidFill>
                  <a:schemeClr val="tx1"/>
                </a:solidFill>
              </a:rPr>
              <a:t>یک مکان، یک کار معین و یا یک دستگاه زمانی ایمن انگاشته می شود که احتمال خطر مرگ، مجروح شدن و یا ابتلا به بیماری برای کسانیکه در آنجا بوده یا با  آن دستگاه کار می کنند در حد قابل قبول پایین باشد.</a:t>
            </a:r>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30109952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G.Amini-Autumn 1397</a:t>
            </a:r>
            <a:endParaRPr lang="en-US"/>
          </a:p>
        </p:txBody>
      </p:sp>
      <p:sp>
        <p:nvSpPr>
          <p:cNvPr id="5" name="Rectangle 3"/>
          <p:cNvSpPr>
            <a:spLocks noGrp="1" noChangeArrowheads="1"/>
          </p:cNvSpPr>
          <p:nvPr>
            <p:ph idx="1"/>
          </p:nvPr>
        </p:nvSpPr>
        <p:spPr>
          <a:solidFill>
            <a:srgbClr val="FFFFFF"/>
          </a:solidFill>
          <a:ln>
            <a:noFill/>
            <a:miter lim="800000"/>
            <a:headEnd/>
            <a:tailEnd/>
          </a:ln>
        </p:spPr>
        <p:txBody>
          <a:bodyPr>
            <a:normAutofit/>
          </a:bodyPr>
          <a:lstStyle/>
          <a:p>
            <a:pPr algn="r" rtl="1" eaLnBrk="1" hangingPunct="1">
              <a:lnSpc>
                <a:spcPct val="110000"/>
              </a:lnSpc>
              <a:buFont typeface="Wingdings" panose="05000000000000000000" pitchFamily="2" charset="2"/>
              <a:buChar char="v"/>
            </a:pPr>
            <a:r>
              <a:rPr lang="fa-IR" altLang="fa-IR" sz="2800" b="1" dirty="0" smtClean="0"/>
              <a:t>با وجوداينكه برچسب ها يك روش موثر براي ارائه اطلاعات درباره مواد خطرناك است اما برخي اوقات شما به اطلاعات بيشتر ازآنچه در برچسب ها آورده شده نيازخواهيد داشت.</a:t>
            </a:r>
          </a:p>
          <a:p>
            <a:pPr algn="r" rtl="1" eaLnBrk="1" hangingPunct="1">
              <a:lnSpc>
                <a:spcPct val="110000"/>
              </a:lnSpc>
              <a:buFont typeface="Wingdings" panose="05000000000000000000" pitchFamily="2" charset="2"/>
              <a:buChar char="v"/>
            </a:pPr>
            <a:endParaRPr lang="fa-IR" altLang="fa-IR" sz="2800" b="1" dirty="0" smtClean="0"/>
          </a:p>
          <a:p>
            <a:pPr algn="r" rtl="1">
              <a:lnSpc>
                <a:spcPct val="110000"/>
              </a:lnSpc>
              <a:buFont typeface="Wingdings" panose="05000000000000000000" pitchFamily="2" charset="2"/>
              <a:buChar char="v"/>
            </a:pPr>
            <a:r>
              <a:rPr lang="fa-IR" altLang="fa-IR" sz="2800" b="1" dirty="0" smtClean="0"/>
              <a:t>شمامي توانيد مجموعه اي ازاطلاعات را درباره مواد خطرناكي كه با آنها سروكارداريد دربرگه اطلاعات ايمني وبهداشتي مواد يا </a:t>
            </a:r>
            <a:r>
              <a:rPr lang="en-US" altLang="fa-IR" sz="2800" b="1" dirty="0" smtClean="0"/>
              <a:t>SDSs </a:t>
            </a:r>
            <a:r>
              <a:rPr lang="fa-IR" altLang="fa-IR" sz="2800" b="1" dirty="0" smtClean="0"/>
              <a:t> بيابيد.</a:t>
            </a:r>
          </a:p>
        </p:txBody>
      </p:sp>
    </p:spTree>
    <p:extLst>
      <p:ext uri="{BB962C8B-B14F-4D97-AF65-F5344CB8AC3E}">
        <p14:creationId xmlns:p14="http://schemas.microsoft.com/office/powerpoint/2010/main" val="39465662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5609" y="190501"/>
            <a:ext cx="3420899" cy="1143000"/>
          </a:xfrm>
        </p:spPr>
        <p:txBody>
          <a:bodyPr>
            <a:normAutofit/>
          </a:bodyPr>
          <a:lstStyle/>
          <a:p>
            <a:pPr eaLnBrk="1" hangingPunct="1"/>
            <a:r>
              <a:rPr lang="en-US" altLang="en-US" sz="3600" b="1" dirty="0" smtClean="0"/>
              <a:t>Hazard Evaluation</a:t>
            </a:r>
          </a:p>
        </p:txBody>
      </p:sp>
      <p:sp>
        <p:nvSpPr>
          <p:cNvPr id="24579" name="Rectangle 3"/>
          <p:cNvSpPr>
            <a:spLocks noGrp="1" noChangeArrowheads="1"/>
          </p:cNvSpPr>
          <p:nvPr>
            <p:ph type="body" sz="half" idx="3"/>
          </p:nvPr>
        </p:nvSpPr>
        <p:spPr>
          <a:xfrm>
            <a:off x="4142844" y="5706207"/>
            <a:ext cx="4858119" cy="571500"/>
          </a:xfrm>
        </p:spPr>
        <p:txBody>
          <a:bodyPr/>
          <a:lstStyle/>
          <a:p>
            <a:pPr eaLnBrk="1" hangingPunct="1"/>
            <a:r>
              <a:rPr lang="en-US" altLang="en-US" sz="2800" dirty="0"/>
              <a:t>Read the </a:t>
            </a:r>
            <a:r>
              <a:rPr lang="en-US" altLang="en-US" sz="2800" dirty="0" smtClean="0"/>
              <a:t>SDSs </a:t>
            </a:r>
            <a:r>
              <a:rPr lang="en-US" altLang="en-US" sz="2800" dirty="0"/>
              <a:t>for the chemical</a:t>
            </a:r>
          </a:p>
        </p:txBody>
      </p:sp>
      <p:pic>
        <p:nvPicPr>
          <p:cNvPr id="24580" name="Picture 4" descr="IMG_0198_1_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675186" y="1905001"/>
            <a:ext cx="5561013" cy="3704491"/>
          </a:xfrm>
          <a:noFill/>
        </p:spPr>
      </p:pic>
      <p:sp>
        <p:nvSpPr>
          <p:cNvPr id="24581" name="Text Box 5"/>
          <p:cNvSpPr txBox="1">
            <a:spLocks noChangeArrowheads="1"/>
          </p:cNvSpPr>
          <p:nvPr/>
        </p:nvSpPr>
        <p:spPr bwMode="auto">
          <a:xfrm rot="-5400000">
            <a:off x="1458913" y="2630488"/>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Evaluation</a:t>
            </a:r>
          </a:p>
        </p:txBody>
      </p:sp>
      <p:sp>
        <p:nvSpPr>
          <p:cNvPr id="2" name="Footer Placeholder 1"/>
          <p:cNvSpPr>
            <a:spLocks noGrp="1"/>
          </p:cNvSpPr>
          <p:nvPr>
            <p:ph type="ftr" sz="quarter" idx="11"/>
          </p:nvPr>
        </p:nvSpPr>
        <p:spPr/>
        <p:txBody>
          <a:bodyPr/>
          <a:lstStyle/>
          <a:p>
            <a:pPr>
              <a:defRPr/>
            </a:pPr>
            <a:r>
              <a:rPr lang="en-US" smtClean="0"/>
              <a:t>G.Amini-Autumn 1397</a:t>
            </a:r>
            <a:endParaRPr lang="en-US"/>
          </a:p>
        </p:txBody>
      </p:sp>
    </p:spTree>
    <p:extLst>
      <p:ext uri="{BB962C8B-B14F-4D97-AF65-F5344CB8AC3E}">
        <p14:creationId xmlns:p14="http://schemas.microsoft.com/office/powerpoint/2010/main" val="22676515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63575" y="388938"/>
            <a:ext cx="10492105" cy="5167800"/>
          </a:xfrm>
          <a:prstGeom prst="rect">
            <a:avLst/>
          </a:prstGeom>
          <a:solidFill>
            <a:srgbClr val="FFFFFF"/>
          </a:solidFill>
          <a:ln>
            <a:noFill/>
            <a:miter lim="800000"/>
            <a:headEnd/>
            <a:tailEnd/>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05000"/>
              </a:lnSpc>
              <a:buFontTx/>
              <a:buNone/>
            </a:pPr>
            <a:r>
              <a:rPr lang="fa-IR" altLang="fa-IR" sz="2800" dirty="0" smtClean="0"/>
              <a:t>      </a:t>
            </a:r>
          </a:p>
          <a:p>
            <a:pPr algn="ctr">
              <a:lnSpc>
                <a:spcPct val="105000"/>
              </a:lnSpc>
              <a:buFontTx/>
              <a:buNone/>
            </a:pPr>
            <a:endParaRPr lang="fa-IR" altLang="fa-IR" sz="2800" b="1" dirty="0" smtClean="0"/>
          </a:p>
          <a:p>
            <a:pPr algn="ctr">
              <a:lnSpc>
                <a:spcPct val="105000"/>
              </a:lnSpc>
              <a:buFontTx/>
              <a:buNone/>
            </a:pPr>
            <a:endParaRPr lang="fa-IR" altLang="fa-IR" sz="2800" b="1" dirty="0" smtClean="0"/>
          </a:p>
          <a:p>
            <a:pPr algn="ctr" rtl="1">
              <a:lnSpc>
                <a:spcPct val="105000"/>
              </a:lnSpc>
              <a:buFontTx/>
              <a:buNone/>
            </a:pPr>
            <a:r>
              <a:rPr lang="fa-IR" altLang="fa-IR" sz="2800" b="1" dirty="0" smtClean="0"/>
              <a:t>برخي مواد شيميايي مثل هيدروكسيدسديم، خيلي خطرناك هستند واگر شما دچارحادثه اي شده باشيد ممكن است زمان كافي براي جستجوي اطلاعات مورد نياز موجود در</a:t>
            </a:r>
            <a:r>
              <a:rPr lang="en-US" altLang="fa-IR" sz="2800" b="1" dirty="0"/>
              <a:t> </a:t>
            </a:r>
            <a:r>
              <a:rPr lang="en-US" altLang="fa-IR" sz="2800" b="1" dirty="0" smtClean="0"/>
              <a:t>SDSs</a:t>
            </a:r>
            <a:r>
              <a:rPr lang="fa-IR" altLang="fa-IR" sz="2800" b="1" dirty="0" smtClean="0"/>
              <a:t>را نداشته باشيد بنابراين شما بايد </a:t>
            </a:r>
            <a:r>
              <a:rPr lang="en-US" altLang="fa-IR" sz="2800" b="1" dirty="0" smtClean="0"/>
              <a:t>SDSs </a:t>
            </a:r>
            <a:r>
              <a:rPr lang="fa-IR" altLang="fa-IR" sz="2800" b="1" dirty="0" smtClean="0"/>
              <a:t> مواد خطرناك موجود درحيطه كاريتان را</a:t>
            </a:r>
          </a:p>
          <a:p>
            <a:pPr algn="ctr" rtl="1">
              <a:lnSpc>
                <a:spcPct val="105000"/>
              </a:lnSpc>
              <a:buFontTx/>
              <a:buNone/>
            </a:pPr>
            <a:r>
              <a:rPr lang="fa-IR" altLang="fa-IR" sz="2800" b="1" u="sng" dirty="0" smtClean="0">
                <a:solidFill>
                  <a:srgbClr val="FF0000"/>
                </a:solidFill>
              </a:rPr>
              <a:t>قبل از كار با آن ها</a:t>
            </a:r>
          </a:p>
          <a:p>
            <a:pPr algn="ctr" rtl="1">
              <a:lnSpc>
                <a:spcPct val="105000"/>
              </a:lnSpc>
              <a:buFontTx/>
              <a:buNone/>
            </a:pPr>
            <a:r>
              <a:rPr lang="fa-IR" altLang="fa-IR" sz="2800" b="1" dirty="0" smtClean="0">
                <a:solidFill>
                  <a:srgbClr val="FF0000"/>
                </a:solidFill>
              </a:rPr>
              <a:t> </a:t>
            </a:r>
            <a:r>
              <a:rPr lang="fa-IR" altLang="fa-IR" sz="2800" b="1" dirty="0" smtClean="0">
                <a:solidFill>
                  <a:schemeClr val="tx1"/>
                </a:solidFill>
              </a:rPr>
              <a:t>بخوانيد.</a:t>
            </a:r>
            <a:endParaRPr lang="en-US" altLang="fa-IR" sz="2800" b="1" dirty="0" smtClean="0">
              <a:solidFill>
                <a:schemeClr val="tx1"/>
              </a:solidFill>
            </a:endParaRPr>
          </a:p>
        </p:txBody>
      </p:sp>
      <p:sp>
        <p:nvSpPr>
          <p:cNvPr id="2" name="Footer Placeholder 1"/>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35001937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21635" y="272494"/>
            <a:ext cx="9894887" cy="690317"/>
          </a:xfrm>
        </p:spPr>
        <p:txBody>
          <a:bodyPr>
            <a:normAutofit fontScale="90000"/>
          </a:bodyPr>
          <a:lstStyle/>
          <a:p>
            <a:pPr algn="r"/>
            <a:r>
              <a:rPr lang="fa-IR" sz="4000" dirty="0">
                <a:solidFill>
                  <a:schemeClr val="tx1"/>
                </a:solidFill>
              </a:rPr>
              <a:t/>
            </a:r>
            <a:br>
              <a:rPr lang="fa-IR" sz="4000" dirty="0">
                <a:solidFill>
                  <a:schemeClr val="tx1"/>
                </a:solidFill>
              </a:rPr>
            </a:br>
            <a:r>
              <a:rPr lang="en-US" sz="4000" dirty="0" smtClean="0">
                <a:solidFill>
                  <a:schemeClr val="tx1"/>
                </a:solidFill>
              </a:rPr>
              <a:t/>
            </a:r>
            <a:br>
              <a:rPr lang="en-US" sz="4000" dirty="0" smtClean="0">
                <a:solidFill>
                  <a:schemeClr val="tx1"/>
                </a:solidFill>
              </a:rPr>
            </a:br>
            <a:r>
              <a:rPr lang="en-US" sz="4000" dirty="0">
                <a:solidFill>
                  <a:schemeClr val="tx1"/>
                </a:solidFill>
              </a:rPr>
              <a:t/>
            </a:r>
            <a:br>
              <a:rPr lang="en-US" sz="4000" dirty="0">
                <a:solidFill>
                  <a:schemeClr val="tx1"/>
                </a:solidFill>
              </a:rPr>
            </a:br>
            <a:r>
              <a:rPr lang="en-US" sz="4000" dirty="0" smtClean="0">
                <a:solidFill>
                  <a:schemeClr val="tx1"/>
                </a:solidFill>
              </a:rPr>
              <a:t/>
            </a:r>
            <a:br>
              <a:rPr lang="en-US" sz="4000" dirty="0" smtClean="0">
                <a:solidFill>
                  <a:schemeClr val="tx1"/>
                </a:solidFill>
              </a:rPr>
            </a:br>
            <a:r>
              <a:rPr lang="en-US" sz="4000" dirty="0">
                <a:solidFill>
                  <a:schemeClr val="tx1"/>
                </a:solidFill>
              </a:rPr>
              <a:t/>
            </a:r>
            <a:br>
              <a:rPr lang="en-US" sz="4000" dirty="0">
                <a:solidFill>
                  <a:schemeClr val="tx1"/>
                </a:solidFill>
              </a:rPr>
            </a:br>
            <a:r>
              <a:rPr lang="en-US" altLang="en-US" sz="4000" dirty="0" smtClean="0">
                <a:solidFill>
                  <a:srgbClr val="FF0000"/>
                </a:solidFill>
                <a:latin typeface="Arial" panose="020B0604020202020204" pitchFamily="34" charset="0"/>
              </a:rPr>
              <a:t>(</a:t>
            </a:r>
            <a:r>
              <a:rPr lang="fa-IR" sz="4000" b="1" dirty="0">
                <a:solidFill>
                  <a:srgbClr val="FF0000"/>
                </a:solidFill>
                <a:cs typeface="B Mitra" panose="00000400000000000000" pitchFamily="2" charset="-78"/>
              </a:rPr>
              <a:t>سيستم جهاني طبقه بندی و برچسب گذاری مواد شيميايي</a:t>
            </a:r>
            <a:r>
              <a:rPr lang="en-US" altLang="en-US" sz="4000" dirty="0" smtClean="0">
                <a:solidFill>
                  <a:srgbClr val="FF0000"/>
                </a:solidFill>
                <a:latin typeface="Arial" panose="020B0604020202020204" pitchFamily="34" charset="0"/>
              </a:rPr>
              <a:t>)</a:t>
            </a:r>
            <a:endParaRPr lang="en-US" altLang="en-US" sz="4000" baseline="30000" dirty="0">
              <a:solidFill>
                <a:srgbClr val="FF0000"/>
              </a:solidFill>
              <a:latin typeface="Arial" panose="020B0604020202020204" pitchFamily="34" charset="0"/>
            </a:endParaRPr>
          </a:p>
        </p:txBody>
      </p:sp>
      <p:sp>
        <p:nvSpPr>
          <p:cNvPr id="24579" name="Rectangle 3"/>
          <p:cNvSpPr>
            <a:spLocks noGrp="1" noChangeArrowheads="1"/>
          </p:cNvSpPr>
          <p:nvPr>
            <p:ph type="body" idx="1"/>
          </p:nvPr>
        </p:nvSpPr>
        <p:spPr>
          <a:xfrm>
            <a:off x="821635" y="1961357"/>
            <a:ext cx="10407443" cy="3886200"/>
          </a:xfrm>
        </p:spPr>
        <p:txBody>
          <a:bodyPr>
            <a:normAutofit/>
          </a:bodyPr>
          <a:lstStyle/>
          <a:p>
            <a:pPr algn="r" rtl="1" eaLnBrk="1" hangingPunct="1">
              <a:buFont typeface="Wingdings" panose="05000000000000000000" pitchFamily="2" charset="2"/>
              <a:buNone/>
            </a:pPr>
            <a:r>
              <a:rPr lang="fa-IR" altLang="en-US" sz="3000" dirty="0">
                <a:solidFill>
                  <a:srgbClr val="0070C0"/>
                </a:solidFill>
                <a:latin typeface="Arial" panose="020B0604020202020204" pitchFamily="34" charset="0"/>
                <a:cs typeface="B Mitra" panose="00000400000000000000" pitchFamily="2" charset="-78"/>
              </a:rPr>
              <a:t>سیستم هماهنگ جهانی شامل یکسان سازی ، طبقه بندی و برچسب گذاری مواد شیمیایی می باشد</a:t>
            </a:r>
            <a:r>
              <a:rPr lang="en-US" altLang="en-US" sz="3000" dirty="0">
                <a:solidFill>
                  <a:srgbClr val="0070C0"/>
                </a:solidFill>
                <a:latin typeface="Arial" panose="020B0604020202020204" pitchFamily="34" charset="0"/>
                <a:cs typeface="B Mitra" panose="00000400000000000000" pitchFamily="2" charset="-78"/>
              </a:rPr>
              <a:t> </a:t>
            </a:r>
            <a:r>
              <a:rPr lang="fa-IR" altLang="en-US" sz="3000" dirty="0">
                <a:solidFill>
                  <a:srgbClr val="0070C0"/>
                </a:solidFill>
                <a:latin typeface="Arial" panose="020B0604020202020204" pitchFamily="34" charset="0"/>
                <a:cs typeface="B Mitra" panose="00000400000000000000" pitchFamily="2" charset="-78"/>
              </a:rPr>
              <a:t>که در سال 1992 درکنفرانس جهانی محیط زیست تصویب شد. هدف از این سیستم موارد زیر می باشد:</a:t>
            </a:r>
          </a:p>
          <a:p>
            <a:pPr algn="r" eaLnBrk="1" hangingPunct="1">
              <a:buFont typeface="Wingdings" panose="05000000000000000000" pitchFamily="2" charset="2"/>
              <a:buNone/>
            </a:pPr>
            <a:endParaRPr lang="fa-IR" altLang="en-US" sz="3000" dirty="0">
              <a:solidFill>
                <a:srgbClr val="0070C0"/>
              </a:solidFill>
              <a:latin typeface="Arial" panose="020B0604020202020204" pitchFamily="34" charset="0"/>
              <a:cs typeface="B Mitra" panose="00000400000000000000" pitchFamily="2" charset="-78"/>
            </a:endParaRPr>
          </a:p>
          <a:p>
            <a:pPr algn="r" eaLnBrk="1" hangingPunct="1">
              <a:buFont typeface="Wingdings" panose="05000000000000000000" pitchFamily="2" charset="2"/>
              <a:buNone/>
            </a:pPr>
            <a:r>
              <a:rPr lang="fa-IR" altLang="en-US" sz="3000" dirty="0">
                <a:solidFill>
                  <a:srgbClr val="0070C0"/>
                </a:solidFill>
                <a:latin typeface="Arial" panose="020B0604020202020204" pitchFamily="34" charset="0"/>
                <a:cs typeface="B Mitra" panose="00000400000000000000" pitchFamily="2" charset="-78"/>
              </a:rPr>
              <a:t>1- تعیین مخاطرات فیزیکی ، بهداشتی و محیطی مواد شیمیایی</a:t>
            </a:r>
          </a:p>
          <a:p>
            <a:pPr algn="r" eaLnBrk="1" hangingPunct="1">
              <a:buFont typeface="Wingdings" panose="05000000000000000000" pitchFamily="2" charset="2"/>
              <a:buNone/>
            </a:pPr>
            <a:r>
              <a:rPr lang="fa-IR" altLang="en-US" sz="3000" dirty="0">
                <a:solidFill>
                  <a:srgbClr val="0070C0"/>
                </a:solidFill>
                <a:latin typeface="Arial" panose="020B0604020202020204" pitchFamily="34" charset="0"/>
                <a:cs typeface="B Mitra" panose="00000400000000000000" pitchFamily="2" charset="-78"/>
              </a:rPr>
              <a:t>2- ایجاد طبقه بندی مناسب مواد </a:t>
            </a:r>
            <a:r>
              <a:rPr lang="fa-IR" altLang="en-US" sz="3000" dirty="0" smtClean="0">
                <a:solidFill>
                  <a:srgbClr val="0070C0"/>
                </a:solidFill>
                <a:latin typeface="Arial" panose="020B0604020202020204" pitchFamily="34" charset="0"/>
                <a:cs typeface="B Mitra" panose="00000400000000000000" pitchFamily="2" charset="-78"/>
              </a:rPr>
              <a:t>شیمیایی</a:t>
            </a:r>
          </a:p>
          <a:p>
            <a:pPr algn="r" eaLnBrk="1" hangingPunct="1">
              <a:buFont typeface="Wingdings" panose="05000000000000000000" pitchFamily="2" charset="2"/>
              <a:buNone/>
            </a:pPr>
            <a:r>
              <a:rPr lang="fa-IR" altLang="en-US" sz="3000" dirty="0" smtClean="0">
                <a:solidFill>
                  <a:srgbClr val="0070C0"/>
                </a:solidFill>
                <a:latin typeface="Arial" panose="020B0604020202020204" pitchFamily="34" charset="0"/>
                <a:cs typeface="B Mitra" panose="00000400000000000000" pitchFamily="2" charset="-78"/>
              </a:rPr>
              <a:t>مواد</a:t>
            </a:r>
            <a:r>
              <a:rPr lang="en-US" altLang="en-US" sz="3000" dirty="0" smtClean="0">
                <a:solidFill>
                  <a:srgbClr val="0070C0"/>
                </a:solidFill>
                <a:latin typeface="Arial" panose="020B0604020202020204" pitchFamily="34" charset="0"/>
                <a:cs typeface="B Mitra" panose="00000400000000000000" pitchFamily="2" charset="-78"/>
              </a:rPr>
              <a:t> SDSs </a:t>
            </a:r>
            <a:r>
              <a:rPr lang="fa-IR" altLang="en-US" sz="3000" dirty="0" smtClean="0">
                <a:solidFill>
                  <a:srgbClr val="0070C0"/>
                </a:solidFill>
                <a:latin typeface="Arial" panose="020B0604020202020204" pitchFamily="34" charset="0"/>
                <a:cs typeface="B Mitra" panose="00000400000000000000" pitchFamily="2" charset="-78"/>
              </a:rPr>
              <a:t>3-تعیین </a:t>
            </a:r>
            <a:r>
              <a:rPr lang="fa-IR" altLang="en-US" sz="3000" dirty="0">
                <a:solidFill>
                  <a:srgbClr val="0070C0"/>
                </a:solidFill>
                <a:latin typeface="Arial" panose="020B0604020202020204" pitchFamily="34" charset="0"/>
                <a:cs typeface="B Mitra" panose="00000400000000000000" pitchFamily="2" charset="-78"/>
              </a:rPr>
              <a:t>مخاطرات و پایش های حفاظتی با استفاده از بر چسب ها </a:t>
            </a:r>
            <a:r>
              <a:rPr lang="fa-IR" altLang="en-US" sz="3000" dirty="0" smtClean="0">
                <a:solidFill>
                  <a:srgbClr val="0070C0"/>
                </a:solidFill>
                <a:latin typeface="Arial" panose="020B0604020202020204" pitchFamily="34" charset="0"/>
                <a:cs typeface="B Mitra" panose="00000400000000000000" pitchFamily="2" charset="-78"/>
              </a:rPr>
              <a:t>و</a:t>
            </a:r>
            <a:endParaRPr lang="en-US" altLang="en-US" sz="3000" dirty="0">
              <a:solidFill>
                <a:srgbClr val="0070C0"/>
              </a:solidFill>
              <a:latin typeface="Arial" panose="020B0604020202020204" pitchFamily="34" charset="0"/>
              <a:cs typeface="B Mitra" panose="00000400000000000000" pitchFamily="2" charset="-78"/>
            </a:endParaRPr>
          </a:p>
        </p:txBody>
      </p:sp>
      <p:sp>
        <p:nvSpPr>
          <p:cNvPr id="2" name="Rectangle 1"/>
          <p:cNvSpPr/>
          <p:nvPr/>
        </p:nvSpPr>
        <p:spPr>
          <a:xfrm>
            <a:off x="2889738" y="1153936"/>
            <a:ext cx="9302262" cy="461665"/>
          </a:xfrm>
          <a:prstGeom prst="rect">
            <a:avLst/>
          </a:prstGeom>
        </p:spPr>
        <p:txBody>
          <a:bodyPr wrap="square">
            <a:spAutoFit/>
          </a:bodyPr>
          <a:lstStyle/>
          <a:p>
            <a:r>
              <a:rPr lang="en-US" dirty="0">
                <a:solidFill>
                  <a:srgbClr val="FF0000"/>
                </a:solidFill>
              </a:rPr>
              <a:t>Globally Harmonized System of Classification and Labelling </a:t>
            </a:r>
            <a:r>
              <a:rPr lang="en-US" dirty="0" smtClean="0">
                <a:solidFill>
                  <a:srgbClr val="FF0000"/>
                </a:solidFill>
              </a:rPr>
              <a:t>of </a:t>
            </a:r>
            <a:r>
              <a:rPr lang="en-US" dirty="0">
                <a:solidFill>
                  <a:srgbClr val="FF0000"/>
                </a:solidFill>
              </a:rPr>
              <a:t>Chemicals  </a:t>
            </a:r>
            <a:r>
              <a:rPr lang="en-US" sz="2400" b="1" dirty="0">
                <a:solidFill>
                  <a:srgbClr val="FF0000"/>
                </a:solidFill>
              </a:rPr>
              <a:t>(</a:t>
            </a:r>
            <a:r>
              <a:rPr lang="en-US" sz="2400" b="1" dirty="0" smtClean="0">
                <a:solidFill>
                  <a:srgbClr val="FF0000"/>
                </a:solidFill>
              </a:rPr>
              <a:t>GHS</a:t>
            </a:r>
            <a:r>
              <a:rPr lang="fa-IR" sz="2400" b="1" dirty="0" smtClean="0">
                <a:solidFill>
                  <a:srgbClr val="FF0000"/>
                </a:solidFill>
              </a:rPr>
              <a:t>(</a:t>
            </a:r>
            <a:endParaRPr lang="fa-IR" sz="2400" b="1" dirty="0">
              <a:solidFill>
                <a:srgbClr val="FF0000"/>
              </a:solidFill>
            </a:endParaRPr>
          </a:p>
        </p:txBody>
      </p:sp>
      <p:sp>
        <p:nvSpPr>
          <p:cNvPr id="3" name="Footer Placeholder 2"/>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2523485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800" dirty="0" smtClean="0"/>
              <a:t>.</a:t>
            </a:r>
            <a:r>
              <a:rPr lang="en-US" sz="3600" b="1" dirty="0" smtClean="0">
                <a:latin typeface="Times New Roman" pitchFamily="18" charset="0"/>
                <a:cs typeface="Times New Roman" pitchFamily="18" charset="0"/>
              </a:rPr>
              <a:t>(Safety </a:t>
            </a:r>
            <a:r>
              <a:rPr lang="en-US" sz="3600" b="1" dirty="0">
                <a:latin typeface="Times New Roman" pitchFamily="18" charset="0"/>
                <a:cs typeface="Times New Roman" pitchFamily="18" charset="0"/>
              </a:rPr>
              <a:t>Data </a:t>
            </a:r>
            <a:r>
              <a:rPr lang="en-US" sz="3600" b="1" dirty="0" smtClean="0">
                <a:latin typeface="Times New Roman" pitchFamily="18" charset="0"/>
                <a:cs typeface="Times New Roman" pitchFamily="18" charset="0"/>
              </a:rPr>
              <a:t>Sheets) SDSs (MSDS) </a:t>
            </a:r>
            <a:r>
              <a:rPr lang="en-US" sz="800" b="1" dirty="0">
                <a:latin typeface="Times New Roman" pitchFamily="18" charset="0"/>
                <a:cs typeface="Times New Roman" pitchFamily="18" charset="0"/>
              </a:rPr>
              <a:t/>
            </a:r>
            <a:br>
              <a:rPr lang="en-US" sz="800" b="1" dirty="0">
                <a:latin typeface="Times New Roman" pitchFamily="18" charset="0"/>
                <a:cs typeface="Times New Roman" pitchFamily="18" charset="0"/>
              </a:rPr>
            </a:br>
            <a:endParaRPr lang="fa-IR" sz="800" dirty="0"/>
          </a:p>
        </p:txBody>
      </p:sp>
      <p:sp>
        <p:nvSpPr>
          <p:cNvPr id="3" name="Content Placeholder 2"/>
          <p:cNvSpPr>
            <a:spLocks noGrp="1"/>
          </p:cNvSpPr>
          <p:nvPr>
            <p:ph idx="1"/>
          </p:nvPr>
        </p:nvSpPr>
        <p:spPr/>
        <p:txBody>
          <a:bodyPr>
            <a:normAutofit/>
          </a:bodyPr>
          <a:lstStyle/>
          <a:p>
            <a:pPr>
              <a:buNone/>
            </a:pPr>
            <a:endParaRPr lang="en-US" sz="2400" b="1" dirty="0">
              <a:latin typeface="Times New Roman" pitchFamily="18" charset="0"/>
              <a:cs typeface="Times New Roman" pitchFamily="18" charset="0"/>
            </a:endParaRPr>
          </a:p>
          <a:p>
            <a:pPr algn="just">
              <a:buNone/>
            </a:pPr>
            <a:endParaRPr lang="fa-IR" sz="2400" dirty="0">
              <a:solidFill>
                <a:schemeClr val="tx1"/>
              </a:solidFill>
            </a:endParaRPr>
          </a:p>
          <a:p>
            <a:pPr algn="just" rtl="1"/>
            <a:r>
              <a:rPr lang="fa-IR" sz="2800" dirty="0">
                <a:solidFill>
                  <a:schemeClr val="tx1"/>
                </a:solidFill>
                <a:cs typeface="B Zar" pitchFamily="2" charset="-78"/>
              </a:rPr>
              <a:t>برگه هایی متشکل از متن ها و عبارت های استاندارد </a:t>
            </a:r>
            <a:endParaRPr lang="en-US" sz="2800" dirty="0" smtClean="0">
              <a:solidFill>
                <a:schemeClr val="tx1"/>
              </a:solidFill>
              <a:cs typeface="B Zar" pitchFamily="2" charset="-78"/>
            </a:endParaRPr>
          </a:p>
          <a:p>
            <a:pPr algn="just" rtl="1"/>
            <a:r>
              <a:rPr lang="fa-IR" sz="2800" dirty="0" smtClean="0">
                <a:solidFill>
                  <a:schemeClr val="tx1"/>
                </a:solidFill>
                <a:cs typeface="B Zar" pitchFamily="2" charset="-78"/>
              </a:rPr>
              <a:t>دارای </a:t>
            </a:r>
            <a:r>
              <a:rPr lang="fa-IR" sz="2800" dirty="0">
                <a:solidFill>
                  <a:schemeClr val="tx1"/>
                </a:solidFill>
                <a:cs typeface="B Zar" pitchFamily="2" charset="-78"/>
              </a:rPr>
              <a:t>اطلاعات پایه مواد شیمیایی مانند خصوصیات</a:t>
            </a:r>
            <a:r>
              <a:rPr lang="fa-IR" sz="2800" dirty="0" smtClean="0">
                <a:solidFill>
                  <a:schemeClr val="tx1"/>
                </a:solidFill>
                <a:cs typeface="B Zar" pitchFamily="2" charset="-78"/>
              </a:rPr>
              <a:t>،</a:t>
            </a:r>
            <a:endParaRPr lang="en-US" sz="2800" dirty="0" smtClean="0">
              <a:solidFill>
                <a:schemeClr val="tx1"/>
              </a:solidFill>
              <a:cs typeface="B Zar" pitchFamily="2" charset="-78"/>
            </a:endParaRPr>
          </a:p>
          <a:p>
            <a:pPr algn="just" rtl="1"/>
            <a:r>
              <a:rPr lang="fa-IR" sz="2800" dirty="0" smtClean="0">
                <a:solidFill>
                  <a:schemeClr val="tx1"/>
                </a:solidFill>
                <a:cs typeface="B Zar" pitchFamily="2" charset="-78"/>
              </a:rPr>
              <a:t> </a:t>
            </a:r>
            <a:r>
              <a:rPr lang="fa-IR" sz="2800" dirty="0">
                <a:solidFill>
                  <a:schemeClr val="tx1"/>
                </a:solidFill>
                <a:cs typeface="B Zar" pitchFamily="2" charset="-78"/>
              </a:rPr>
              <a:t>اطلاعات بهداشتی، پتانسیل آسیب زایی، نحوه </a:t>
            </a:r>
            <a:r>
              <a:rPr lang="fa-IR" sz="2800" dirty="0" smtClean="0">
                <a:solidFill>
                  <a:schemeClr val="tx1"/>
                </a:solidFill>
                <a:cs typeface="B Zar" pitchFamily="2" charset="-78"/>
              </a:rPr>
              <a:t>استفاده</a:t>
            </a:r>
            <a:endParaRPr lang="en-US" sz="2800" dirty="0" smtClean="0">
              <a:solidFill>
                <a:schemeClr val="tx1"/>
              </a:solidFill>
              <a:cs typeface="B Zar" pitchFamily="2" charset="-78"/>
            </a:endParaRPr>
          </a:p>
          <a:p>
            <a:pPr algn="just" rtl="1"/>
            <a:r>
              <a:rPr lang="fa-IR" sz="2800" dirty="0" smtClean="0">
                <a:solidFill>
                  <a:schemeClr val="tx1"/>
                </a:solidFill>
                <a:cs typeface="B Zar" pitchFamily="2" charset="-78"/>
              </a:rPr>
              <a:t> </a:t>
            </a:r>
            <a:r>
              <a:rPr lang="fa-IR" sz="2800" dirty="0">
                <a:solidFill>
                  <a:schemeClr val="tx1"/>
                </a:solidFill>
                <a:cs typeface="B Zar" pitchFamily="2" charset="-78"/>
              </a:rPr>
              <a:t>ایمن و چگونگی برخورد در مواقع اضطراری می باشند.</a:t>
            </a:r>
          </a:p>
        </p:txBody>
      </p:sp>
      <p:pic>
        <p:nvPicPr>
          <p:cNvPr id="6" name="Picture 5"/>
          <p:cNvPicPr/>
          <p:nvPr/>
        </p:nvPicPr>
        <p:blipFill>
          <a:blip r:embed="rId2" cstate="print"/>
          <a:srcRect/>
          <a:stretch>
            <a:fillRect/>
          </a:stretch>
        </p:blipFill>
        <p:spPr bwMode="auto">
          <a:xfrm>
            <a:off x="1097280" y="2502568"/>
            <a:ext cx="3972025" cy="2684033"/>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41528818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1752600" y="274638"/>
            <a:ext cx="8763000" cy="1143000"/>
          </a:xfrm>
        </p:spPr>
        <p:txBody>
          <a:bodyPr/>
          <a:lstStyle/>
          <a:p>
            <a:pPr eaLnBrk="1" hangingPunct="1"/>
            <a:r>
              <a:rPr lang="en-US" altLang="en-US" dirty="0" smtClean="0">
                <a:solidFill>
                  <a:srgbClr val="FF0000"/>
                </a:solidFill>
                <a:latin typeface="Times New Roman" panose="02020603050405020304" pitchFamily="18" charset="0"/>
                <a:cs typeface="Times New Roman" panose="02020603050405020304" pitchFamily="18" charset="0"/>
              </a:rPr>
              <a:t>Safety Data Sheets (SDSs)</a:t>
            </a:r>
          </a:p>
        </p:txBody>
      </p:sp>
      <p:sp>
        <p:nvSpPr>
          <p:cNvPr id="17411" name="Rectangle 5"/>
          <p:cNvSpPr>
            <a:spLocks noChangeArrowheads="1"/>
          </p:cNvSpPr>
          <p:nvPr/>
        </p:nvSpPr>
        <p:spPr bwMode="auto">
          <a:xfrm>
            <a:off x="2029178" y="1841805"/>
            <a:ext cx="8610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rgbClr val="0000FF"/>
                </a:solidFill>
              </a:rPr>
              <a:t>A Material Data Safety Sheet, prepared by the chemical manufacturer in accordance with OSHA's </a:t>
            </a:r>
            <a:r>
              <a:rPr lang="en-US" altLang="en-US" sz="1800" dirty="0" err="1">
                <a:solidFill>
                  <a:srgbClr val="0000FF"/>
                </a:solidFill>
              </a:rPr>
              <a:t>Haz</a:t>
            </a:r>
            <a:r>
              <a:rPr lang="en-US" altLang="en-US" sz="1800" dirty="0">
                <a:solidFill>
                  <a:srgbClr val="0000FF"/>
                </a:solidFill>
              </a:rPr>
              <a:t>-Com Standard, indicates the hazard and safe handling information for a chemical. </a:t>
            </a:r>
          </a:p>
        </p:txBody>
      </p:sp>
      <p:sp>
        <p:nvSpPr>
          <p:cNvPr id="17412" name="Rectangle 6"/>
          <p:cNvSpPr>
            <a:spLocks noChangeArrowheads="1"/>
          </p:cNvSpPr>
          <p:nvPr/>
        </p:nvSpPr>
        <p:spPr bwMode="auto">
          <a:xfrm>
            <a:off x="3484564" y="3028950"/>
            <a:ext cx="5049203" cy="36933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t>http://www.ehs.wsu.edu/ohs/ohs-MSDS.html</a:t>
            </a:r>
            <a:endParaRPr lang="en-US" altLang="en-US" sz="2000" b="1" dirty="0"/>
          </a:p>
        </p:txBody>
      </p:sp>
      <p:sp>
        <p:nvSpPr>
          <p:cNvPr id="17413" name="Rectangle 7"/>
          <p:cNvSpPr>
            <a:spLocks noChangeArrowheads="1"/>
          </p:cNvSpPr>
          <p:nvPr/>
        </p:nvSpPr>
        <p:spPr bwMode="auto">
          <a:xfrm>
            <a:off x="1752600" y="4002698"/>
            <a:ext cx="47180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1. Identification of substance</a:t>
            </a:r>
          </a:p>
          <a:p>
            <a:pPr>
              <a:spcBef>
                <a:spcPct val="0"/>
              </a:spcBef>
              <a:buFontTx/>
              <a:buNone/>
            </a:pPr>
            <a:r>
              <a:rPr lang="en-US" altLang="en-US" sz="1800" dirty="0"/>
              <a:t>2. Composition/Data on components</a:t>
            </a:r>
          </a:p>
          <a:p>
            <a:pPr>
              <a:spcBef>
                <a:spcPct val="0"/>
              </a:spcBef>
              <a:buFontTx/>
              <a:buNone/>
            </a:pPr>
            <a:r>
              <a:rPr lang="en-US" altLang="en-US" sz="1800" dirty="0"/>
              <a:t>3. Hazards identification</a:t>
            </a:r>
          </a:p>
          <a:p>
            <a:pPr>
              <a:spcBef>
                <a:spcPct val="0"/>
              </a:spcBef>
              <a:buFontTx/>
              <a:buNone/>
            </a:pPr>
            <a:r>
              <a:rPr lang="en-US" altLang="en-US" sz="1800" dirty="0"/>
              <a:t>4. First aid measures </a:t>
            </a:r>
          </a:p>
          <a:p>
            <a:pPr>
              <a:spcBef>
                <a:spcPct val="0"/>
              </a:spcBef>
              <a:buFontTx/>
              <a:buNone/>
            </a:pPr>
            <a:r>
              <a:rPr lang="en-US" altLang="en-US" sz="1800" dirty="0"/>
              <a:t>5. Fire fighting measures </a:t>
            </a:r>
          </a:p>
          <a:p>
            <a:pPr>
              <a:spcBef>
                <a:spcPct val="0"/>
              </a:spcBef>
              <a:buFontTx/>
              <a:buNone/>
            </a:pPr>
            <a:r>
              <a:rPr lang="en-US" altLang="en-US" sz="1800" dirty="0"/>
              <a:t>6. Spill cleanup measures </a:t>
            </a:r>
          </a:p>
          <a:p>
            <a:pPr>
              <a:spcBef>
                <a:spcPct val="0"/>
              </a:spcBef>
              <a:buFontTx/>
              <a:buNone/>
            </a:pPr>
            <a:r>
              <a:rPr lang="en-US" altLang="en-US" sz="1800" dirty="0"/>
              <a:t>7. Handling and storage </a:t>
            </a:r>
          </a:p>
          <a:p>
            <a:pPr>
              <a:spcBef>
                <a:spcPct val="0"/>
              </a:spcBef>
              <a:buFontTx/>
              <a:buNone/>
            </a:pPr>
            <a:r>
              <a:rPr lang="en-US" altLang="en-US" sz="1800" dirty="0"/>
              <a:t>8. Exposure controls and personal protection</a:t>
            </a:r>
          </a:p>
        </p:txBody>
      </p:sp>
      <p:sp>
        <p:nvSpPr>
          <p:cNvPr id="17414" name="Rectangle 8"/>
          <p:cNvSpPr>
            <a:spLocks noChangeArrowheads="1"/>
          </p:cNvSpPr>
          <p:nvPr/>
        </p:nvSpPr>
        <p:spPr bwMode="auto">
          <a:xfrm>
            <a:off x="6508750" y="4002698"/>
            <a:ext cx="4572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9. Physical and chemical properties</a:t>
            </a:r>
          </a:p>
          <a:p>
            <a:pPr eaLnBrk="1" hangingPunct="1">
              <a:spcBef>
                <a:spcPct val="0"/>
              </a:spcBef>
              <a:buFontTx/>
              <a:buNone/>
            </a:pPr>
            <a:r>
              <a:rPr lang="en-US" altLang="en-US" sz="1800" dirty="0"/>
              <a:t>10. Stability and reactivity</a:t>
            </a:r>
          </a:p>
          <a:p>
            <a:pPr eaLnBrk="1" hangingPunct="1">
              <a:spcBef>
                <a:spcPct val="0"/>
              </a:spcBef>
              <a:buFontTx/>
              <a:buNone/>
            </a:pPr>
            <a:r>
              <a:rPr lang="en-US" altLang="en-US" sz="1800" dirty="0"/>
              <a:t>11. Toxicological information</a:t>
            </a:r>
          </a:p>
          <a:p>
            <a:pPr eaLnBrk="1" hangingPunct="1">
              <a:spcBef>
                <a:spcPct val="0"/>
              </a:spcBef>
              <a:buFontTx/>
              <a:buNone/>
            </a:pPr>
            <a:r>
              <a:rPr lang="en-US" altLang="en-US" sz="1800" dirty="0"/>
              <a:t>12. Ecological information</a:t>
            </a:r>
          </a:p>
          <a:p>
            <a:pPr eaLnBrk="1" hangingPunct="1">
              <a:spcBef>
                <a:spcPct val="0"/>
              </a:spcBef>
              <a:buFontTx/>
              <a:buNone/>
            </a:pPr>
            <a:r>
              <a:rPr lang="en-US" altLang="en-US" sz="1800" dirty="0"/>
              <a:t>13. Disposal considerations </a:t>
            </a:r>
          </a:p>
          <a:p>
            <a:pPr eaLnBrk="1" hangingPunct="1">
              <a:spcBef>
                <a:spcPct val="0"/>
              </a:spcBef>
              <a:buFontTx/>
              <a:buNone/>
            </a:pPr>
            <a:r>
              <a:rPr lang="en-US" altLang="en-US" sz="1800" dirty="0"/>
              <a:t>14. Transport information </a:t>
            </a:r>
          </a:p>
          <a:p>
            <a:pPr eaLnBrk="1" hangingPunct="1">
              <a:spcBef>
                <a:spcPct val="0"/>
              </a:spcBef>
              <a:buFontTx/>
              <a:buNone/>
            </a:pPr>
            <a:r>
              <a:rPr lang="en-US" altLang="en-US" sz="1800" dirty="0"/>
              <a:t>15. Regulations</a:t>
            </a:r>
          </a:p>
          <a:p>
            <a:pPr eaLnBrk="1" hangingPunct="1">
              <a:spcBef>
                <a:spcPct val="0"/>
              </a:spcBef>
              <a:buFontTx/>
              <a:buNone/>
            </a:pPr>
            <a:r>
              <a:rPr lang="en-US" altLang="en-US" sz="1800" dirty="0"/>
              <a:t>16. Other information</a:t>
            </a:r>
          </a:p>
        </p:txBody>
      </p:sp>
      <p:sp>
        <p:nvSpPr>
          <p:cNvPr id="17415" name="Rectangle 9"/>
          <p:cNvSpPr>
            <a:spLocks noChangeArrowheads="1"/>
          </p:cNvSpPr>
          <p:nvPr/>
        </p:nvSpPr>
        <p:spPr bwMode="auto">
          <a:xfrm>
            <a:off x="1790700" y="3940597"/>
            <a:ext cx="8686800" cy="2351276"/>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416" name="Text Box 10"/>
          <p:cNvSpPr txBox="1">
            <a:spLocks noChangeArrowheads="1"/>
          </p:cNvSpPr>
          <p:nvPr/>
        </p:nvSpPr>
        <p:spPr bwMode="auto">
          <a:xfrm>
            <a:off x="5138045" y="3509962"/>
            <a:ext cx="1851789" cy="36933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smtClean="0"/>
              <a:t>SDSs </a:t>
            </a:r>
            <a:r>
              <a:rPr lang="en-US" altLang="en-US" sz="1800" b="1" dirty="0"/>
              <a:t>Contents</a:t>
            </a:r>
          </a:p>
        </p:txBody>
      </p:sp>
      <p:sp>
        <p:nvSpPr>
          <p:cNvPr id="2" name="Footer Placeholder 1"/>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36904849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G.Amini-Autumn 1397</a:t>
            </a:r>
            <a:endParaRPr lang="en-US"/>
          </a:p>
        </p:txBody>
      </p:sp>
      <p:pic>
        <p:nvPicPr>
          <p:cNvPr id="5" name="Picture 4"/>
          <p:cNvPicPr>
            <a:picLocks noChangeAspect="1"/>
          </p:cNvPicPr>
          <p:nvPr/>
        </p:nvPicPr>
        <p:blipFill>
          <a:blip r:embed="rId2"/>
          <a:stretch>
            <a:fillRect/>
          </a:stretch>
        </p:blipFill>
        <p:spPr>
          <a:xfrm>
            <a:off x="3213463" y="9524"/>
            <a:ext cx="5590903" cy="942975"/>
          </a:xfrm>
          <a:prstGeom prst="rect">
            <a:avLst/>
          </a:prstGeom>
        </p:spPr>
      </p:pic>
      <p:pic>
        <p:nvPicPr>
          <p:cNvPr id="6" name="Picture 5"/>
          <p:cNvPicPr>
            <a:picLocks noChangeAspect="1"/>
          </p:cNvPicPr>
          <p:nvPr/>
        </p:nvPicPr>
        <p:blipFill>
          <a:blip r:embed="rId3"/>
          <a:stretch>
            <a:fillRect/>
          </a:stretch>
        </p:blipFill>
        <p:spPr>
          <a:xfrm>
            <a:off x="3213463" y="863846"/>
            <a:ext cx="5682343" cy="5961063"/>
          </a:xfrm>
          <a:prstGeom prst="rect">
            <a:avLst/>
          </a:prstGeom>
        </p:spPr>
      </p:pic>
    </p:spTree>
    <p:extLst>
      <p:ext uri="{BB962C8B-B14F-4D97-AF65-F5344CB8AC3E}">
        <p14:creationId xmlns:p14="http://schemas.microsoft.com/office/powerpoint/2010/main" val="2159544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G.Amini-Autumn 1397</a:t>
            </a:r>
            <a:endParaRPr lang="en-US"/>
          </a:p>
        </p:txBody>
      </p:sp>
      <p:pic>
        <p:nvPicPr>
          <p:cNvPr id="5" name="Picture 4"/>
          <p:cNvPicPr>
            <a:picLocks noChangeAspect="1"/>
          </p:cNvPicPr>
          <p:nvPr/>
        </p:nvPicPr>
        <p:blipFill>
          <a:blip r:embed="rId2"/>
          <a:stretch>
            <a:fillRect/>
          </a:stretch>
        </p:blipFill>
        <p:spPr>
          <a:xfrm>
            <a:off x="2978330" y="-73366"/>
            <a:ext cx="6100355" cy="6898276"/>
          </a:xfrm>
          <a:prstGeom prst="rect">
            <a:avLst/>
          </a:prstGeom>
        </p:spPr>
      </p:pic>
    </p:spTree>
    <p:extLst>
      <p:ext uri="{BB962C8B-B14F-4D97-AF65-F5344CB8AC3E}">
        <p14:creationId xmlns:p14="http://schemas.microsoft.com/office/powerpoint/2010/main" val="2475926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5345723" cy="1921875"/>
          </a:xfrm>
          <a:prstGeom prst="rect">
            <a:avLst/>
          </a:prstGeom>
        </p:spPr>
      </p:pic>
      <p:sp>
        <p:nvSpPr>
          <p:cNvPr id="2" name="Title 1"/>
          <p:cNvSpPr>
            <a:spLocks noGrp="1"/>
          </p:cNvSpPr>
          <p:nvPr>
            <p:ph type="title"/>
          </p:nvPr>
        </p:nvSpPr>
        <p:spPr/>
        <p:txBody>
          <a:bodyPr/>
          <a:lstStyle/>
          <a:p>
            <a:pPr algn="r"/>
            <a:r>
              <a:rPr lang="fa-IR" dirty="0"/>
              <a:t>دسترسي اينترنتي</a:t>
            </a:r>
          </a:p>
        </p:txBody>
      </p:sp>
      <p:sp>
        <p:nvSpPr>
          <p:cNvPr id="3" name="Content Placeholder 2"/>
          <p:cNvSpPr>
            <a:spLocks noGrp="1"/>
          </p:cNvSpPr>
          <p:nvPr>
            <p:ph idx="1"/>
          </p:nvPr>
        </p:nvSpPr>
        <p:spPr/>
        <p:txBody>
          <a:bodyPr>
            <a:noAutofit/>
          </a:bodyPr>
          <a:lstStyle/>
          <a:p>
            <a:pPr algn="r"/>
            <a:r>
              <a:rPr lang="en-US" sz="2800" dirty="0" smtClean="0"/>
              <a:t>http</a:t>
            </a:r>
            <a:r>
              <a:rPr lang="en-US" sz="2800" dirty="0"/>
              <a:t>://shahd-inst.com/msdshomepage.asp •</a:t>
            </a:r>
          </a:p>
          <a:p>
            <a:pPr algn="r"/>
            <a:r>
              <a:rPr lang="fa-IR" sz="2800" dirty="0"/>
              <a:t>(وابسته به وزارت بهداشت، درمان و آموزش پزشكي)</a:t>
            </a:r>
          </a:p>
          <a:p>
            <a:pPr algn="r"/>
            <a:r>
              <a:rPr lang="en-US" sz="2800" dirty="0"/>
              <a:t>http://www.msdssearch.com/msdssearch.htm •</a:t>
            </a:r>
          </a:p>
          <a:p>
            <a:pPr algn="r"/>
            <a:r>
              <a:rPr lang="en-US" sz="2800" dirty="0"/>
              <a:t>http://www.ilpi.com/msds •</a:t>
            </a:r>
          </a:p>
          <a:p>
            <a:pPr algn="r"/>
            <a:r>
              <a:rPr lang="en-US" sz="2800" dirty="0"/>
              <a:t>http://www.npchse.net/safety/MSDS.asp •</a:t>
            </a:r>
          </a:p>
          <a:p>
            <a:pPr algn="r"/>
            <a:r>
              <a:rPr lang="fa-IR" sz="2800" dirty="0"/>
              <a:t>(</a:t>
            </a:r>
            <a:r>
              <a:rPr lang="fa-IR" sz="2800" dirty="0" smtClean="0"/>
              <a:t>شرکت </a:t>
            </a:r>
            <a:r>
              <a:rPr lang="fa-IR" sz="2800" dirty="0"/>
              <a:t>ملي صنايع پتروشيمي)</a:t>
            </a:r>
          </a:p>
          <a:p>
            <a:pPr algn="r"/>
            <a:r>
              <a:rPr lang="en-US" sz="2800" dirty="0"/>
              <a:t>http://www.ilpi.com/msds/Suppliers.htme •</a:t>
            </a:r>
          </a:p>
          <a:p>
            <a:pPr algn="r"/>
            <a:r>
              <a:rPr lang="fa-IR" sz="2800" dirty="0"/>
              <a:t>• خريد نرم افزار مخصوص يا سرويس آبونمان اينترنتي</a:t>
            </a:r>
          </a:p>
        </p:txBody>
      </p:sp>
      <p:sp>
        <p:nvSpPr>
          <p:cNvPr id="4" name="Footer Placeholder 3"/>
          <p:cNvSpPr>
            <a:spLocks noGrp="1"/>
          </p:cNvSpPr>
          <p:nvPr>
            <p:ph type="ftr" sz="quarter" idx="11"/>
          </p:nvPr>
        </p:nvSpPr>
        <p:spPr/>
        <p:txBody>
          <a:bodyPr/>
          <a:lstStyle/>
          <a:p>
            <a:r>
              <a:rPr lang="en-US" smtClean="0"/>
              <a:t>G.Amini-Autumn 1397</a:t>
            </a:r>
            <a:endParaRPr lang="en-US"/>
          </a:p>
        </p:txBody>
      </p:sp>
      <p:pic>
        <p:nvPicPr>
          <p:cNvPr id="6" name="Picture 5"/>
          <p:cNvPicPr>
            <a:picLocks noChangeAspect="1"/>
          </p:cNvPicPr>
          <p:nvPr/>
        </p:nvPicPr>
        <p:blipFill>
          <a:blip r:embed="rId3"/>
          <a:stretch>
            <a:fillRect/>
          </a:stretch>
        </p:blipFill>
        <p:spPr>
          <a:xfrm>
            <a:off x="594327" y="3857414"/>
            <a:ext cx="2316545" cy="1729688"/>
          </a:xfrm>
          <a:prstGeom prst="rect">
            <a:avLst/>
          </a:prstGeom>
        </p:spPr>
      </p:pic>
    </p:spTree>
    <p:extLst>
      <p:ext uri="{BB962C8B-B14F-4D97-AF65-F5344CB8AC3E}">
        <p14:creationId xmlns:p14="http://schemas.microsoft.com/office/powerpoint/2010/main" val="7567777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931985" y="2321168"/>
            <a:ext cx="10486902" cy="4155831"/>
          </a:xfrm>
        </p:spPr>
        <p:txBody>
          <a:bodyPr>
            <a:normAutofit/>
          </a:bodyPr>
          <a:lstStyle/>
          <a:p>
            <a:pPr marL="0" indent="0" algn="ctr" eaLnBrk="1" hangingPunct="1">
              <a:lnSpc>
                <a:spcPct val="200000"/>
              </a:lnSpc>
              <a:buNone/>
            </a:pPr>
            <a:r>
              <a:rPr lang="en-US" altLang="en-US" sz="2800" dirty="0">
                <a:latin typeface="Tahoma" panose="020B0604030504040204" pitchFamily="34" charset="0"/>
              </a:rPr>
              <a:t>	A </a:t>
            </a:r>
            <a:r>
              <a:rPr lang="en-US" altLang="en-US" sz="2800" dirty="0">
                <a:solidFill>
                  <a:srgbClr val="FF0000"/>
                </a:solidFill>
                <a:latin typeface="Tahoma" panose="020B0604030504040204" pitchFamily="34" charset="0"/>
              </a:rPr>
              <a:t>hazardous substance </a:t>
            </a:r>
            <a:r>
              <a:rPr lang="en-US" altLang="en-US" sz="2800" dirty="0">
                <a:latin typeface="Tahoma" panose="020B0604030504040204" pitchFamily="34" charset="0"/>
              </a:rPr>
              <a:t>is defined as a material/substance that poses a </a:t>
            </a:r>
            <a:r>
              <a:rPr lang="en-US" altLang="en-US" sz="2800" b="1" dirty="0">
                <a:latin typeface="Tahoma" panose="020B0604030504040204" pitchFamily="34" charset="0"/>
              </a:rPr>
              <a:t>physical</a:t>
            </a:r>
            <a:r>
              <a:rPr lang="en-US" altLang="en-US" sz="2800" dirty="0">
                <a:latin typeface="Tahoma" panose="020B0604030504040204" pitchFamily="34" charset="0"/>
              </a:rPr>
              <a:t> or </a:t>
            </a:r>
            <a:r>
              <a:rPr lang="en-US" altLang="en-US" sz="2800" b="1" dirty="0">
                <a:latin typeface="Tahoma" panose="020B0604030504040204" pitchFamily="34" charset="0"/>
              </a:rPr>
              <a:t>health</a:t>
            </a:r>
            <a:r>
              <a:rPr lang="en-US" altLang="en-US" sz="2800" dirty="0">
                <a:latin typeface="Tahoma" panose="020B0604030504040204" pitchFamily="34" charset="0"/>
              </a:rPr>
              <a:t> hazard.  This includes both chemicals and biological agents.  </a:t>
            </a:r>
          </a:p>
          <a:p>
            <a:pPr marL="0" indent="0" eaLnBrk="1" hangingPunct="1">
              <a:lnSpc>
                <a:spcPct val="90000"/>
              </a:lnSpc>
              <a:buNone/>
            </a:pPr>
            <a:r>
              <a:rPr lang="en-US" altLang="en-US" sz="2800" dirty="0">
                <a:latin typeface="Tahoma" panose="020B0604030504040204" pitchFamily="34" charset="0"/>
              </a:rPr>
              <a:t>	</a:t>
            </a:r>
            <a:endParaRPr lang="en-US" altLang="en-US" sz="2800" dirty="0" smtClean="0">
              <a:latin typeface="Tahoma" panose="020B0604030504040204" pitchFamily="34" charset="0"/>
            </a:endParaRPr>
          </a:p>
          <a:p>
            <a:pPr marL="0" indent="0" eaLnBrk="1" hangingPunct="1">
              <a:lnSpc>
                <a:spcPct val="90000"/>
              </a:lnSpc>
              <a:buNone/>
            </a:pPr>
            <a:r>
              <a:rPr lang="en-US" altLang="en-US" sz="2800" dirty="0" smtClean="0">
                <a:latin typeface="Tahoma" panose="020B0604030504040204" pitchFamily="34" charset="0"/>
              </a:rPr>
              <a:t>	</a:t>
            </a:r>
            <a:endParaRPr lang="en-US" altLang="en-US" sz="2200" dirty="0">
              <a:latin typeface="Tahoma" panose="020B0604030504040204" pitchFamily="34" charset="0"/>
            </a:endParaRPr>
          </a:p>
        </p:txBody>
      </p:sp>
      <p:pic>
        <p:nvPicPr>
          <p:cNvPr id="17412" name="Picture 5" descr="\\pposrv15\pkg$\office2k\107\Publisher\PFiles\MSOffice\Clipart\standard\stddir3\HM00150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5646" y="196850"/>
            <a:ext cx="11318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7"/>
          <p:cNvSpPr>
            <a:spLocks noChangeArrowheads="1"/>
          </p:cNvSpPr>
          <p:nvPr/>
        </p:nvSpPr>
        <p:spPr bwMode="auto">
          <a:xfrm>
            <a:off x="1160585" y="57785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None/>
            </a:pPr>
            <a:r>
              <a:rPr lang="en-US" altLang="en-US" sz="3600" dirty="0" smtClean="0">
                <a:solidFill>
                  <a:schemeClr val="accent1"/>
                </a:solidFill>
                <a:latin typeface="Tahoma" panose="020B0604030504040204" pitchFamily="34" charset="0"/>
              </a:rPr>
              <a:t>Hazardous Substances</a:t>
            </a:r>
            <a:endParaRPr lang="en-US" altLang="en-US" sz="3600" dirty="0">
              <a:solidFill>
                <a:schemeClr val="accent1"/>
              </a:solidFill>
              <a:latin typeface="Tahoma" panose="020B0604030504040204" pitchFamily="34" charset="0"/>
            </a:endParaRPr>
          </a:p>
        </p:txBody>
      </p:sp>
      <p:sp>
        <p:nvSpPr>
          <p:cNvPr id="2" name="Footer Placeholder 1"/>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3214200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a:solidFill>
                  <a:schemeClr val="tx1"/>
                </a:solidFill>
              </a:rPr>
              <a:t>بهداشت و ایمنی :</a:t>
            </a:r>
          </a:p>
        </p:txBody>
      </p:sp>
      <p:sp>
        <p:nvSpPr>
          <p:cNvPr id="3" name="Content Placeholder 2"/>
          <p:cNvSpPr>
            <a:spLocks noGrp="1"/>
          </p:cNvSpPr>
          <p:nvPr>
            <p:ph idx="1"/>
          </p:nvPr>
        </p:nvSpPr>
        <p:spPr/>
        <p:txBody>
          <a:bodyPr>
            <a:normAutofit fontScale="77500" lnSpcReduction="20000"/>
          </a:bodyPr>
          <a:lstStyle/>
          <a:p>
            <a:pPr algn="ctr">
              <a:lnSpc>
                <a:spcPct val="200000"/>
              </a:lnSpc>
            </a:pPr>
            <a:r>
              <a:rPr lang="fa-IR" sz="3100" dirty="0">
                <a:solidFill>
                  <a:schemeClr val="tx1"/>
                </a:solidFill>
              </a:rPr>
              <a:t>بهداشت به معنای </a:t>
            </a:r>
            <a:endParaRPr lang="fa-IR" sz="3100" dirty="0" smtClean="0">
              <a:solidFill>
                <a:schemeClr val="tx1"/>
              </a:solidFill>
            </a:endParaRPr>
          </a:p>
          <a:p>
            <a:pPr algn="ctr">
              <a:lnSpc>
                <a:spcPct val="200000"/>
              </a:lnSpc>
            </a:pPr>
            <a:r>
              <a:rPr lang="fa-IR" sz="3100" dirty="0" smtClean="0">
                <a:solidFill>
                  <a:srgbClr val="C00000"/>
                </a:solidFill>
              </a:rPr>
              <a:t>مصون </a:t>
            </a:r>
            <a:r>
              <a:rPr lang="fa-IR" sz="3100" dirty="0">
                <a:solidFill>
                  <a:srgbClr val="C00000"/>
                </a:solidFill>
              </a:rPr>
              <a:t>داشتن کارکنان از بیماری و سالم نگهداشتن وضعیت جسمانی و روانی</a:t>
            </a:r>
            <a:r>
              <a:rPr lang="fa-IR" sz="3100" dirty="0">
                <a:solidFill>
                  <a:schemeClr val="tx1"/>
                </a:solidFill>
              </a:rPr>
              <a:t> آنهاست </a:t>
            </a:r>
            <a:endParaRPr lang="fa-IR" sz="3100" dirty="0" smtClean="0">
              <a:solidFill>
                <a:schemeClr val="tx1"/>
              </a:solidFill>
            </a:endParaRPr>
          </a:p>
          <a:p>
            <a:pPr algn="ctr">
              <a:lnSpc>
                <a:spcPct val="200000"/>
              </a:lnSpc>
            </a:pPr>
            <a:r>
              <a:rPr lang="fa-IR" sz="3100" dirty="0" smtClean="0">
                <a:solidFill>
                  <a:schemeClr val="tx1"/>
                </a:solidFill>
              </a:rPr>
              <a:t>ایمنی </a:t>
            </a:r>
            <a:r>
              <a:rPr lang="fa-IR" sz="3100" dirty="0">
                <a:solidFill>
                  <a:schemeClr val="tx1"/>
                </a:solidFill>
              </a:rPr>
              <a:t>به </a:t>
            </a:r>
            <a:r>
              <a:rPr lang="fa-IR" sz="3100" dirty="0" smtClean="0">
                <a:solidFill>
                  <a:schemeClr val="tx1"/>
                </a:solidFill>
              </a:rPr>
              <a:t>معنای</a:t>
            </a:r>
          </a:p>
          <a:p>
            <a:pPr algn="ctr">
              <a:lnSpc>
                <a:spcPct val="200000"/>
              </a:lnSpc>
            </a:pPr>
            <a:r>
              <a:rPr lang="fa-IR" sz="3100" dirty="0" smtClean="0">
                <a:solidFill>
                  <a:schemeClr val="tx1"/>
                </a:solidFill>
              </a:rPr>
              <a:t> </a:t>
            </a:r>
            <a:r>
              <a:rPr lang="fa-IR" sz="3100" dirty="0">
                <a:solidFill>
                  <a:srgbClr val="C00000"/>
                </a:solidFill>
              </a:rPr>
              <a:t>محافظت کردن کارکنان از آسیبهای مربوط به </a:t>
            </a:r>
            <a:r>
              <a:rPr lang="fa-IR" sz="3100" dirty="0" smtClean="0">
                <a:solidFill>
                  <a:srgbClr val="C00000"/>
                </a:solidFill>
              </a:rPr>
              <a:t>حوادث </a:t>
            </a:r>
            <a:r>
              <a:rPr lang="fa-IR" sz="3100" dirty="0">
                <a:solidFill>
                  <a:srgbClr val="C00000"/>
                </a:solidFill>
              </a:rPr>
              <a:t>کاری </a:t>
            </a:r>
            <a:r>
              <a:rPr lang="fa-IR" sz="3100" dirty="0">
                <a:solidFill>
                  <a:schemeClr val="tx1"/>
                </a:solidFill>
              </a:rPr>
              <a:t>است. </a:t>
            </a:r>
            <a:endParaRPr lang="fa-IR" sz="3100" dirty="0" smtClean="0">
              <a:solidFill>
                <a:schemeClr val="tx1"/>
              </a:solidFill>
            </a:endParaRPr>
          </a:p>
          <a:p>
            <a:pPr algn="ctr">
              <a:lnSpc>
                <a:spcPct val="200000"/>
              </a:lnSpc>
            </a:pPr>
            <a:r>
              <a:rPr lang="fa-IR" sz="2600" dirty="0" smtClean="0">
                <a:solidFill>
                  <a:schemeClr val="tx1"/>
                </a:solidFill>
              </a:rPr>
              <a:t>این </a:t>
            </a:r>
            <a:r>
              <a:rPr lang="fa-IR" sz="2600" dirty="0">
                <a:solidFill>
                  <a:schemeClr val="tx1"/>
                </a:solidFill>
              </a:rPr>
              <a:t>عوامل حائز </a:t>
            </a:r>
            <a:r>
              <a:rPr lang="fa-IR" sz="2600" dirty="0" smtClean="0">
                <a:solidFill>
                  <a:schemeClr val="tx1"/>
                </a:solidFill>
              </a:rPr>
              <a:t>اهمیت </a:t>
            </a:r>
            <a:r>
              <a:rPr lang="fa-IR" sz="2600" dirty="0">
                <a:solidFill>
                  <a:schemeClr val="tx1"/>
                </a:solidFill>
              </a:rPr>
              <a:t>است، زیرا کارکنانی که از سلامتی برخوردارند و در محیطی ایمن کار می کنند ثمر بخش ترند. </a:t>
            </a:r>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631344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1503485" y="1839414"/>
            <a:ext cx="7772400" cy="1371600"/>
          </a:xfrm>
        </p:spPr>
        <p:txBody>
          <a:bodyPr/>
          <a:lstStyle/>
          <a:p>
            <a:pPr eaLnBrk="1" hangingPunct="1">
              <a:buFontTx/>
              <a:buNone/>
            </a:pPr>
            <a:r>
              <a:rPr lang="en-US" altLang="en-US" sz="2400" dirty="0" smtClean="0">
                <a:latin typeface="Tahoma" panose="020B0604030504040204" pitchFamily="34" charset="0"/>
              </a:rPr>
              <a:t>   A </a:t>
            </a:r>
            <a:r>
              <a:rPr lang="en-US" altLang="en-US" sz="2400" dirty="0" smtClean="0">
                <a:solidFill>
                  <a:schemeClr val="accent1"/>
                </a:solidFill>
                <a:latin typeface="Tahoma" panose="020B0604030504040204" pitchFamily="34" charset="0"/>
              </a:rPr>
              <a:t>physical hazard </a:t>
            </a:r>
            <a:r>
              <a:rPr lang="en-US" altLang="en-US" sz="2400" dirty="0" smtClean="0">
                <a:latin typeface="Tahoma" panose="020B0604030504040204" pitchFamily="34" charset="0"/>
              </a:rPr>
              <a:t>has the following characteristics:</a:t>
            </a:r>
          </a:p>
          <a:p>
            <a:pPr eaLnBrk="1" hangingPunct="1">
              <a:buFontTx/>
              <a:buNone/>
            </a:pPr>
            <a:endParaRPr lang="en-US" altLang="en-US" dirty="0" smtClean="0">
              <a:latin typeface="Tahoma" panose="020B0604030504040204" pitchFamily="34" charset="0"/>
            </a:endParaRPr>
          </a:p>
          <a:p>
            <a:pPr eaLnBrk="1" hangingPunct="1">
              <a:buFont typeface="Wingdings" panose="05000000000000000000" pitchFamily="2" charset="2"/>
              <a:buChar char="ü"/>
            </a:pPr>
            <a:endParaRPr lang="en-US" altLang="en-US" sz="2800" dirty="0">
              <a:latin typeface="Tahoma" panose="020B0604030504040204" pitchFamily="34" charset="0"/>
            </a:endParaRPr>
          </a:p>
          <a:p>
            <a:pPr eaLnBrk="1" hangingPunct="1"/>
            <a:endParaRPr lang="en-US" altLang="en-US" sz="3600" dirty="0">
              <a:latin typeface="Tahoma" panose="020B0604030504040204" pitchFamily="34" charset="0"/>
            </a:endParaRPr>
          </a:p>
        </p:txBody>
      </p:sp>
      <p:pic>
        <p:nvPicPr>
          <p:cNvPr id="19466" name="Picture 10" descr="C:\Documents and Settings\jjdavis\Application Data\Microsoft\Media Catalog\Downloaded Clips\cl0\SY00764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878017"/>
            <a:ext cx="2620963"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11"/>
          <p:cNvSpPr txBox="1">
            <a:spLocks noChangeArrowheads="1"/>
          </p:cNvSpPr>
          <p:nvPr/>
        </p:nvSpPr>
        <p:spPr bwMode="auto">
          <a:xfrm>
            <a:off x="697523" y="2525214"/>
            <a:ext cx="4038600" cy="382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eaLnBrk="1" hangingPunct="1">
              <a:lnSpc>
                <a:spcPct val="90000"/>
              </a:lnSpc>
              <a:buClr>
                <a:schemeClr val="accent1"/>
              </a:buClr>
              <a:buFont typeface="Wingdings" panose="05000000000000000000" pitchFamily="2" charset="2"/>
              <a:buChar char="ü"/>
            </a:pPr>
            <a:r>
              <a:rPr lang="en-US" altLang="en-US" dirty="0" smtClean="0">
                <a:latin typeface="Tahoma" panose="020B0604030504040204" pitchFamily="34" charset="0"/>
              </a:rPr>
              <a:t>Flammable</a:t>
            </a:r>
            <a:endParaRPr lang="en-US" altLang="en-US" dirty="0">
              <a:latin typeface="Tahoma" panose="020B0604030504040204" pitchFamily="34" charset="0"/>
            </a:endParaRPr>
          </a:p>
          <a:p>
            <a:pPr lvl="2">
              <a:lnSpc>
                <a:spcPct val="90000"/>
              </a:lnSpc>
              <a:buClr>
                <a:schemeClr val="accent1"/>
              </a:buClr>
              <a:buFont typeface="Wingdings" panose="05000000000000000000" pitchFamily="2" charset="2"/>
              <a:buChar char="ü"/>
            </a:pPr>
            <a:r>
              <a:rPr lang="en-US" altLang="en-US" dirty="0" err="1">
                <a:latin typeface="Tahoma" panose="020B0604030504040204" pitchFamily="34" charset="0"/>
              </a:rPr>
              <a:t>OxExplosive</a:t>
            </a:r>
            <a:endParaRPr lang="en-US" altLang="en-US" dirty="0">
              <a:latin typeface="Tahoma" panose="020B0604030504040204" pitchFamily="34" charset="0"/>
            </a:endParaRPr>
          </a:p>
          <a:p>
            <a:pPr lvl="2" eaLnBrk="1" hangingPunct="1">
              <a:lnSpc>
                <a:spcPct val="90000"/>
              </a:lnSpc>
              <a:buClr>
                <a:schemeClr val="accent1"/>
              </a:buClr>
              <a:buFont typeface="Wingdings" panose="05000000000000000000" pitchFamily="2" charset="2"/>
              <a:buChar char="ü"/>
            </a:pPr>
            <a:r>
              <a:rPr lang="en-US" altLang="en-US" dirty="0" err="1" smtClean="0">
                <a:latin typeface="Tahoma" panose="020B0604030504040204" pitchFamily="34" charset="0"/>
              </a:rPr>
              <a:t>idizer</a:t>
            </a:r>
            <a:endParaRPr lang="en-US" altLang="en-US" dirty="0">
              <a:latin typeface="Tahoma" panose="020B0604030504040204" pitchFamily="34" charset="0"/>
            </a:endParaRPr>
          </a:p>
          <a:p>
            <a:pPr lvl="2" eaLnBrk="1" hangingPunct="1">
              <a:lnSpc>
                <a:spcPct val="90000"/>
              </a:lnSpc>
              <a:buClr>
                <a:schemeClr val="accent1"/>
              </a:buClr>
              <a:buFont typeface="Wingdings" panose="05000000000000000000" pitchFamily="2" charset="2"/>
              <a:buChar char="ü"/>
            </a:pPr>
            <a:r>
              <a:rPr lang="en-US" altLang="en-US" dirty="0">
                <a:latin typeface="Tahoma" panose="020B0604030504040204" pitchFamily="34" charset="0"/>
              </a:rPr>
              <a:t>Pyrophoric</a:t>
            </a:r>
          </a:p>
          <a:p>
            <a:pPr lvl="2" eaLnBrk="1" hangingPunct="1">
              <a:lnSpc>
                <a:spcPct val="90000"/>
              </a:lnSpc>
              <a:buClr>
                <a:schemeClr val="accent1"/>
              </a:buClr>
              <a:buFont typeface="Wingdings" panose="05000000000000000000" pitchFamily="2" charset="2"/>
              <a:buChar char="ü"/>
            </a:pPr>
            <a:r>
              <a:rPr lang="en-US" altLang="en-US" dirty="0" smtClean="0">
                <a:latin typeface="Tahoma" panose="020B0604030504040204" pitchFamily="34" charset="0"/>
              </a:rPr>
              <a:t>Compressed </a:t>
            </a:r>
            <a:r>
              <a:rPr lang="en-US" altLang="en-US" dirty="0">
                <a:latin typeface="Tahoma" panose="020B0604030504040204" pitchFamily="34" charset="0"/>
              </a:rPr>
              <a:t>gas</a:t>
            </a:r>
          </a:p>
          <a:p>
            <a:pPr lvl="2" eaLnBrk="1" hangingPunct="1">
              <a:lnSpc>
                <a:spcPct val="90000"/>
              </a:lnSpc>
              <a:buClr>
                <a:schemeClr val="accent1"/>
              </a:buClr>
              <a:buFont typeface="Wingdings" panose="05000000000000000000" pitchFamily="2" charset="2"/>
              <a:buChar char="ü"/>
            </a:pPr>
            <a:r>
              <a:rPr lang="en-US" altLang="en-US" dirty="0">
                <a:latin typeface="Tahoma" panose="020B0604030504040204" pitchFamily="34" charset="0"/>
              </a:rPr>
              <a:t>Combustible liquid</a:t>
            </a:r>
          </a:p>
          <a:p>
            <a:pPr lvl="2" eaLnBrk="1" hangingPunct="1">
              <a:lnSpc>
                <a:spcPct val="90000"/>
              </a:lnSpc>
              <a:buClr>
                <a:schemeClr val="accent1"/>
              </a:buClr>
              <a:buFont typeface="Wingdings" panose="05000000000000000000" pitchFamily="2" charset="2"/>
              <a:buChar char="ü"/>
            </a:pPr>
            <a:r>
              <a:rPr lang="en-US" altLang="en-US" dirty="0">
                <a:latin typeface="Tahoma" panose="020B0604030504040204" pitchFamily="34" charset="0"/>
              </a:rPr>
              <a:t>Unstable (Reactive)</a:t>
            </a:r>
          </a:p>
          <a:p>
            <a:pPr lvl="2" eaLnBrk="1" hangingPunct="1">
              <a:lnSpc>
                <a:spcPct val="90000"/>
              </a:lnSpc>
              <a:buClr>
                <a:schemeClr val="accent1"/>
              </a:buClr>
              <a:buFont typeface="Wingdings" panose="05000000000000000000" pitchFamily="2" charset="2"/>
              <a:buChar char="ü"/>
            </a:pPr>
            <a:r>
              <a:rPr lang="en-US" altLang="en-US" dirty="0">
                <a:latin typeface="Tahoma" panose="020B0604030504040204" pitchFamily="34" charset="0"/>
              </a:rPr>
              <a:t>Water-reactive</a:t>
            </a:r>
          </a:p>
          <a:p>
            <a:pPr eaLnBrk="1" hangingPunct="1">
              <a:spcBef>
                <a:spcPct val="50000"/>
              </a:spcBef>
              <a:buFontTx/>
              <a:buNone/>
            </a:pPr>
            <a:endParaRPr lang="en-US" altLang="en-US" sz="2400" dirty="0">
              <a:latin typeface="Tahoma" panose="020B0604030504040204" pitchFamily="34" charset="0"/>
            </a:endParaRPr>
          </a:p>
        </p:txBody>
      </p:sp>
      <p:sp>
        <p:nvSpPr>
          <p:cNvPr id="11" name="Title 1"/>
          <p:cNvSpPr txBox="1">
            <a:spLocks noGrp="1"/>
          </p:cNvSpPr>
          <p:nvPr>
            <p:ph type="title"/>
          </p:nvPr>
        </p:nvSpPr>
        <p:spPr>
          <a:xfrm>
            <a:off x="-1522828" y="416744"/>
            <a:ext cx="10058400" cy="1032243"/>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rtl="1"/>
            <a:r>
              <a:rPr lang="fa-IR" sz="3600" dirty="0" smtClean="0">
                <a:solidFill>
                  <a:schemeClr val="tx1"/>
                </a:solidFill>
              </a:rPr>
              <a:t>مخاطرات عمده در آزمایشگاه</a:t>
            </a:r>
            <a:endParaRPr lang="en-US" sz="3600" dirty="0">
              <a:solidFill>
                <a:schemeClr val="tx1"/>
              </a:solidFill>
            </a:endParaRPr>
          </a:p>
        </p:txBody>
      </p:sp>
      <p:pic>
        <p:nvPicPr>
          <p:cNvPr id="12" name="Picture 7" descr="warning-genera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275885" y="286601"/>
            <a:ext cx="1821766" cy="1292527"/>
          </a:xfrm>
          <a:prstGeom prst="rect">
            <a:avLst/>
          </a:prstGeom>
        </p:spPr>
      </p:pic>
      <p:sp>
        <p:nvSpPr>
          <p:cNvPr id="2" name="Footer Placeholder 1"/>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1599507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9467">
                                            <p:txEl>
                                              <p:pRg st="0" end="0"/>
                                            </p:txEl>
                                          </p:spTgt>
                                        </p:tgtEl>
                                        <p:attrNameLst>
                                          <p:attrName>style.visibility</p:attrName>
                                        </p:attrNameLst>
                                      </p:cBhvr>
                                      <p:to>
                                        <p:strVal val="visible"/>
                                      </p:to>
                                    </p:set>
                                    <p:animEffect transition="in" filter="dissolve">
                                      <p:cBhvr>
                                        <p:cTn id="7" dur="500"/>
                                        <p:tgtEl>
                                          <p:spTgt spid="19467">
                                            <p:txEl>
                                              <p:pRg st="0" end="0"/>
                                            </p:txEl>
                                          </p:spTgt>
                                        </p:tgtEl>
                                      </p:cBhvr>
                                    </p:animEffect>
                                  </p:childTnLst>
                                </p:cTn>
                              </p:par>
                            </p:childTnLst>
                          </p:cTn>
                        </p:par>
                        <p:par>
                          <p:cTn id="8" fill="hold" nodeType="afterGroup">
                            <p:stCondLst>
                              <p:cond delay="1500"/>
                            </p:stCondLst>
                            <p:childTnLst>
                              <p:par>
                                <p:cTn id="9" presetID="9" presetClass="entr" presetSubtype="0" fill="hold" grpId="0" nodeType="afterEffect">
                                  <p:stCondLst>
                                    <p:cond delay="2000"/>
                                  </p:stCondLst>
                                  <p:childTnLst>
                                    <p:set>
                                      <p:cBhvr>
                                        <p:cTn id="10" dur="1" fill="hold">
                                          <p:stCondLst>
                                            <p:cond delay="0"/>
                                          </p:stCondLst>
                                        </p:cTn>
                                        <p:tgtEl>
                                          <p:spTgt spid="19467">
                                            <p:txEl>
                                              <p:pRg st="1" end="1"/>
                                            </p:txEl>
                                          </p:spTgt>
                                        </p:tgtEl>
                                        <p:attrNameLst>
                                          <p:attrName>style.visibility</p:attrName>
                                        </p:attrNameLst>
                                      </p:cBhvr>
                                      <p:to>
                                        <p:strVal val="visible"/>
                                      </p:to>
                                    </p:set>
                                    <p:animEffect transition="in" filter="dissolve">
                                      <p:cBhvr>
                                        <p:cTn id="11" dur="500"/>
                                        <p:tgtEl>
                                          <p:spTgt spid="19467">
                                            <p:txEl>
                                              <p:pRg st="1" end="1"/>
                                            </p:txEl>
                                          </p:spTgt>
                                        </p:tgtEl>
                                      </p:cBhvr>
                                    </p:animEffect>
                                  </p:childTnLst>
                                </p:cTn>
                              </p:par>
                            </p:childTnLst>
                          </p:cTn>
                        </p:par>
                        <p:par>
                          <p:cTn id="12" fill="hold">
                            <p:stCondLst>
                              <p:cond delay="4000"/>
                            </p:stCondLst>
                            <p:childTnLst>
                              <p:par>
                                <p:cTn id="13" presetID="9" presetClass="entr" presetSubtype="0" fill="hold" grpId="0" nodeType="afterEffect">
                                  <p:stCondLst>
                                    <p:cond delay="1000"/>
                                  </p:stCondLst>
                                  <p:childTnLst>
                                    <p:set>
                                      <p:cBhvr>
                                        <p:cTn id="14" dur="1" fill="hold">
                                          <p:stCondLst>
                                            <p:cond delay="0"/>
                                          </p:stCondLst>
                                        </p:cTn>
                                        <p:tgtEl>
                                          <p:spTgt spid="19467">
                                            <p:txEl>
                                              <p:pRg st="2" end="2"/>
                                            </p:txEl>
                                          </p:spTgt>
                                        </p:tgtEl>
                                        <p:attrNameLst>
                                          <p:attrName>style.visibility</p:attrName>
                                        </p:attrNameLst>
                                      </p:cBhvr>
                                      <p:to>
                                        <p:strVal val="visible"/>
                                      </p:to>
                                    </p:set>
                                    <p:animEffect transition="in" filter="dissolve">
                                      <p:cBhvr>
                                        <p:cTn id="15" dur="500"/>
                                        <p:tgtEl>
                                          <p:spTgt spid="19467">
                                            <p:txEl>
                                              <p:pRg st="2" end="2"/>
                                            </p:txEl>
                                          </p:spTgt>
                                        </p:tgtEl>
                                      </p:cBhvr>
                                    </p:animEffect>
                                  </p:childTnLst>
                                </p:cTn>
                              </p:par>
                            </p:childTnLst>
                          </p:cTn>
                        </p:par>
                        <p:par>
                          <p:cTn id="16" fill="hold" nodeType="afterGroup">
                            <p:stCondLst>
                              <p:cond delay="5500"/>
                            </p:stCondLst>
                            <p:childTnLst>
                              <p:par>
                                <p:cTn id="17" presetID="9" presetClass="entr" presetSubtype="0" fill="hold" grpId="0" nodeType="afterEffect">
                                  <p:stCondLst>
                                    <p:cond delay="1000"/>
                                  </p:stCondLst>
                                  <p:childTnLst>
                                    <p:set>
                                      <p:cBhvr>
                                        <p:cTn id="18" dur="1" fill="hold">
                                          <p:stCondLst>
                                            <p:cond delay="0"/>
                                          </p:stCondLst>
                                        </p:cTn>
                                        <p:tgtEl>
                                          <p:spTgt spid="19467">
                                            <p:txEl>
                                              <p:pRg st="3" end="3"/>
                                            </p:txEl>
                                          </p:spTgt>
                                        </p:tgtEl>
                                        <p:attrNameLst>
                                          <p:attrName>style.visibility</p:attrName>
                                        </p:attrNameLst>
                                      </p:cBhvr>
                                      <p:to>
                                        <p:strVal val="visible"/>
                                      </p:to>
                                    </p:set>
                                    <p:animEffect transition="in" filter="dissolve">
                                      <p:cBhvr>
                                        <p:cTn id="19" dur="500"/>
                                        <p:tgtEl>
                                          <p:spTgt spid="19467">
                                            <p:txEl>
                                              <p:pRg st="3" end="3"/>
                                            </p:txEl>
                                          </p:spTgt>
                                        </p:tgtEl>
                                      </p:cBhvr>
                                    </p:animEffect>
                                  </p:childTnLst>
                                </p:cTn>
                              </p:par>
                            </p:childTnLst>
                          </p:cTn>
                        </p:par>
                        <p:par>
                          <p:cTn id="20" fill="hold" nodeType="afterGroup">
                            <p:stCondLst>
                              <p:cond delay="7000"/>
                            </p:stCondLst>
                            <p:childTnLst>
                              <p:par>
                                <p:cTn id="21" presetID="9" presetClass="entr" presetSubtype="0" fill="hold" grpId="0" nodeType="afterEffect">
                                  <p:stCondLst>
                                    <p:cond delay="1000"/>
                                  </p:stCondLst>
                                  <p:childTnLst>
                                    <p:set>
                                      <p:cBhvr>
                                        <p:cTn id="22" dur="1" fill="hold">
                                          <p:stCondLst>
                                            <p:cond delay="0"/>
                                          </p:stCondLst>
                                        </p:cTn>
                                        <p:tgtEl>
                                          <p:spTgt spid="19467">
                                            <p:txEl>
                                              <p:pRg st="4" end="4"/>
                                            </p:txEl>
                                          </p:spTgt>
                                        </p:tgtEl>
                                        <p:attrNameLst>
                                          <p:attrName>style.visibility</p:attrName>
                                        </p:attrNameLst>
                                      </p:cBhvr>
                                      <p:to>
                                        <p:strVal val="visible"/>
                                      </p:to>
                                    </p:set>
                                    <p:animEffect transition="in" filter="dissolve">
                                      <p:cBhvr>
                                        <p:cTn id="23" dur="500"/>
                                        <p:tgtEl>
                                          <p:spTgt spid="19467">
                                            <p:txEl>
                                              <p:pRg st="4" end="4"/>
                                            </p:txEl>
                                          </p:spTgt>
                                        </p:tgtEl>
                                      </p:cBhvr>
                                    </p:animEffect>
                                  </p:childTnLst>
                                </p:cTn>
                              </p:par>
                            </p:childTnLst>
                          </p:cTn>
                        </p:par>
                        <p:par>
                          <p:cTn id="24" fill="hold" nodeType="afterGroup">
                            <p:stCondLst>
                              <p:cond delay="8500"/>
                            </p:stCondLst>
                            <p:childTnLst>
                              <p:par>
                                <p:cTn id="25" presetID="9" presetClass="entr" presetSubtype="0" fill="hold" grpId="0" nodeType="afterEffect">
                                  <p:stCondLst>
                                    <p:cond delay="1000"/>
                                  </p:stCondLst>
                                  <p:childTnLst>
                                    <p:set>
                                      <p:cBhvr>
                                        <p:cTn id="26" dur="1" fill="hold">
                                          <p:stCondLst>
                                            <p:cond delay="0"/>
                                          </p:stCondLst>
                                        </p:cTn>
                                        <p:tgtEl>
                                          <p:spTgt spid="19467">
                                            <p:txEl>
                                              <p:pRg st="5" end="5"/>
                                            </p:txEl>
                                          </p:spTgt>
                                        </p:tgtEl>
                                        <p:attrNameLst>
                                          <p:attrName>style.visibility</p:attrName>
                                        </p:attrNameLst>
                                      </p:cBhvr>
                                      <p:to>
                                        <p:strVal val="visible"/>
                                      </p:to>
                                    </p:set>
                                    <p:animEffect transition="in" filter="dissolve">
                                      <p:cBhvr>
                                        <p:cTn id="27" dur="500"/>
                                        <p:tgtEl>
                                          <p:spTgt spid="19467">
                                            <p:txEl>
                                              <p:pRg st="5" end="5"/>
                                            </p:txEl>
                                          </p:spTgt>
                                        </p:tgtEl>
                                      </p:cBhvr>
                                    </p:animEffect>
                                  </p:childTnLst>
                                </p:cTn>
                              </p:par>
                            </p:childTnLst>
                          </p:cTn>
                        </p:par>
                        <p:par>
                          <p:cTn id="28" fill="hold" nodeType="afterGroup">
                            <p:stCondLst>
                              <p:cond delay="10000"/>
                            </p:stCondLst>
                            <p:childTnLst>
                              <p:par>
                                <p:cTn id="29" presetID="9" presetClass="entr" presetSubtype="0" fill="hold" grpId="0" nodeType="afterEffect">
                                  <p:stCondLst>
                                    <p:cond delay="1000"/>
                                  </p:stCondLst>
                                  <p:childTnLst>
                                    <p:set>
                                      <p:cBhvr>
                                        <p:cTn id="30" dur="1" fill="hold">
                                          <p:stCondLst>
                                            <p:cond delay="0"/>
                                          </p:stCondLst>
                                        </p:cTn>
                                        <p:tgtEl>
                                          <p:spTgt spid="19467">
                                            <p:txEl>
                                              <p:pRg st="6" end="6"/>
                                            </p:txEl>
                                          </p:spTgt>
                                        </p:tgtEl>
                                        <p:attrNameLst>
                                          <p:attrName>style.visibility</p:attrName>
                                        </p:attrNameLst>
                                      </p:cBhvr>
                                      <p:to>
                                        <p:strVal val="visible"/>
                                      </p:to>
                                    </p:set>
                                    <p:animEffect transition="in" filter="dissolve">
                                      <p:cBhvr>
                                        <p:cTn id="31" dur="500"/>
                                        <p:tgtEl>
                                          <p:spTgt spid="19467">
                                            <p:txEl>
                                              <p:pRg st="6" end="6"/>
                                            </p:txEl>
                                          </p:spTgt>
                                        </p:tgtEl>
                                      </p:cBhvr>
                                    </p:animEffect>
                                  </p:childTnLst>
                                </p:cTn>
                              </p:par>
                            </p:childTnLst>
                          </p:cTn>
                        </p:par>
                        <p:par>
                          <p:cTn id="32" fill="hold" nodeType="afterGroup">
                            <p:stCondLst>
                              <p:cond delay="11500"/>
                            </p:stCondLst>
                            <p:childTnLst>
                              <p:par>
                                <p:cTn id="33" presetID="9" presetClass="entr" presetSubtype="0" fill="hold" grpId="0" nodeType="afterEffect">
                                  <p:stCondLst>
                                    <p:cond delay="1000"/>
                                  </p:stCondLst>
                                  <p:childTnLst>
                                    <p:set>
                                      <p:cBhvr>
                                        <p:cTn id="34" dur="1" fill="hold">
                                          <p:stCondLst>
                                            <p:cond delay="0"/>
                                          </p:stCondLst>
                                        </p:cTn>
                                        <p:tgtEl>
                                          <p:spTgt spid="19467">
                                            <p:txEl>
                                              <p:pRg st="7" end="7"/>
                                            </p:txEl>
                                          </p:spTgt>
                                        </p:tgtEl>
                                        <p:attrNameLst>
                                          <p:attrName>style.visibility</p:attrName>
                                        </p:attrNameLst>
                                      </p:cBhvr>
                                      <p:to>
                                        <p:strVal val="visible"/>
                                      </p:to>
                                    </p:set>
                                    <p:animEffect transition="in" filter="dissolve">
                                      <p:cBhvr>
                                        <p:cTn id="35" dur="500"/>
                                        <p:tgtEl>
                                          <p:spTgt spid="19467">
                                            <p:txEl>
                                              <p:pRg st="7" end="7"/>
                                            </p:txEl>
                                          </p:spTgt>
                                        </p:tgtEl>
                                      </p:cBhvr>
                                    </p:animEffect>
                                  </p:childTnLst>
                                </p:cTn>
                              </p:par>
                            </p:childTnLst>
                          </p:cTn>
                        </p:par>
                        <p:par>
                          <p:cTn id="36" fill="hold" nodeType="afterGroup">
                            <p:stCondLst>
                              <p:cond delay="13000"/>
                            </p:stCondLst>
                            <p:childTnLst>
                              <p:par>
                                <p:cTn id="37" presetID="15" presetClass="entr" presetSubtype="0" fill="hold" nodeType="afterEffect">
                                  <p:stCondLst>
                                    <p:cond delay="0"/>
                                  </p:stCondLst>
                                  <p:childTnLst>
                                    <p:set>
                                      <p:cBhvr>
                                        <p:cTn id="38" dur="1" fill="hold">
                                          <p:stCondLst>
                                            <p:cond delay="0"/>
                                          </p:stCondLst>
                                        </p:cTn>
                                        <p:tgtEl>
                                          <p:spTgt spid="19466"/>
                                        </p:tgtEl>
                                        <p:attrNameLst>
                                          <p:attrName>style.visibility</p:attrName>
                                        </p:attrNameLst>
                                      </p:cBhvr>
                                      <p:to>
                                        <p:strVal val="visible"/>
                                      </p:to>
                                    </p:set>
                                    <p:anim calcmode="lin" valueType="num">
                                      <p:cBhvr>
                                        <p:cTn id="39" dur="1000" fill="hold"/>
                                        <p:tgtEl>
                                          <p:spTgt spid="19466"/>
                                        </p:tgtEl>
                                        <p:attrNameLst>
                                          <p:attrName>ppt_w</p:attrName>
                                        </p:attrNameLst>
                                      </p:cBhvr>
                                      <p:tavLst>
                                        <p:tav tm="0">
                                          <p:val>
                                            <p:fltVal val="0"/>
                                          </p:val>
                                        </p:tav>
                                        <p:tav tm="100000">
                                          <p:val>
                                            <p:strVal val="#ppt_w"/>
                                          </p:val>
                                        </p:tav>
                                      </p:tavLst>
                                    </p:anim>
                                    <p:anim calcmode="lin" valueType="num">
                                      <p:cBhvr>
                                        <p:cTn id="40" dur="1000" fill="hold"/>
                                        <p:tgtEl>
                                          <p:spTgt spid="19466"/>
                                        </p:tgtEl>
                                        <p:attrNameLst>
                                          <p:attrName>ppt_h</p:attrName>
                                        </p:attrNameLst>
                                      </p:cBhvr>
                                      <p:tavLst>
                                        <p:tav tm="0">
                                          <p:val>
                                            <p:fltVal val="0"/>
                                          </p:val>
                                        </p:tav>
                                        <p:tav tm="100000">
                                          <p:val>
                                            <p:strVal val="#ppt_h"/>
                                          </p:val>
                                        </p:tav>
                                      </p:tavLst>
                                    </p:anim>
                                    <p:anim calcmode="lin" valueType="num">
                                      <p:cBhvr>
                                        <p:cTn id="41" dur="1000" fill="hold"/>
                                        <p:tgtEl>
                                          <p:spTgt spid="1946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946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build="p" bldLvl="3" autoUpdateAnimBg="0" advAuto="100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descr="\\pposrv15\pkg$\office2k\107\Publisher\PFiles\MSOffice\Clipart\standard\stddir3\IN00647_.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097954" y="2476500"/>
            <a:ext cx="2330450"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body" idx="1"/>
          </p:nvPr>
        </p:nvSpPr>
        <p:spPr>
          <a:xfrm>
            <a:off x="1965325" y="1885950"/>
            <a:ext cx="8763000" cy="1371600"/>
          </a:xfrm>
        </p:spPr>
        <p:txBody>
          <a:bodyPr/>
          <a:lstStyle/>
          <a:p>
            <a:pPr eaLnBrk="1" hangingPunct="1">
              <a:buFontTx/>
              <a:buNone/>
            </a:pPr>
            <a:r>
              <a:rPr lang="en-US" altLang="en-US" dirty="0" smtClean="0">
                <a:latin typeface="Tahoma" panose="020B0604030504040204" pitchFamily="34" charset="0"/>
              </a:rPr>
              <a:t>   </a:t>
            </a:r>
            <a:r>
              <a:rPr lang="en-US" altLang="en-US" sz="2400" dirty="0" smtClean="0">
                <a:latin typeface="Tahoma" panose="020B0604030504040204" pitchFamily="34" charset="0"/>
              </a:rPr>
              <a:t>A </a:t>
            </a:r>
            <a:r>
              <a:rPr lang="en-US" altLang="en-US" sz="2400" dirty="0" smtClean="0">
                <a:solidFill>
                  <a:schemeClr val="accent1"/>
                </a:solidFill>
                <a:latin typeface="Tahoma" panose="020B0604030504040204" pitchFamily="34" charset="0"/>
              </a:rPr>
              <a:t>health hazard </a:t>
            </a:r>
            <a:r>
              <a:rPr lang="en-US" altLang="en-US" sz="2400" dirty="0" smtClean="0">
                <a:latin typeface="Tahoma" panose="020B0604030504040204" pitchFamily="34" charset="0"/>
              </a:rPr>
              <a:t>has the following characteristics:</a:t>
            </a:r>
          </a:p>
          <a:p>
            <a:pPr eaLnBrk="1" hangingPunct="1">
              <a:buFontTx/>
              <a:buNone/>
            </a:pPr>
            <a:endParaRPr lang="en-US" altLang="en-US" dirty="0" smtClean="0">
              <a:latin typeface="Tahoma" panose="020B0604030504040204" pitchFamily="34" charset="0"/>
            </a:endParaRPr>
          </a:p>
          <a:p>
            <a:pPr lvl="1" eaLnBrk="1" hangingPunct="1"/>
            <a:endParaRPr lang="en-US" altLang="en-US" sz="3000" dirty="0">
              <a:latin typeface="Tahoma" panose="020B0604030504040204" pitchFamily="34" charset="0"/>
            </a:endParaRPr>
          </a:p>
          <a:p>
            <a:pPr lvl="1" eaLnBrk="1" hangingPunct="1"/>
            <a:endParaRPr lang="en-US" altLang="en-US" dirty="0" smtClean="0">
              <a:latin typeface="Tahoma" panose="020B0604030504040204" pitchFamily="34" charset="0"/>
            </a:endParaRPr>
          </a:p>
        </p:txBody>
      </p:sp>
      <p:sp>
        <p:nvSpPr>
          <p:cNvPr id="18443" name="Text Box 11"/>
          <p:cNvSpPr txBox="1">
            <a:spLocks noChangeArrowheads="1"/>
          </p:cNvSpPr>
          <p:nvPr/>
        </p:nvSpPr>
        <p:spPr bwMode="auto">
          <a:xfrm>
            <a:off x="1189893" y="2476500"/>
            <a:ext cx="4419600"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a:lnSpc>
                <a:spcPct val="90000"/>
              </a:lnSpc>
              <a:buClr>
                <a:schemeClr val="accent1"/>
              </a:buClr>
              <a:buFont typeface="Wingdings" panose="05000000000000000000" pitchFamily="2" charset="2"/>
              <a:buChar char="ü"/>
            </a:pPr>
            <a:r>
              <a:rPr lang="en-US" altLang="en-US" dirty="0" smtClean="0">
                <a:latin typeface="Tahoma" panose="020B0604030504040204" pitchFamily="34" charset="0"/>
              </a:rPr>
              <a:t>Toxic </a:t>
            </a:r>
            <a:r>
              <a:rPr lang="en-US" altLang="en-US" dirty="0">
                <a:latin typeface="Tahoma" panose="020B0604030504040204" pitchFamily="34" charset="0"/>
              </a:rPr>
              <a:t>or highly toxic</a:t>
            </a:r>
          </a:p>
          <a:p>
            <a:pPr lvl="2" eaLnBrk="1" hangingPunct="1">
              <a:lnSpc>
                <a:spcPct val="90000"/>
              </a:lnSpc>
              <a:buClr>
                <a:schemeClr val="accent1"/>
              </a:buClr>
              <a:buFont typeface="Wingdings" panose="05000000000000000000" pitchFamily="2" charset="2"/>
              <a:buChar char="ü"/>
            </a:pPr>
            <a:r>
              <a:rPr lang="en-US" altLang="en-US" dirty="0" smtClean="0">
                <a:latin typeface="Tahoma" panose="020B0604030504040204" pitchFamily="34" charset="0"/>
              </a:rPr>
              <a:t>productive </a:t>
            </a:r>
            <a:r>
              <a:rPr lang="en-US" altLang="en-US" dirty="0">
                <a:latin typeface="Tahoma" panose="020B0604030504040204" pitchFamily="34" charset="0"/>
              </a:rPr>
              <a:t>Toxins</a:t>
            </a:r>
          </a:p>
          <a:p>
            <a:pPr lvl="2" eaLnBrk="1" hangingPunct="1">
              <a:lnSpc>
                <a:spcPct val="90000"/>
              </a:lnSpc>
              <a:buClr>
                <a:schemeClr val="accent1"/>
              </a:buClr>
              <a:buFont typeface="Wingdings" panose="05000000000000000000" pitchFamily="2" charset="2"/>
              <a:buChar char="ü"/>
            </a:pPr>
            <a:r>
              <a:rPr lang="en-US" altLang="en-US" dirty="0">
                <a:latin typeface="Tahoma" panose="020B0604030504040204" pitchFamily="34" charset="0"/>
              </a:rPr>
              <a:t>Irritants</a:t>
            </a:r>
          </a:p>
          <a:p>
            <a:pPr lvl="2" eaLnBrk="1" hangingPunct="1">
              <a:lnSpc>
                <a:spcPct val="90000"/>
              </a:lnSpc>
              <a:buClr>
                <a:schemeClr val="accent1"/>
              </a:buClr>
              <a:buFont typeface="Wingdings" panose="05000000000000000000" pitchFamily="2" charset="2"/>
              <a:buChar char="ü"/>
            </a:pPr>
            <a:r>
              <a:rPr lang="en-US" altLang="en-US" dirty="0">
                <a:latin typeface="Tahoma" panose="020B0604030504040204" pitchFamily="34" charset="0"/>
              </a:rPr>
              <a:t>Corrosives</a:t>
            </a:r>
          </a:p>
          <a:p>
            <a:pPr lvl="2" eaLnBrk="1" hangingPunct="1">
              <a:lnSpc>
                <a:spcPct val="90000"/>
              </a:lnSpc>
              <a:buClr>
                <a:schemeClr val="accent1"/>
              </a:buClr>
              <a:buFont typeface="Wingdings" panose="05000000000000000000" pitchFamily="2" charset="2"/>
              <a:buChar char="ü"/>
            </a:pPr>
            <a:r>
              <a:rPr lang="en-US" altLang="en-US" dirty="0">
                <a:latin typeface="Tahoma" panose="020B0604030504040204" pitchFamily="34" charset="0"/>
              </a:rPr>
              <a:t>Sensitizers</a:t>
            </a:r>
          </a:p>
          <a:p>
            <a:pPr lvl="2" eaLnBrk="1" hangingPunct="1">
              <a:lnSpc>
                <a:spcPct val="90000"/>
              </a:lnSpc>
              <a:buClr>
                <a:schemeClr val="accent1"/>
              </a:buClr>
              <a:buFont typeface="Wingdings" panose="05000000000000000000" pitchFamily="2" charset="2"/>
              <a:buChar char="ü"/>
            </a:pPr>
            <a:r>
              <a:rPr lang="en-US" altLang="en-US" dirty="0" err="1">
                <a:latin typeface="Tahoma" panose="020B0604030504040204" pitchFamily="34" charset="0"/>
              </a:rPr>
              <a:t>Hepatotoxins</a:t>
            </a:r>
            <a:endParaRPr lang="en-US" altLang="en-US" dirty="0">
              <a:latin typeface="Tahoma" panose="020B0604030504040204" pitchFamily="34" charset="0"/>
            </a:endParaRPr>
          </a:p>
          <a:p>
            <a:pPr lvl="2" eaLnBrk="1" hangingPunct="1">
              <a:lnSpc>
                <a:spcPct val="90000"/>
              </a:lnSpc>
              <a:buClr>
                <a:schemeClr val="accent1"/>
              </a:buClr>
              <a:buFont typeface="Wingdings" panose="05000000000000000000" pitchFamily="2" charset="2"/>
              <a:buChar char="ü"/>
            </a:pPr>
            <a:r>
              <a:rPr lang="en-US" altLang="en-US" dirty="0" err="1">
                <a:latin typeface="Tahoma" panose="020B0604030504040204" pitchFamily="34" charset="0"/>
              </a:rPr>
              <a:t>Nephrotoxins</a:t>
            </a:r>
            <a:endParaRPr lang="en-US" altLang="en-US" dirty="0">
              <a:latin typeface="Tahoma" panose="020B0604030504040204" pitchFamily="34" charset="0"/>
            </a:endParaRPr>
          </a:p>
          <a:p>
            <a:pPr lvl="2">
              <a:lnSpc>
                <a:spcPct val="90000"/>
              </a:lnSpc>
              <a:buClr>
                <a:schemeClr val="accent1"/>
              </a:buClr>
              <a:buFont typeface="Wingdings" panose="05000000000000000000" pitchFamily="2" charset="2"/>
              <a:buChar char="ü"/>
            </a:pPr>
            <a:r>
              <a:rPr lang="en-US" altLang="en-US" dirty="0" err="1">
                <a:latin typeface="Tahoma" panose="020B0604030504040204" pitchFamily="34" charset="0"/>
              </a:rPr>
              <a:t>NeurotoxinseRCarcinogen</a:t>
            </a:r>
            <a:r>
              <a:rPr lang="en-US" altLang="en-US" dirty="0">
                <a:latin typeface="Tahoma" panose="020B0604030504040204" pitchFamily="34" charset="0"/>
              </a:rPr>
              <a:t> </a:t>
            </a:r>
          </a:p>
          <a:p>
            <a:pPr lvl="2" eaLnBrk="1" hangingPunct="1">
              <a:lnSpc>
                <a:spcPct val="90000"/>
              </a:lnSpc>
              <a:buClr>
                <a:schemeClr val="accent1"/>
              </a:buClr>
              <a:buFont typeface="Wingdings" panose="05000000000000000000" pitchFamily="2" charset="2"/>
              <a:buChar char="ü"/>
            </a:pPr>
            <a:endParaRPr lang="en-US" altLang="en-US" dirty="0">
              <a:latin typeface="Tahoma" panose="020B0604030504040204" pitchFamily="34" charset="0"/>
            </a:endParaRPr>
          </a:p>
          <a:p>
            <a:pPr eaLnBrk="1" hangingPunct="1">
              <a:spcBef>
                <a:spcPct val="50000"/>
              </a:spcBef>
              <a:buFontTx/>
              <a:buNone/>
            </a:pPr>
            <a:endParaRPr lang="en-US" altLang="en-US" sz="2400" dirty="0">
              <a:latin typeface="Tahoma" panose="020B0604030504040204" pitchFamily="34" charset="0"/>
            </a:endParaRPr>
          </a:p>
        </p:txBody>
      </p:sp>
      <p:sp>
        <p:nvSpPr>
          <p:cNvPr id="10" name="Title 1"/>
          <p:cNvSpPr txBox="1">
            <a:spLocks/>
          </p:cNvSpPr>
          <p:nvPr/>
        </p:nvSpPr>
        <p:spPr>
          <a:xfrm>
            <a:off x="-1180123" y="372911"/>
            <a:ext cx="10160000" cy="114300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rtl="1"/>
            <a:r>
              <a:rPr lang="fa-IR" sz="3600" dirty="0" smtClean="0">
                <a:solidFill>
                  <a:schemeClr val="tx1"/>
                </a:solidFill>
              </a:rPr>
              <a:t>مخاطرات عمده در آزمایشگاه</a:t>
            </a:r>
            <a:endParaRPr lang="en-US" sz="3600" dirty="0">
              <a:solidFill>
                <a:schemeClr val="tx1"/>
              </a:solidFill>
            </a:endParaRPr>
          </a:p>
        </p:txBody>
      </p:sp>
      <p:pic>
        <p:nvPicPr>
          <p:cNvPr id="12" name="Picture 7" descr="warning-genera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342657" y="429299"/>
            <a:ext cx="1821766" cy="1292527"/>
          </a:xfrm>
          <a:prstGeom prst="rect">
            <a:avLst/>
          </a:prstGeom>
        </p:spPr>
      </p:pic>
      <p:sp>
        <p:nvSpPr>
          <p:cNvPr id="2" name="Footer Placeholder 1"/>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587621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18443">
                                            <p:txEl>
                                              <p:pRg st="0" end="0"/>
                                            </p:txEl>
                                          </p:spTgt>
                                        </p:tgtEl>
                                        <p:attrNameLst>
                                          <p:attrName>style.visibility</p:attrName>
                                        </p:attrNameLst>
                                      </p:cBhvr>
                                      <p:to>
                                        <p:strVal val="visible"/>
                                      </p:to>
                                    </p:set>
                                  </p:childTnLst>
                                </p:cTn>
                              </p:par>
                            </p:childTnLst>
                          </p:cTn>
                        </p:par>
                        <p:par>
                          <p:cTn id="7" fill="hold">
                            <p:stCondLst>
                              <p:cond delay="2500"/>
                            </p:stCondLst>
                            <p:childTnLst>
                              <p:par>
                                <p:cTn id="8" presetID="1" presetClass="entr" presetSubtype="0" fill="hold" grpId="0" nodeType="afterEffect">
                                  <p:stCondLst>
                                    <p:cond delay="1000"/>
                                  </p:stCondLst>
                                  <p:childTnLst>
                                    <p:set>
                                      <p:cBhvr>
                                        <p:cTn id="9" dur="1" fill="hold">
                                          <p:stCondLst>
                                            <p:cond delay="499"/>
                                          </p:stCondLst>
                                        </p:cTn>
                                        <p:tgtEl>
                                          <p:spTgt spid="18443">
                                            <p:txEl>
                                              <p:pRg st="1" end="1"/>
                                            </p:txEl>
                                          </p:spTgt>
                                        </p:tgtEl>
                                        <p:attrNameLst>
                                          <p:attrName>style.visibility</p:attrName>
                                        </p:attrNameLst>
                                      </p:cBhvr>
                                      <p:to>
                                        <p:strVal val="visible"/>
                                      </p:to>
                                    </p:set>
                                  </p:childTnLst>
                                </p:cTn>
                              </p:par>
                            </p:childTnLst>
                          </p:cTn>
                        </p:par>
                        <p:par>
                          <p:cTn id="10" fill="hold" nodeType="afterGroup">
                            <p:stCondLst>
                              <p:cond delay="4000"/>
                            </p:stCondLst>
                            <p:childTnLst>
                              <p:par>
                                <p:cTn id="11" presetID="1" presetClass="entr" presetSubtype="0" fill="hold" grpId="0" nodeType="afterEffect">
                                  <p:stCondLst>
                                    <p:cond delay="1000"/>
                                  </p:stCondLst>
                                  <p:childTnLst>
                                    <p:set>
                                      <p:cBhvr>
                                        <p:cTn id="12" dur="1" fill="hold">
                                          <p:stCondLst>
                                            <p:cond delay="499"/>
                                          </p:stCondLst>
                                        </p:cTn>
                                        <p:tgtEl>
                                          <p:spTgt spid="18443">
                                            <p:txEl>
                                              <p:pRg st="2" end="2"/>
                                            </p:txEl>
                                          </p:spTgt>
                                        </p:tgtEl>
                                        <p:attrNameLst>
                                          <p:attrName>style.visibility</p:attrName>
                                        </p:attrNameLst>
                                      </p:cBhvr>
                                      <p:to>
                                        <p:strVal val="visible"/>
                                      </p:to>
                                    </p:set>
                                  </p:childTnLst>
                                </p:cTn>
                              </p:par>
                            </p:childTnLst>
                          </p:cTn>
                        </p:par>
                        <p:par>
                          <p:cTn id="13" fill="hold" nodeType="afterGroup">
                            <p:stCondLst>
                              <p:cond delay="5500"/>
                            </p:stCondLst>
                            <p:childTnLst>
                              <p:par>
                                <p:cTn id="14" presetID="1" presetClass="entr" presetSubtype="0" fill="hold" grpId="0" nodeType="afterEffect">
                                  <p:stCondLst>
                                    <p:cond delay="1000"/>
                                  </p:stCondLst>
                                  <p:childTnLst>
                                    <p:set>
                                      <p:cBhvr>
                                        <p:cTn id="15" dur="1" fill="hold">
                                          <p:stCondLst>
                                            <p:cond delay="499"/>
                                          </p:stCondLst>
                                        </p:cTn>
                                        <p:tgtEl>
                                          <p:spTgt spid="18443">
                                            <p:txEl>
                                              <p:pRg st="3" end="3"/>
                                            </p:txEl>
                                          </p:spTgt>
                                        </p:tgtEl>
                                        <p:attrNameLst>
                                          <p:attrName>style.visibility</p:attrName>
                                        </p:attrNameLst>
                                      </p:cBhvr>
                                      <p:to>
                                        <p:strVal val="visible"/>
                                      </p:to>
                                    </p:set>
                                  </p:childTnLst>
                                </p:cTn>
                              </p:par>
                            </p:childTnLst>
                          </p:cTn>
                        </p:par>
                        <p:par>
                          <p:cTn id="16" fill="hold" nodeType="afterGroup">
                            <p:stCondLst>
                              <p:cond delay="7000"/>
                            </p:stCondLst>
                            <p:childTnLst>
                              <p:par>
                                <p:cTn id="17" presetID="1" presetClass="entr" presetSubtype="0" fill="hold" grpId="0" nodeType="afterEffect">
                                  <p:stCondLst>
                                    <p:cond delay="1000"/>
                                  </p:stCondLst>
                                  <p:childTnLst>
                                    <p:set>
                                      <p:cBhvr>
                                        <p:cTn id="18" dur="1" fill="hold">
                                          <p:stCondLst>
                                            <p:cond delay="499"/>
                                          </p:stCondLst>
                                        </p:cTn>
                                        <p:tgtEl>
                                          <p:spTgt spid="18443">
                                            <p:txEl>
                                              <p:pRg st="4" end="4"/>
                                            </p:txEl>
                                          </p:spTgt>
                                        </p:tgtEl>
                                        <p:attrNameLst>
                                          <p:attrName>style.visibility</p:attrName>
                                        </p:attrNameLst>
                                      </p:cBhvr>
                                      <p:to>
                                        <p:strVal val="visible"/>
                                      </p:to>
                                    </p:set>
                                  </p:childTnLst>
                                </p:cTn>
                              </p:par>
                            </p:childTnLst>
                          </p:cTn>
                        </p:par>
                        <p:par>
                          <p:cTn id="19" fill="hold" nodeType="afterGroup">
                            <p:stCondLst>
                              <p:cond delay="8500"/>
                            </p:stCondLst>
                            <p:childTnLst>
                              <p:par>
                                <p:cTn id="20" presetID="1" presetClass="entr" presetSubtype="0" fill="hold" grpId="0" nodeType="afterEffect">
                                  <p:stCondLst>
                                    <p:cond delay="1000"/>
                                  </p:stCondLst>
                                  <p:childTnLst>
                                    <p:set>
                                      <p:cBhvr>
                                        <p:cTn id="21" dur="1" fill="hold">
                                          <p:stCondLst>
                                            <p:cond delay="499"/>
                                          </p:stCondLst>
                                        </p:cTn>
                                        <p:tgtEl>
                                          <p:spTgt spid="18443">
                                            <p:txEl>
                                              <p:pRg st="5" end="5"/>
                                            </p:txEl>
                                          </p:spTgt>
                                        </p:tgtEl>
                                        <p:attrNameLst>
                                          <p:attrName>style.visibility</p:attrName>
                                        </p:attrNameLst>
                                      </p:cBhvr>
                                      <p:to>
                                        <p:strVal val="visible"/>
                                      </p:to>
                                    </p:set>
                                  </p:childTnLst>
                                </p:cTn>
                              </p:par>
                            </p:childTnLst>
                          </p:cTn>
                        </p:par>
                        <p:par>
                          <p:cTn id="22" fill="hold" nodeType="afterGroup">
                            <p:stCondLst>
                              <p:cond delay="10000"/>
                            </p:stCondLst>
                            <p:childTnLst>
                              <p:par>
                                <p:cTn id="23" presetID="1" presetClass="entr" presetSubtype="0" fill="hold" grpId="0" nodeType="afterEffect">
                                  <p:stCondLst>
                                    <p:cond delay="1000"/>
                                  </p:stCondLst>
                                  <p:childTnLst>
                                    <p:set>
                                      <p:cBhvr>
                                        <p:cTn id="24" dur="1" fill="hold">
                                          <p:stCondLst>
                                            <p:cond delay="499"/>
                                          </p:stCondLst>
                                        </p:cTn>
                                        <p:tgtEl>
                                          <p:spTgt spid="18443">
                                            <p:txEl>
                                              <p:pRg st="6" end="6"/>
                                            </p:txEl>
                                          </p:spTgt>
                                        </p:tgtEl>
                                        <p:attrNameLst>
                                          <p:attrName>style.visibility</p:attrName>
                                        </p:attrNameLst>
                                      </p:cBhvr>
                                      <p:to>
                                        <p:strVal val="visible"/>
                                      </p:to>
                                    </p:set>
                                  </p:childTnLst>
                                </p:cTn>
                              </p:par>
                            </p:childTnLst>
                          </p:cTn>
                        </p:par>
                        <p:par>
                          <p:cTn id="25" fill="hold" nodeType="afterGroup">
                            <p:stCondLst>
                              <p:cond delay="11500"/>
                            </p:stCondLst>
                            <p:childTnLst>
                              <p:par>
                                <p:cTn id="26" presetID="1" presetClass="entr" presetSubtype="0" fill="hold" grpId="0" nodeType="afterEffect">
                                  <p:stCondLst>
                                    <p:cond delay="2000"/>
                                  </p:stCondLst>
                                  <p:childTnLst>
                                    <p:set>
                                      <p:cBhvr>
                                        <p:cTn id="27" dur="1" fill="hold">
                                          <p:stCondLst>
                                            <p:cond delay="499"/>
                                          </p:stCondLst>
                                        </p:cTn>
                                        <p:tgtEl>
                                          <p:spTgt spid="184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build="p" bldLvl="3" autoUpdateAnimBg="0" advAuto="100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800" dirty="0" smtClean="0"/>
              <a:t>.</a:t>
            </a:r>
            <a:r>
              <a:rPr lang="fa-IR" sz="800" b="1" dirty="0">
                <a:cs typeface="B Zar" pitchFamily="2" charset="-78"/>
              </a:rPr>
              <a:t> </a:t>
            </a:r>
            <a:r>
              <a:rPr lang="fa-IR" sz="3600" b="1" dirty="0">
                <a:solidFill>
                  <a:schemeClr val="tx1"/>
                </a:solidFill>
                <a:cs typeface="B Zar" pitchFamily="2" charset="-78"/>
              </a:rPr>
              <a:t>علائم</a:t>
            </a:r>
            <a:r>
              <a:rPr lang="en-US" sz="800" dirty="0">
                <a:cs typeface="B Zar" pitchFamily="2" charset="-78"/>
              </a:rPr>
              <a:t/>
            </a:r>
            <a:br>
              <a:rPr lang="en-US" sz="800" dirty="0">
                <a:cs typeface="B Zar" pitchFamily="2" charset="-78"/>
              </a:rPr>
            </a:br>
            <a:endParaRPr lang="fa-IR" sz="800" dirty="0"/>
          </a:p>
        </p:txBody>
      </p:sp>
      <p:sp>
        <p:nvSpPr>
          <p:cNvPr id="3" name="Content Placeholder 2"/>
          <p:cNvSpPr>
            <a:spLocks noGrp="1"/>
          </p:cNvSpPr>
          <p:nvPr>
            <p:ph idx="1"/>
          </p:nvPr>
        </p:nvSpPr>
        <p:spPr>
          <a:xfrm>
            <a:off x="-366728" y="2004075"/>
            <a:ext cx="10058400" cy="4023360"/>
          </a:xfrm>
        </p:spPr>
        <p:txBody>
          <a:bodyPr>
            <a:normAutofit fontScale="92500" lnSpcReduction="10000"/>
          </a:bodyPr>
          <a:lstStyle/>
          <a:p>
            <a:pPr algn="r" rtl="1">
              <a:buNone/>
            </a:pPr>
            <a:r>
              <a:rPr lang="fa-IR" sz="2400" dirty="0" smtClean="0">
                <a:solidFill>
                  <a:schemeClr val="tx1"/>
                </a:solidFill>
                <a:cs typeface="B Zar" pitchFamily="2" charset="-78"/>
              </a:rPr>
              <a:t>علائم </a:t>
            </a:r>
            <a:r>
              <a:rPr lang="fa-IR" sz="2400" dirty="0">
                <a:solidFill>
                  <a:schemeClr val="tx1"/>
                </a:solidFill>
                <a:cs typeface="B Zar" pitchFamily="2" charset="-78"/>
              </a:rPr>
              <a:t>خطر شامل علامت سیاه در زمینه سفید با کادر لوزی قرمز رنگ می باشد.</a:t>
            </a:r>
          </a:p>
          <a:p>
            <a:pPr algn="r" rtl="1">
              <a:buNone/>
            </a:pPr>
            <a:endParaRPr lang="fa-IR" sz="2400" dirty="0">
              <a:cs typeface="B Zar" pitchFamily="2" charset="-78"/>
            </a:endParaRPr>
          </a:p>
          <a:p>
            <a:pPr algn="r" rtl="1">
              <a:buNone/>
            </a:pPr>
            <a:endParaRPr lang="fa-IR" sz="2400" dirty="0">
              <a:cs typeface="B Zar" pitchFamily="2" charset="-78"/>
            </a:endParaRPr>
          </a:p>
          <a:p>
            <a:pPr algn="r" rtl="1">
              <a:buNone/>
            </a:pPr>
            <a:endParaRPr lang="fa-IR" sz="2400" dirty="0">
              <a:cs typeface="B Zar" pitchFamily="2" charset="-78"/>
            </a:endParaRPr>
          </a:p>
          <a:p>
            <a:pPr algn="r" rtl="1">
              <a:buNone/>
            </a:pPr>
            <a:r>
              <a:rPr lang="en-US" sz="1600" b="1" dirty="0"/>
              <a:t>Water Reactive</a:t>
            </a:r>
            <a:r>
              <a:rPr lang="fa-IR" sz="1600" b="1" dirty="0"/>
              <a:t>  </a:t>
            </a:r>
            <a:r>
              <a:rPr lang="en-US" sz="1600" b="1" dirty="0"/>
              <a:t>Carcinogenic</a:t>
            </a:r>
            <a:r>
              <a:rPr lang="fa-IR" sz="1600" b="1" dirty="0"/>
              <a:t>   </a:t>
            </a:r>
            <a:r>
              <a:rPr lang="en-US" sz="1600" b="1" dirty="0"/>
              <a:t>Corrosive</a:t>
            </a:r>
            <a:r>
              <a:rPr lang="fa-IR" sz="1600" b="1" dirty="0"/>
              <a:t>    </a:t>
            </a:r>
            <a:r>
              <a:rPr lang="en-US" sz="1600" b="1" dirty="0"/>
              <a:t>            Explosive</a:t>
            </a:r>
            <a:r>
              <a:rPr lang="fa-IR" sz="1600" b="1" dirty="0"/>
              <a:t> </a:t>
            </a:r>
            <a:r>
              <a:rPr lang="en-US" sz="1600" b="1" dirty="0"/>
              <a:t>          Toxic</a:t>
            </a:r>
            <a:r>
              <a:rPr lang="fa-IR" sz="1600" b="1" dirty="0"/>
              <a:t> </a:t>
            </a:r>
            <a:r>
              <a:rPr lang="en-US" sz="1600" b="1" dirty="0"/>
              <a:t>     Oxidizer</a:t>
            </a:r>
            <a:r>
              <a:rPr lang="fa-IR"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Flammable</a:t>
            </a:r>
            <a:r>
              <a:rPr lang="fa-IR" sz="2400" dirty="0">
                <a:cs typeface="B Zar" pitchFamily="2" charset="-78"/>
              </a:rPr>
              <a:t> </a:t>
            </a:r>
          </a:p>
          <a:p>
            <a:pPr algn="r" rtl="1">
              <a:buNone/>
            </a:pPr>
            <a:endParaRPr lang="fa-IR" sz="2400" dirty="0">
              <a:cs typeface="B Zar" pitchFamily="2" charset="-78"/>
            </a:endParaRPr>
          </a:p>
          <a:p>
            <a:pPr algn="r" rtl="1">
              <a:buNone/>
            </a:pPr>
            <a:endParaRPr lang="fa-IR" sz="2400" dirty="0">
              <a:cs typeface="B Zar" pitchFamily="2" charset="-78"/>
            </a:endParaRPr>
          </a:p>
          <a:p>
            <a:pPr algn="r" rtl="1">
              <a:buNone/>
            </a:pPr>
            <a:endParaRPr lang="fa-IR" sz="2400" dirty="0">
              <a:cs typeface="B Zar" pitchFamily="2" charset="-78"/>
            </a:endParaRPr>
          </a:p>
          <a:p>
            <a:pPr algn="r" rtl="1">
              <a:buNone/>
            </a:pPr>
            <a:r>
              <a:rPr lang="en-US" sz="1800" b="1" dirty="0"/>
              <a:t>Biohazard</a:t>
            </a:r>
            <a:r>
              <a:rPr lang="fa-IR" sz="1800" b="1" dirty="0">
                <a:latin typeface="Times New Roman" pitchFamily="18" charset="0"/>
                <a:cs typeface="Times New Roman" pitchFamily="18" charset="0"/>
              </a:rPr>
              <a:t>         </a:t>
            </a:r>
            <a:r>
              <a:rPr lang="en-US" sz="1800" b="1" dirty="0">
                <a:latin typeface="Times New Roman" pitchFamily="18" charset="0"/>
                <a:cs typeface="Times New Roman" pitchFamily="18" charset="0"/>
              </a:rPr>
              <a:t>Radioactive</a:t>
            </a:r>
            <a:r>
              <a:rPr lang="fa-IR" sz="2400" b="1" dirty="0"/>
              <a:t>  </a:t>
            </a:r>
            <a:endParaRPr lang="fa-IR" sz="2400" dirty="0">
              <a:cs typeface="B Zar" pitchFamily="2" charset="-78"/>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8348" y="2857497"/>
            <a:ext cx="647700" cy="771525"/>
          </a:xfrm>
          <a:prstGeom prst="rect">
            <a:avLst/>
          </a:prstGeom>
          <a:noFill/>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919" y="2928935"/>
            <a:ext cx="904875" cy="733425"/>
          </a:xfrm>
          <a:prstGeom prst="rect">
            <a:avLst/>
          </a:prstGeom>
          <a:noFill/>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2927" y="3000372"/>
            <a:ext cx="878205" cy="725170"/>
          </a:xfrm>
          <a:prstGeom prst="rect">
            <a:avLst/>
          </a:prstGeom>
          <a:noFill/>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496" y="2928935"/>
            <a:ext cx="1009650" cy="771525"/>
          </a:xfrm>
          <a:prstGeom prst="rect">
            <a:avLst/>
          </a:prstGeom>
          <a:noFill/>
        </p:spPr>
      </p:pic>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8942" y="2928934"/>
            <a:ext cx="876300" cy="857256"/>
          </a:xfrm>
          <a:prstGeom prst="rect">
            <a:avLst/>
          </a:prstGeom>
          <a:noFill/>
        </p:spPr>
      </p:pic>
      <p:pic>
        <p:nvPicPr>
          <p:cNvPr id="11" name="Picture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1950" y="3071810"/>
            <a:ext cx="714380" cy="714380"/>
          </a:xfrm>
          <a:prstGeom prst="rect">
            <a:avLst/>
          </a:prstGeom>
          <a:noFill/>
        </p:spPr>
      </p:pic>
      <p:pic>
        <p:nvPicPr>
          <p:cNvPr id="12" name="Picture 1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53520" y="3143249"/>
            <a:ext cx="609600" cy="523875"/>
          </a:xfrm>
          <a:prstGeom prst="rect">
            <a:avLst/>
          </a:prstGeom>
          <a:noFill/>
        </p:spPr>
      </p:pic>
      <p:pic>
        <p:nvPicPr>
          <p:cNvPr id="13" name="Picture 1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38349" y="4643446"/>
            <a:ext cx="752475" cy="628650"/>
          </a:xfrm>
          <a:prstGeom prst="rect">
            <a:avLst/>
          </a:prstGeom>
          <a:noFill/>
        </p:spPr>
      </p:pic>
      <p:pic>
        <p:nvPicPr>
          <p:cNvPr id="14" name="Picture 13"/>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1422" y="4643446"/>
            <a:ext cx="781050" cy="723900"/>
          </a:xfrm>
          <a:prstGeom prst="rect">
            <a:avLst/>
          </a:prstGeom>
          <a:noFill/>
        </p:spPr>
      </p:pic>
      <p:pic>
        <p:nvPicPr>
          <p:cNvPr id="15" name="Picture 14" descr="labels"/>
          <p:cNvPicPr/>
          <p:nvPr/>
        </p:nvPicPr>
        <p:blipFill>
          <a:blip r:embed="rId11" cstate="print"/>
          <a:srcRect/>
          <a:stretch>
            <a:fillRect/>
          </a:stretch>
        </p:blipFill>
        <p:spPr bwMode="auto">
          <a:xfrm>
            <a:off x="5310182" y="4429132"/>
            <a:ext cx="4786346" cy="1512482"/>
          </a:xfrm>
          <a:prstGeom prst="rect">
            <a:avLst/>
          </a:prstGeom>
          <a:noFill/>
          <a:ln w="9525">
            <a:noFill/>
            <a:miter lim="800000"/>
            <a:headEnd/>
            <a:tailEnd/>
          </a:ln>
        </p:spPr>
      </p:pic>
      <p:sp>
        <p:nvSpPr>
          <p:cNvPr id="17" name="Rectangle 16"/>
          <p:cNvSpPr/>
          <p:nvPr/>
        </p:nvSpPr>
        <p:spPr>
          <a:xfrm>
            <a:off x="5524496" y="6286520"/>
            <a:ext cx="1217000" cy="369332"/>
          </a:xfrm>
          <a:prstGeom prst="rect">
            <a:avLst/>
          </a:prstGeom>
        </p:spPr>
        <p:txBody>
          <a:bodyPr wrap="none">
            <a:spAutoFit/>
          </a:bodyPr>
          <a:lstStyle/>
          <a:p>
            <a:pPr algn="ctr">
              <a:buNone/>
            </a:pPr>
            <a:r>
              <a:rPr lang="en-US" dirty="0" err="1">
                <a:latin typeface="Times New Roman" pitchFamily="18" charset="0"/>
                <a:cs typeface="Times New Roman" pitchFamily="18" charset="0"/>
              </a:rPr>
              <a:t>E.Dehghan</a:t>
            </a:r>
            <a:endParaRPr lang="fa-IR"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9439531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altLang="fa-IR" sz="3600" dirty="0" smtClean="0"/>
              <a:t>مخاطرات فيزيكي</a:t>
            </a:r>
            <a:endParaRPr lang="fa-IR" sz="3600" dirty="0"/>
          </a:p>
        </p:txBody>
      </p:sp>
      <p:sp>
        <p:nvSpPr>
          <p:cNvPr id="3" name="Content Placeholder 2"/>
          <p:cNvSpPr>
            <a:spLocks noGrp="1"/>
          </p:cNvSpPr>
          <p:nvPr>
            <p:ph idx="1"/>
          </p:nvPr>
        </p:nvSpPr>
        <p:spPr>
          <a:xfrm>
            <a:off x="1097280" y="2549768"/>
            <a:ext cx="10058400" cy="3319325"/>
          </a:xfrm>
        </p:spPr>
        <p:txBody>
          <a:bodyPr>
            <a:normAutofit/>
          </a:bodyPr>
          <a:lstStyle/>
          <a:p>
            <a:pPr algn="r" rtl="1"/>
            <a:r>
              <a:rPr lang="fa-IR" altLang="fa-IR" sz="2800" dirty="0" smtClean="0"/>
              <a:t>موادي كه </a:t>
            </a:r>
            <a:r>
              <a:rPr lang="fa-IR" altLang="fa-IR" sz="2800" dirty="0"/>
              <a:t>ايمني فيزيكي </a:t>
            </a:r>
            <a:r>
              <a:rPr lang="fa-IR" altLang="fa-IR" sz="2800" dirty="0" smtClean="0"/>
              <a:t>را </a:t>
            </a:r>
            <a:r>
              <a:rPr lang="fa-IR" altLang="fa-IR" sz="2800" dirty="0"/>
              <a:t>تهديد مي كنند.</a:t>
            </a:r>
            <a:endParaRPr lang="en-US" altLang="fa-IR" sz="2800" dirty="0"/>
          </a:p>
          <a:p>
            <a:endParaRPr lang="fa-IR" sz="2800" dirty="0"/>
          </a:p>
        </p:txBody>
      </p:sp>
      <p:sp>
        <p:nvSpPr>
          <p:cNvPr id="4" name="Footer Placeholder 3"/>
          <p:cNvSpPr>
            <a:spLocks noGrp="1"/>
          </p:cNvSpPr>
          <p:nvPr>
            <p:ph type="ftr" sz="quarter" idx="11"/>
          </p:nvPr>
        </p:nvSpPr>
        <p:spPr/>
        <p:txBody>
          <a:bodyPr/>
          <a:lstStyle/>
          <a:p>
            <a:r>
              <a:rPr lang="en-US" smtClean="0"/>
              <a:t>G.Amini-Autumn 1397</a:t>
            </a:r>
            <a:endParaRPr lang="en-US"/>
          </a:p>
        </p:txBody>
      </p:sp>
      <p:pic>
        <p:nvPicPr>
          <p:cNvPr id="5" name="Picture 4" descr="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73226" y="3428225"/>
            <a:ext cx="8106507" cy="1824143"/>
          </a:xfrm>
          <a:prstGeom prst="rect">
            <a:avLst/>
          </a:prstGeom>
          <a:noFill/>
        </p:spPr>
      </p:pic>
    </p:spTree>
    <p:extLst>
      <p:ext uri="{BB962C8B-B14F-4D97-AF65-F5344CB8AC3E}">
        <p14:creationId xmlns:p14="http://schemas.microsoft.com/office/powerpoint/2010/main" val="23625531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22289"/>
          </a:xfrm>
        </p:spPr>
        <p:txBody>
          <a:bodyPr>
            <a:noAutofit/>
          </a:bodyPr>
          <a:lstStyle/>
          <a:p>
            <a:pPr algn="r" rtl="1"/>
            <a:r>
              <a:rPr lang="fa-IR" sz="3600" b="1" dirty="0">
                <a:solidFill>
                  <a:srgbClr val="FF0000"/>
                </a:solidFill>
                <a:cs typeface="B Zar" pitchFamily="2" charset="-78"/>
              </a:rPr>
              <a:t>موادي كه علامت آتش دارند</a:t>
            </a:r>
            <a:endParaRPr lang="fa-IR" sz="3600" dirty="0"/>
          </a:p>
        </p:txBody>
      </p:sp>
      <p:graphicFrame>
        <p:nvGraphicFramePr>
          <p:cNvPr id="5" name="Content Placeholder 4"/>
          <p:cNvGraphicFramePr>
            <a:graphicFrameLocks noGrp="1"/>
          </p:cNvGraphicFramePr>
          <p:nvPr>
            <p:ph idx="1"/>
            <p:extLst/>
          </p:nvPr>
        </p:nvGraphicFramePr>
        <p:xfrm>
          <a:off x="1354015" y="859770"/>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097280" y="5081844"/>
            <a:ext cx="10315135" cy="1200329"/>
          </a:xfrm>
          <a:prstGeom prst="rect">
            <a:avLst/>
          </a:prstGeom>
        </p:spPr>
        <p:txBody>
          <a:bodyPr wrap="square">
            <a:spAutoFit/>
          </a:bodyPr>
          <a:lstStyle/>
          <a:p>
            <a:pPr algn="r" rtl="1">
              <a:buNone/>
            </a:pPr>
            <a:r>
              <a:rPr lang="fa-IR" dirty="0">
                <a:cs typeface="B Zar" pitchFamily="2" charset="-78"/>
              </a:rPr>
              <a:t>جهت کار با موادی که علامت آتش دارند باید:</a:t>
            </a:r>
          </a:p>
          <a:p>
            <a:pPr marL="285750" indent="-285750" algn="r" rtl="1">
              <a:buClr>
                <a:srgbClr val="FF0000"/>
              </a:buClr>
              <a:buFont typeface="Wingdings" panose="05000000000000000000" pitchFamily="2" charset="2"/>
              <a:buChar char="§"/>
            </a:pPr>
            <a:r>
              <a:rPr lang="fa-IR" dirty="0">
                <a:cs typeface="B Zar" pitchFamily="2" charset="-78"/>
              </a:rPr>
              <a:t> حتما برچسب هشدار و روش كار ايمن آن از </a:t>
            </a:r>
            <a:r>
              <a:rPr lang="en-US" dirty="0" smtClean="0">
                <a:latin typeface="Times New Roman" pitchFamily="18" charset="0"/>
                <a:cs typeface="Times New Roman" pitchFamily="18" charset="0"/>
              </a:rPr>
              <a:t>SDSs</a:t>
            </a:r>
            <a:r>
              <a:rPr lang="fa-IR" dirty="0" smtClean="0">
                <a:latin typeface="Times New Roman" pitchFamily="18" charset="0"/>
                <a:cs typeface="Times New Roman" pitchFamily="18" charset="0"/>
              </a:rPr>
              <a:t> </a:t>
            </a:r>
            <a:r>
              <a:rPr lang="fa-IR" dirty="0">
                <a:cs typeface="B Zar" pitchFamily="2" charset="-78"/>
              </a:rPr>
              <a:t>مربوطه خوانده شود.</a:t>
            </a:r>
          </a:p>
          <a:p>
            <a:pPr marL="285750" indent="-285750" algn="r" rtl="1">
              <a:buClr>
                <a:srgbClr val="FF0000"/>
              </a:buClr>
              <a:buFont typeface="Wingdings" panose="05000000000000000000" pitchFamily="2" charset="2"/>
              <a:buChar char="§"/>
            </a:pPr>
            <a:r>
              <a:rPr lang="fa-IR" dirty="0">
                <a:cs typeface="B Zar" pitchFamily="2" charset="-78"/>
              </a:rPr>
              <a:t>مواد قابل اشتعال، قابل احتراق و آتش گير درمعرض جرقه، شعله يا منابع حرارتي قرارگرفته نشود. </a:t>
            </a:r>
          </a:p>
          <a:p>
            <a:pPr marL="285750" indent="-285750" algn="r" rtl="1">
              <a:buClr>
                <a:srgbClr val="FF0000"/>
              </a:buClr>
              <a:buFont typeface="Wingdings" panose="05000000000000000000" pitchFamily="2" charset="2"/>
              <a:buChar char="§"/>
            </a:pPr>
            <a:r>
              <a:rPr lang="fa-IR" dirty="0">
                <a:cs typeface="B Zar" pitchFamily="2" charset="-78"/>
              </a:rPr>
              <a:t>سیگار کشیدن و استفاده از كبريت و شعله درمجاورت آن مجاز نمی باشد.</a:t>
            </a:r>
            <a:endParaRPr lang="en-US" dirty="0">
              <a:cs typeface="B Zar" pitchFamily="2" charset="-78"/>
            </a:endParaRPr>
          </a:p>
        </p:txBody>
      </p:sp>
      <p:pic>
        <p:nvPicPr>
          <p:cNvPr id="8" name="Picture 7" descr="48"/>
          <p:cNvPicPr/>
          <p:nvPr/>
        </p:nvPicPr>
        <p:blipFill>
          <a:blip r:embed="rId7" cstate="print"/>
          <a:srcRect/>
          <a:stretch>
            <a:fillRect/>
          </a:stretch>
        </p:blipFill>
        <p:spPr bwMode="auto">
          <a:xfrm>
            <a:off x="1564505" y="84992"/>
            <a:ext cx="1066800" cy="723900"/>
          </a:xfrm>
          <a:prstGeom prst="rect">
            <a:avLst/>
          </a:prstGeom>
          <a:noFill/>
          <a:ln w="9525">
            <a:solidFill>
              <a:schemeClr val="tx1"/>
            </a:solidFill>
            <a:miter lim="800000"/>
            <a:headEnd/>
            <a:tailEnd/>
          </a:ln>
          <a:effectLst/>
        </p:spPr>
      </p:pic>
      <p:sp>
        <p:nvSpPr>
          <p:cNvPr id="3" name="Footer Placeholder 2"/>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10082750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096963" y="1737360"/>
          <a:ext cx="10491299" cy="4575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G.Amini-Autumn 1397</a:t>
            </a:r>
            <a:endParaRPr lang="en-US"/>
          </a:p>
        </p:txBody>
      </p:sp>
      <p:sp>
        <p:nvSpPr>
          <p:cNvPr id="6" name="Title 1"/>
          <p:cNvSpPr>
            <a:spLocks noGrp="1"/>
          </p:cNvSpPr>
          <p:nvPr>
            <p:ph type="title"/>
          </p:nvPr>
        </p:nvSpPr>
        <p:spPr/>
        <p:txBody>
          <a:bodyPr>
            <a:normAutofit/>
          </a:bodyPr>
          <a:lstStyle/>
          <a:p>
            <a:pPr algn="r" rtl="1"/>
            <a:r>
              <a:rPr lang="fa-IR" sz="3600" b="1" dirty="0" smtClean="0">
                <a:solidFill>
                  <a:srgbClr val="FFC000"/>
                </a:solidFill>
                <a:cs typeface="B Zar" pitchFamily="2" charset="-78"/>
              </a:rPr>
              <a:t>موادی </a:t>
            </a:r>
            <a:r>
              <a:rPr lang="fa-IR" sz="3600" b="1" dirty="0">
                <a:solidFill>
                  <a:srgbClr val="FFC000"/>
                </a:solidFill>
                <a:cs typeface="B Zar" pitchFamily="2" charset="-78"/>
              </a:rPr>
              <a:t>که علامت انفجار دارند</a:t>
            </a:r>
            <a:r>
              <a:rPr lang="fa-IR" sz="800" b="1" dirty="0">
                <a:solidFill>
                  <a:schemeClr val="tx1"/>
                </a:solidFill>
                <a:cs typeface="B Zar" pitchFamily="2" charset="-78"/>
              </a:rPr>
              <a:t/>
            </a:r>
            <a:br>
              <a:rPr lang="fa-IR" sz="800" b="1" dirty="0">
                <a:solidFill>
                  <a:schemeClr val="tx1"/>
                </a:solidFill>
                <a:cs typeface="B Zar" pitchFamily="2" charset="-78"/>
              </a:rPr>
            </a:br>
            <a:endParaRPr lang="fa-IR" sz="800" dirty="0"/>
          </a:p>
        </p:txBody>
      </p:sp>
      <p:pic>
        <p:nvPicPr>
          <p:cNvPr id="7" name="Picture 6" descr="51"/>
          <p:cNvPicPr/>
          <p:nvPr/>
        </p:nvPicPr>
        <p:blipFill>
          <a:blip r:embed="rId7" cstate="print"/>
          <a:srcRect/>
          <a:stretch>
            <a:fillRect/>
          </a:stretch>
        </p:blipFill>
        <p:spPr bwMode="auto">
          <a:xfrm>
            <a:off x="1097280" y="564306"/>
            <a:ext cx="1276350" cy="895350"/>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5715198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900" dirty="0" smtClean="0"/>
              <a:t>.</a:t>
            </a:r>
            <a:r>
              <a:rPr lang="fa-IR" sz="900" dirty="0">
                <a:solidFill>
                  <a:schemeClr val="tx1"/>
                </a:solidFill>
                <a:cs typeface="B Zar" pitchFamily="2" charset="-78"/>
              </a:rPr>
              <a:t> </a:t>
            </a:r>
            <a:r>
              <a:rPr lang="fa-IR" sz="2800" dirty="0">
                <a:solidFill>
                  <a:schemeClr val="tx1"/>
                </a:solidFill>
                <a:cs typeface="B Zar" pitchFamily="2" charset="-78"/>
              </a:rPr>
              <a:t>مثال هایی از موادی </a:t>
            </a:r>
            <a:r>
              <a:rPr lang="ar-SA" sz="2800" dirty="0">
                <a:solidFill>
                  <a:schemeClr val="tx1"/>
                </a:solidFill>
                <a:cs typeface="B Zar" pitchFamily="2" charset="-78"/>
              </a:rPr>
              <a:t>كه در صورت تركيب شدن با يكديگر توانايي توليد ماده منفجرشونده را دارند.</a:t>
            </a:r>
            <a:r>
              <a:rPr lang="fa-IR" sz="900" dirty="0">
                <a:solidFill>
                  <a:schemeClr val="tx1"/>
                </a:solidFill>
                <a:cs typeface="B Zar" pitchFamily="2" charset="-78"/>
              </a:rPr>
              <a:t/>
            </a:r>
            <a:br>
              <a:rPr lang="fa-IR" sz="900" dirty="0">
                <a:solidFill>
                  <a:schemeClr val="tx1"/>
                </a:solidFill>
                <a:cs typeface="B Zar" pitchFamily="2" charset="-78"/>
              </a:rPr>
            </a:br>
            <a:endParaRPr lang="fa-IR" sz="900" dirty="0"/>
          </a:p>
        </p:txBody>
      </p:sp>
      <p:sp>
        <p:nvSpPr>
          <p:cNvPr id="3" name="Content Placeholder 2"/>
          <p:cNvSpPr>
            <a:spLocks noGrp="1"/>
          </p:cNvSpPr>
          <p:nvPr>
            <p:ph idx="1"/>
          </p:nvPr>
        </p:nvSpPr>
        <p:spPr/>
        <p:txBody>
          <a:bodyPr>
            <a:noAutofit/>
          </a:bodyPr>
          <a:lstStyle/>
          <a:p>
            <a:pPr algn="r" rtl="1">
              <a:buNone/>
            </a:pPr>
            <a:r>
              <a:rPr lang="ar-SA" dirty="0" smtClean="0">
                <a:solidFill>
                  <a:schemeClr val="tx1"/>
                </a:solidFill>
                <a:cs typeface="B Zar" pitchFamily="2" charset="-78"/>
              </a:rPr>
              <a:t>- </a:t>
            </a:r>
            <a:r>
              <a:rPr lang="ar-SA" dirty="0">
                <a:solidFill>
                  <a:schemeClr val="tx1"/>
                </a:solidFill>
                <a:cs typeface="B Zar" pitchFamily="2" charset="-78"/>
              </a:rPr>
              <a:t>استون + كلروفرم در حضور يك باز</a:t>
            </a:r>
            <a:r>
              <a:rPr lang="en-US" dirty="0">
                <a:solidFill>
                  <a:schemeClr val="tx1"/>
                </a:solidFill>
                <a:cs typeface="B Zar" pitchFamily="2" charset="-78"/>
              </a:rPr>
              <a:t> </a:t>
            </a:r>
            <a:br>
              <a:rPr lang="en-US" dirty="0">
                <a:solidFill>
                  <a:schemeClr val="tx1"/>
                </a:solidFill>
                <a:cs typeface="B Zar" pitchFamily="2" charset="-78"/>
              </a:rPr>
            </a:br>
            <a:r>
              <a:rPr lang="ar-SA" dirty="0">
                <a:solidFill>
                  <a:schemeClr val="tx1"/>
                </a:solidFill>
                <a:cs typeface="B Zar" pitchFamily="2" charset="-78"/>
              </a:rPr>
              <a:t>- استون + مس ، نقره جيوه يا نمكهاي آنها</a:t>
            </a:r>
            <a:r>
              <a:rPr lang="en-US" dirty="0">
                <a:solidFill>
                  <a:schemeClr val="tx1"/>
                </a:solidFill>
                <a:cs typeface="B Zar" pitchFamily="2" charset="-78"/>
              </a:rPr>
              <a:t/>
            </a:r>
            <a:br>
              <a:rPr lang="en-US" dirty="0">
                <a:solidFill>
                  <a:schemeClr val="tx1"/>
                </a:solidFill>
                <a:cs typeface="B Zar" pitchFamily="2" charset="-78"/>
              </a:rPr>
            </a:br>
            <a:r>
              <a:rPr lang="ar-SA" dirty="0">
                <a:solidFill>
                  <a:schemeClr val="tx1"/>
                </a:solidFill>
                <a:cs typeface="B Zar" pitchFamily="2" charset="-78"/>
              </a:rPr>
              <a:t>-آمونياك (محلولهاي آبي آمونياك</a:t>
            </a:r>
            <a:r>
              <a:rPr lang="fa-IR" dirty="0">
                <a:solidFill>
                  <a:schemeClr val="tx1"/>
                </a:solidFill>
                <a:cs typeface="B Zar" pitchFamily="2" charset="-78"/>
              </a:rPr>
              <a:t> (</a:t>
            </a:r>
            <a:r>
              <a:rPr lang="en-US" dirty="0">
                <a:solidFill>
                  <a:schemeClr val="tx1"/>
                </a:solidFill>
                <a:latin typeface="Times New Roman" pitchFamily="18" charset="0"/>
                <a:cs typeface="Times New Roman" pitchFamily="18" charset="0"/>
              </a:rPr>
              <a:t>CL2+ ( Br2 I2</a:t>
            </a:r>
            <a:r>
              <a:rPr lang="en-US" dirty="0">
                <a:solidFill>
                  <a:schemeClr val="tx1"/>
                </a:solidFill>
                <a:cs typeface="B Zar" pitchFamily="2" charset="-78"/>
              </a:rPr>
              <a:t/>
            </a:r>
            <a:br>
              <a:rPr lang="en-US" dirty="0">
                <a:solidFill>
                  <a:schemeClr val="tx1"/>
                </a:solidFill>
                <a:cs typeface="B Zar" pitchFamily="2" charset="-78"/>
              </a:rPr>
            </a:br>
            <a:r>
              <a:rPr lang="ar-SA" dirty="0">
                <a:solidFill>
                  <a:schemeClr val="tx1"/>
                </a:solidFill>
                <a:cs typeface="B Zar" pitchFamily="2" charset="-78"/>
              </a:rPr>
              <a:t>- كربن دي سولفيد</a:t>
            </a:r>
            <a:r>
              <a:rPr lang="en-US" dirty="0">
                <a:solidFill>
                  <a:schemeClr val="tx1"/>
                </a:solidFill>
                <a:cs typeface="B Zar" pitchFamily="2" charset="-78"/>
              </a:rPr>
              <a:t> + </a:t>
            </a:r>
            <a:r>
              <a:rPr lang="ar-SA" dirty="0">
                <a:solidFill>
                  <a:schemeClr val="tx1"/>
                </a:solidFill>
                <a:cs typeface="B Zar" pitchFamily="2" charset="-78"/>
              </a:rPr>
              <a:t>سديم آزيد</a:t>
            </a:r>
            <a:r>
              <a:rPr lang="en-US" dirty="0">
                <a:solidFill>
                  <a:schemeClr val="tx1"/>
                </a:solidFill>
                <a:cs typeface="B Zar" pitchFamily="2" charset="-78"/>
              </a:rPr>
              <a:t/>
            </a:r>
            <a:br>
              <a:rPr lang="en-US" dirty="0">
                <a:solidFill>
                  <a:schemeClr val="tx1"/>
                </a:solidFill>
                <a:cs typeface="B Zar" pitchFamily="2" charset="-78"/>
              </a:rPr>
            </a:br>
            <a:r>
              <a:rPr lang="ar-SA" dirty="0">
                <a:solidFill>
                  <a:schemeClr val="tx1"/>
                </a:solidFill>
                <a:cs typeface="B Zar" pitchFamily="2" charset="-78"/>
              </a:rPr>
              <a:t>-كلر + يك الكل</a:t>
            </a:r>
            <a:r>
              <a:rPr lang="en-US" dirty="0">
                <a:solidFill>
                  <a:schemeClr val="tx1"/>
                </a:solidFill>
                <a:cs typeface="B Zar" pitchFamily="2" charset="-78"/>
              </a:rPr>
              <a:t> </a:t>
            </a:r>
            <a:br>
              <a:rPr lang="en-US" dirty="0">
                <a:solidFill>
                  <a:schemeClr val="tx1"/>
                </a:solidFill>
                <a:cs typeface="B Zar" pitchFamily="2" charset="-78"/>
              </a:rPr>
            </a:br>
            <a:r>
              <a:rPr lang="ar-SA" dirty="0">
                <a:solidFill>
                  <a:schemeClr val="tx1"/>
                </a:solidFill>
                <a:cs typeface="B Zar" pitchFamily="2" charset="-78"/>
              </a:rPr>
              <a:t>-كلروفرم يا تتراكلريد كربن + پودر آلومينيوم يا منيزيم</a:t>
            </a:r>
            <a:r>
              <a:rPr lang="en-US" dirty="0">
                <a:solidFill>
                  <a:schemeClr val="tx1"/>
                </a:solidFill>
                <a:cs typeface="B Zar" pitchFamily="2" charset="-78"/>
              </a:rPr>
              <a:t> </a:t>
            </a:r>
            <a:br>
              <a:rPr lang="en-US" dirty="0">
                <a:solidFill>
                  <a:schemeClr val="tx1"/>
                </a:solidFill>
                <a:cs typeface="B Zar" pitchFamily="2" charset="-78"/>
              </a:rPr>
            </a:br>
            <a:r>
              <a:rPr lang="ar-SA" dirty="0">
                <a:solidFill>
                  <a:schemeClr val="tx1"/>
                </a:solidFill>
                <a:cs typeface="B Zar" pitchFamily="2" charset="-78"/>
              </a:rPr>
              <a:t>- شاركول + عامل اكسيد كننده</a:t>
            </a:r>
            <a:r>
              <a:rPr lang="en-US" dirty="0">
                <a:solidFill>
                  <a:schemeClr val="tx1"/>
                </a:solidFill>
                <a:cs typeface="B Zar" pitchFamily="2" charset="-78"/>
              </a:rPr>
              <a:t> </a:t>
            </a:r>
            <a:br>
              <a:rPr lang="en-US" dirty="0">
                <a:solidFill>
                  <a:schemeClr val="tx1"/>
                </a:solidFill>
                <a:cs typeface="B Zar" pitchFamily="2" charset="-78"/>
              </a:rPr>
            </a:br>
            <a:r>
              <a:rPr lang="ar-SA" dirty="0">
                <a:solidFill>
                  <a:schemeClr val="tx1"/>
                </a:solidFill>
                <a:cs typeface="B Zar" pitchFamily="2" charset="-78"/>
              </a:rPr>
              <a:t>- دي اتيل اتر + كلر</a:t>
            </a:r>
            <a:r>
              <a:rPr lang="en-US" dirty="0">
                <a:solidFill>
                  <a:schemeClr val="tx1"/>
                </a:solidFill>
                <a:cs typeface="B Zar" pitchFamily="2" charset="-78"/>
              </a:rPr>
              <a:t> </a:t>
            </a:r>
            <a:br>
              <a:rPr lang="en-US" dirty="0">
                <a:solidFill>
                  <a:schemeClr val="tx1"/>
                </a:solidFill>
                <a:cs typeface="B Zar" pitchFamily="2" charset="-78"/>
              </a:rPr>
            </a:br>
            <a:r>
              <a:rPr lang="ar-SA" dirty="0">
                <a:solidFill>
                  <a:schemeClr val="tx1"/>
                </a:solidFill>
                <a:cs typeface="B Zar" pitchFamily="2" charset="-78"/>
              </a:rPr>
              <a:t>- دي متيل سولفوكسيد + يك آسيل هاليد ، </a:t>
            </a:r>
            <a:r>
              <a:rPr lang="en-US" dirty="0">
                <a:solidFill>
                  <a:schemeClr val="tx1"/>
                </a:solidFill>
                <a:latin typeface="Times New Roman" pitchFamily="18" charset="0"/>
                <a:cs typeface="Times New Roman" pitchFamily="18" charset="0"/>
              </a:rPr>
              <a:t>SOCl2  </a:t>
            </a:r>
            <a:r>
              <a:rPr lang="fa-IR" dirty="0">
                <a:solidFill>
                  <a:schemeClr val="tx1"/>
                </a:solidFill>
                <a:latin typeface="Times New Roman" pitchFamily="18" charset="0"/>
                <a:cs typeface="Times New Roman" pitchFamily="18" charset="0"/>
              </a:rPr>
              <a:t> </a:t>
            </a:r>
            <a:r>
              <a:rPr lang="ar-SA" dirty="0">
                <a:solidFill>
                  <a:schemeClr val="tx1"/>
                </a:solidFill>
                <a:latin typeface="Times New Roman" pitchFamily="18" charset="0"/>
                <a:cs typeface="Times New Roman" pitchFamily="18" charset="0"/>
              </a:rPr>
              <a:t>يا </a:t>
            </a:r>
            <a:r>
              <a:rPr lang="en-US" dirty="0">
                <a:solidFill>
                  <a:schemeClr val="tx1"/>
                </a:solidFill>
                <a:latin typeface="Times New Roman" pitchFamily="18" charset="0"/>
                <a:cs typeface="Times New Roman" pitchFamily="18" charset="0"/>
              </a:rPr>
              <a:t>POCl3 </a:t>
            </a:r>
            <a:r>
              <a:rPr lang="en-US" dirty="0">
                <a:solidFill>
                  <a:schemeClr val="tx1"/>
                </a:solidFill>
                <a:cs typeface="B Zar" pitchFamily="2" charset="-78"/>
              </a:rPr>
              <a:t/>
            </a:r>
            <a:br>
              <a:rPr lang="en-US" dirty="0">
                <a:solidFill>
                  <a:schemeClr val="tx1"/>
                </a:solidFill>
                <a:cs typeface="B Zar" pitchFamily="2" charset="-78"/>
              </a:rPr>
            </a:br>
            <a:r>
              <a:rPr lang="ar-SA" dirty="0">
                <a:solidFill>
                  <a:schemeClr val="tx1"/>
                </a:solidFill>
                <a:cs typeface="B Zar" pitchFamily="2" charset="-78"/>
              </a:rPr>
              <a:t>- دي متيل سولفوكسيد</a:t>
            </a:r>
            <a:r>
              <a:rPr lang="en-US" dirty="0">
                <a:solidFill>
                  <a:schemeClr val="tx1"/>
                </a:solidFill>
                <a:cs typeface="B Zar" pitchFamily="2" charset="-78"/>
              </a:rPr>
              <a:t> </a:t>
            </a:r>
            <a:br>
              <a:rPr lang="en-US" dirty="0">
                <a:solidFill>
                  <a:schemeClr val="tx1"/>
                </a:solidFill>
                <a:cs typeface="B Zar" pitchFamily="2" charset="-78"/>
              </a:rPr>
            </a:br>
            <a:r>
              <a:rPr lang="ar-SA" dirty="0">
                <a:solidFill>
                  <a:schemeClr val="tx1"/>
                </a:solidFill>
                <a:cs typeface="B Zar" pitchFamily="2" charset="-78"/>
              </a:rPr>
              <a:t>- اتانول + كلسيم هيپوكلريت</a:t>
            </a:r>
            <a:r>
              <a:rPr lang="en-US" dirty="0">
                <a:solidFill>
                  <a:schemeClr val="tx1"/>
                </a:solidFill>
                <a:cs typeface="B Zar" pitchFamily="2" charset="-78"/>
              </a:rPr>
              <a:t> </a:t>
            </a:r>
            <a:br>
              <a:rPr lang="en-US" dirty="0">
                <a:solidFill>
                  <a:schemeClr val="tx1"/>
                </a:solidFill>
                <a:cs typeface="B Zar" pitchFamily="2" charset="-78"/>
              </a:rPr>
            </a:br>
            <a:r>
              <a:rPr lang="ar-SA" dirty="0">
                <a:solidFill>
                  <a:schemeClr val="tx1"/>
                </a:solidFill>
                <a:cs typeface="B Zar" pitchFamily="2" charset="-78"/>
              </a:rPr>
              <a:t>- اتانول + نيترات نقره</a:t>
            </a:r>
            <a:r>
              <a:rPr lang="en-US" dirty="0">
                <a:solidFill>
                  <a:schemeClr val="tx1"/>
                </a:solidFill>
                <a:cs typeface="B Zar" pitchFamily="2" charset="-78"/>
              </a:rPr>
              <a:t> </a:t>
            </a:r>
            <a:br>
              <a:rPr lang="en-US" dirty="0">
                <a:solidFill>
                  <a:schemeClr val="tx1"/>
                </a:solidFill>
                <a:cs typeface="B Zar" pitchFamily="2" charset="-78"/>
              </a:rPr>
            </a:br>
            <a:r>
              <a:rPr lang="ar-SA" dirty="0">
                <a:solidFill>
                  <a:schemeClr val="tx1"/>
                </a:solidFill>
                <a:cs typeface="B Zar" pitchFamily="2" charset="-78"/>
              </a:rPr>
              <a:t>- اسيد نيتريك + استيك اسيد يا استيك انيدريد</a:t>
            </a:r>
            <a:r>
              <a:rPr lang="en-US" dirty="0">
                <a:solidFill>
                  <a:schemeClr val="tx1"/>
                </a:solidFill>
                <a:cs typeface="B Zar" pitchFamily="2" charset="-78"/>
              </a:rPr>
              <a:t/>
            </a:r>
            <a:br>
              <a:rPr lang="en-US" dirty="0">
                <a:solidFill>
                  <a:schemeClr val="tx1"/>
                </a:solidFill>
                <a:cs typeface="B Zar" pitchFamily="2" charset="-78"/>
              </a:rPr>
            </a:br>
            <a:r>
              <a:rPr lang="ar-SA" dirty="0">
                <a:solidFill>
                  <a:schemeClr val="tx1"/>
                </a:solidFill>
                <a:cs typeface="B Zar" pitchFamily="2" charset="-78"/>
              </a:rPr>
              <a:t>- پيكريك اسيد + نمك يك فلز سنگين مانند سرب، جيوه يا نقره</a:t>
            </a:r>
            <a:r>
              <a:rPr lang="en-US" dirty="0">
                <a:solidFill>
                  <a:schemeClr val="tx1"/>
                </a:solidFill>
                <a:cs typeface="B Zar" pitchFamily="2" charset="-78"/>
              </a:rPr>
              <a:t> </a:t>
            </a:r>
            <a:br>
              <a:rPr lang="en-US" dirty="0">
                <a:solidFill>
                  <a:schemeClr val="tx1"/>
                </a:solidFill>
                <a:cs typeface="B Zar" pitchFamily="2" charset="-78"/>
              </a:rPr>
            </a:br>
            <a:r>
              <a:rPr lang="ar-SA" dirty="0">
                <a:solidFill>
                  <a:schemeClr val="tx1"/>
                </a:solidFill>
                <a:cs typeface="B Zar" pitchFamily="2" charset="-78"/>
              </a:rPr>
              <a:t>- اكسيد نقره + آمونياك + اتانول</a:t>
            </a:r>
            <a:r>
              <a:rPr lang="en-US" dirty="0">
                <a:solidFill>
                  <a:schemeClr val="tx1"/>
                </a:solidFill>
                <a:cs typeface="B Zar" pitchFamily="2" charset="-78"/>
              </a:rPr>
              <a:t/>
            </a:r>
            <a:br>
              <a:rPr lang="en-US" dirty="0">
                <a:solidFill>
                  <a:schemeClr val="tx1"/>
                </a:solidFill>
                <a:cs typeface="B Zar" pitchFamily="2" charset="-78"/>
              </a:rPr>
            </a:br>
            <a:endParaRPr lang="fa-IR" dirty="0">
              <a:solidFill>
                <a:schemeClr val="tx1"/>
              </a:solidFill>
              <a:cs typeface="B Zar" pitchFamily="2" charset="-78"/>
            </a:endParaRPr>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2548720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G.Amini-Autumn 1397</a:t>
            </a:r>
            <a:endParaRPr lang="en-US"/>
          </a:p>
        </p:txBody>
      </p:sp>
      <p:sp>
        <p:nvSpPr>
          <p:cNvPr id="5" name="Rectangle 3"/>
          <p:cNvSpPr>
            <a:spLocks noGrp="1" noChangeArrowheads="1"/>
          </p:cNvSpPr>
          <p:nvPr>
            <p:ph idx="1"/>
          </p:nvPr>
        </p:nvSpPr>
        <p:spPr>
          <a:solidFill>
            <a:srgbClr val="FFFFFF"/>
          </a:solidFill>
          <a:ln>
            <a:noFill/>
            <a:miter lim="800000"/>
            <a:headEnd/>
            <a:tailEnd/>
          </a:ln>
        </p:spPr>
        <p:txBody>
          <a:bodyPr>
            <a:normAutofit/>
          </a:bodyPr>
          <a:lstStyle/>
          <a:p>
            <a:pPr algn="ctr" eaLnBrk="1" hangingPunct="1"/>
            <a:endParaRPr lang="fa-IR" altLang="fa-IR" sz="2800" dirty="0" smtClean="0"/>
          </a:p>
          <a:p>
            <a:pPr algn="ctr" eaLnBrk="1" hangingPunct="1">
              <a:lnSpc>
                <a:spcPct val="200000"/>
              </a:lnSpc>
            </a:pPr>
            <a:r>
              <a:rPr lang="fa-IR" altLang="fa-IR" sz="2800" dirty="0" smtClean="0">
                <a:solidFill>
                  <a:schemeClr val="tx1"/>
                </a:solidFill>
                <a:cs typeface="B Mitra" panose="00000400000000000000" pitchFamily="2" charset="-78"/>
              </a:rPr>
              <a:t>به خاطر اينكه كاربا موادي كه علامت انفجاردارند گاها خيلي خطرناك است، به خاطرداشته باشيد كه قبل ازاستفاده ياحمل دستي آن با مسئولتان هماهنگ كنيد.</a:t>
            </a:r>
            <a:endParaRPr lang="en-US" altLang="fa-IR" sz="2800" dirty="0" smtClean="0">
              <a:solidFill>
                <a:schemeClr val="tx1"/>
              </a:solidFill>
              <a:cs typeface="B Mitra" panose="00000400000000000000" pitchFamily="2" charset="-78"/>
            </a:endParaRPr>
          </a:p>
        </p:txBody>
      </p:sp>
    </p:spTree>
    <p:extLst>
      <p:ext uri="{BB962C8B-B14F-4D97-AF65-F5344CB8AC3E}">
        <p14:creationId xmlns:p14="http://schemas.microsoft.com/office/powerpoint/2010/main" val="38401574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800" dirty="0" smtClean="0">
                <a:solidFill>
                  <a:srgbClr val="C00000"/>
                </a:solidFill>
              </a:rPr>
              <a:t>.</a:t>
            </a:r>
            <a:r>
              <a:rPr lang="fa-IR" sz="3600" b="1" dirty="0">
                <a:solidFill>
                  <a:srgbClr val="C00000"/>
                </a:solidFill>
                <a:cs typeface="B Zar" pitchFamily="2" charset="-78"/>
              </a:rPr>
              <a:t> موادی که علامت شعله وری دارند</a:t>
            </a:r>
            <a:r>
              <a:rPr lang="fa-IR" sz="800" b="1" dirty="0">
                <a:solidFill>
                  <a:schemeClr val="tx1"/>
                </a:solidFill>
                <a:cs typeface="B Zar" pitchFamily="2" charset="-78"/>
              </a:rPr>
              <a:t/>
            </a:r>
            <a:br>
              <a:rPr lang="fa-IR" sz="800" b="1" dirty="0">
                <a:solidFill>
                  <a:schemeClr val="tx1"/>
                </a:solidFill>
                <a:cs typeface="B Zar" pitchFamily="2" charset="-78"/>
              </a:rPr>
            </a:br>
            <a:endParaRPr lang="fa-IR" sz="800" dirty="0"/>
          </a:p>
        </p:txBody>
      </p:sp>
      <p:sp>
        <p:nvSpPr>
          <p:cNvPr id="3" name="Content Placeholder 2"/>
          <p:cNvSpPr>
            <a:spLocks noGrp="1"/>
          </p:cNvSpPr>
          <p:nvPr>
            <p:ph idx="1"/>
          </p:nvPr>
        </p:nvSpPr>
        <p:spPr/>
        <p:txBody>
          <a:bodyPr>
            <a:normAutofit/>
          </a:bodyPr>
          <a:lstStyle/>
          <a:p>
            <a:pPr algn="r" rtl="1">
              <a:buNone/>
            </a:pPr>
            <a:r>
              <a:rPr lang="fa-IR" sz="2400" dirty="0" smtClean="0">
                <a:solidFill>
                  <a:schemeClr val="tx1"/>
                </a:solidFill>
                <a:cs typeface="B Zar" pitchFamily="2" charset="-78"/>
              </a:rPr>
              <a:t>شامل </a:t>
            </a:r>
            <a:r>
              <a:rPr lang="fa-IR" sz="2400" dirty="0">
                <a:solidFill>
                  <a:schemeClr val="tx1"/>
                </a:solidFill>
                <a:cs typeface="B Zar" pitchFamily="2" charset="-78"/>
              </a:rPr>
              <a:t>دو دسته:</a:t>
            </a:r>
            <a:endParaRPr lang="en-US" sz="2400" dirty="0">
              <a:solidFill>
                <a:schemeClr val="tx1"/>
              </a:solidFill>
              <a:cs typeface="B Zar" pitchFamily="2" charset="-78"/>
            </a:endParaRPr>
          </a:p>
          <a:p>
            <a:pPr algn="r" rtl="1">
              <a:buNone/>
            </a:pPr>
            <a:r>
              <a:rPr lang="fa-IR" sz="2400" b="1" dirty="0">
                <a:solidFill>
                  <a:schemeClr val="tx1"/>
                </a:solidFill>
                <a:cs typeface="B Zar" pitchFamily="2" charset="-78"/>
              </a:rPr>
              <a:t>1- </a:t>
            </a:r>
            <a:r>
              <a:rPr lang="en-US" sz="2400" b="1" dirty="0">
                <a:solidFill>
                  <a:schemeClr val="tx1"/>
                </a:solidFill>
                <a:latin typeface="Times New Roman" pitchFamily="18" charset="0"/>
                <a:cs typeface="Times New Roman" pitchFamily="18" charset="0"/>
              </a:rPr>
              <a:t>Oxidizer</a:t>
            </a:r>
            <a:r>
              <a:rPr lang="en-US" sz="2400" b="1" dirty="0">
                <a:solidFill>
                  <a:schemeClr val="tx1"/>
                </a:solidFill>
                <a:cs typeface="B Zar" pitchFamily="2" charset="-78"/>
              </a:rPr>
              <a:t> </a:t>
            </a:r>
            <a:r>
              <a:rPr lang="fa-IR" sz="2400" b="1" dirty="0">
                <a:solidFill>
                  <a:schemeClr val="tx1"/>
                </a:solidFill>
                <a:cs typeface="B Zar" pitchFamily="2" charset="-78"/>
              </a:rPr>
              <a:t>( اکسید کننده)</a:t>
            </a:r>
            <a:endParaRPr lang="en-US" sz="2400" dirty="0">
              <a:solidFill>
                <a:schemeClr val="tx1"/>
              </a:solidFill>
              <a:cs typeface="B Zar" pitchFamily="2" charset="-78"/>
            </a:endParaRPr>
          </a:p>
          <a:p>
            <a:pPr algn="r" rtl="1">
              <a:buNone/>
            </a:pPr>
            <a:r>
              <a:rPr lang="fa-IR" sz="2400" dirty="0">
                <a:solidFill>
                  <a:schemeClr val="tx1"/>
                </a:solidFill>
                <a:cs typeface="B Zar" pitchFamily="2" charset="-78"/>
              </a:rPr>
              <a:t>  اكسيدكننده ها موادي كه باعث تسهیل سوختن مواد ديگر طي واكنش يا تغييرشيميايي می شوند. ( مانند نیترات آلومینوم).</a:t>
            </a:r>
            <a:endParaRPr lang="en-US" sz="2400" dirty="0">
              <a:solidFill>
                <a:schemeClr val="tx1"/>
              </a:solidFill>
              <a:cs typeface="B Zar" pitchFamily="2" charset="-78"/>
            </a:endParaRPr>
          </a:p>
          <a:p>
            <a:pPr algn="r" rtl="1">
              <a:buNone/>
            </a:pPr>
            <a:r>
              <a:rPr lang="fa-IR" sz="2400" b="1" dirty="0">
                <a:solidFill>
                  <a:schemeClr val="tx1"/>
                </a:solidFill>
                <a:cs typeface="B Zar" pitchFamily="2" charset="-78"/>
              </a:rPr>
              <a:t>2 -  </a:t>
            </a:r>
            <a:r>
              <a:rPr lang="en-US" sz="2400" b="1" dirty="0">
                <a:solidFill>
                  <a:schemeClr val="tx1"/>
                </a:solidFill>
                <a:latin typeface="Times New Roman" pitchFamily="18" charset="0"/>
                <a:cs typeface="Times New Roman" pitchFamily="18" charset="0"/>
              </a:rPr>
              <a:t>Organic peroxide</a:t>
            </a:r>
            <a:r>
              <a:rPr lang="en-US" sz="2400" b="1" dirty="0">
                <a:solidFill>
                  <a:schemeClr val="tx1"/>
                </a:solidFill>
                <a:cs typeface="B Zar" pitchFamily="2" charset="-78"/>
              </a:rPr>
              <a:t> </a:t>
            </a:r>
            <a:r>
              <a:rPr lang="fa-IR" sz="2400" b="1" dirty="0">
                <a:solidFill>
                  <a:schemeClr val="tx1"/>
                </a:solidFill>
                <a:cs typeface="B Zar" pitchFamily="2" charset="-78"/>
              </a:rPr>
              <a:t>( پر اکسید های آلی)</a:t>
            </a:r>
            <a:endParaRPr lang="en-US" sz="2400" dirty="0">
              <a:solidFill>
                <a:schemeClr val="tx1"/>
              </a:solidFill>
              <a:cs typeface="B Zar" pitchFamily="2" charset="-78"/>
            </a:endParaRPr>
          </a:p>
          <a:p>
            <a:pPr algn="r" rtl="1">
              <a:buNone/>
            </a:pPr>
            <a:r>
              <a:rPr lang="fa-IR" sz="2400" dirty="0">
                <a:solidFill>
                  <a:schemeClr val="tx1"/>
                </a:solidFill>
                <a:cs typeface="B Zar" pitchFamily="2" charset="-78"/>
              </a:rPr>
              <a:t>موادي كه داراي اكسيژن مزدوج مي باشند و فعال و ناپايدار هستند( مانند متیل اتیل کتن پراکسید).</a:t>
            </a:r>
            <a:endParaRPr lang="en-US" sz="2400" dirty="0">
              <a:solidFill>
                <a:schemeClr val="tx1"/>
              </a:solidFill>
              <a:cs typeface="B Zar" pitchFamily="2" charset="-78"/>
            </a:endParaRPr>
          </a:p>
          <a:p>
            <a:pPr>
              <a:buNone/>
            </a:pPr>
            <a:endParaRPr lang="en-US" sz="2400" dirty="0"/>
          </a:p>
          <a:p>
            <a:pPr>
              <a:buNone/>
            </a:pPr>
            <a:endParaRPr lang="fa-IR" sz="2400" dirty="0">
              <a:cs typeface="B Zar" pitchFamily="2" charset="-78"/>
            </a:endParaRPr>
          </a:p>
        </p:txBody>
      </p:sp>
      <p:pic>
        <p:nvPicPr>
          <p:cNvPr id="6" name="Picture 5" descr="54"/>
          <p:cNvPicPr/>
          <p:nvPr/>
        </p:nvPicPr>
        <p:blipFill>
          <a:blip r:embed="rId2" cstate="print"/>
          <a:srcRect/>
          <a:stretch>
            <a:fillRect/>
          </a:stretch>
        </p:blipFill>
        <p:spPr bwMode="auto">
          <a:xfrm>
            <a:off x="1284491" y="449639"/>
            <a:ext cx="959583" cy="1019175"/>
          </a:xfrm>
          <a:prstGeom prst="rect">
            <a:avLst/>
          </a:prstGeom>
          <a:noFill/>
          <a:ln w="9525">
            <a:solidFill>
              <a:schemeClr val="tx1"/>
            </a:solidFill>
            <a:miter lim="800000"/>
            <a:headEnd/>
            <a:tailEnd/>
          </a:ln>
          <a:effectLst/>
        </p:spPr>
      </p:pic>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27320432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800" dirty="0" smtClean="0"/>
              <a:t>.</a:t>
            </a:r>
            <a:r>
              <a:rPr lang="fa-IR" sz="800" b="1" dirty="0">
                <a:solidFill>
                  <a:schemeClr val="tx1"/>
                </a:solidFill>
                <a:cs typeface="B Zar" pitchFamily="2" charset="-78"/>
              </a:rPr>
              <a:t> </a:t>
            </a:r>
            <a:r>
              <a:rPr lang="fa-IR" sz="3600" b="1" dirty="0">
                <a:solidFill>
                  <a:srgbClr val="002060"/>
                </a:solidFill>
                <a:cs typeface="B Zar" pitchFamily="2" charset="-78"/>
              </a:rPr>
              <a:t>موادی که علامت سیلندر دارند</a:t>
            </a:r>
            <a:r>
              <a:rPr lang="fa-IR" sz="800" b="1" dirty="0">
                <a:solidFill>
                  <a:schemeClr val="tx1"/>
                </a:solidFill>
                <a:cs typeface="B Zar" pitchFamily="2" charset="-78"/>
              </a:rPr>
              <a:t/>
            </a:r>
            <a:br>
              <a:rPr lang="fa-IR" sz="800" b="1" dirty="0">
                <a:solidFill>
                  <a:schemeClr val="tx1"/>
                </a:solidFill>
                <a:cs typeface="B Zar" pitchFamily="2" charset="-78"/>
              </a:rPr>
            </a:br>
            <a:endParaRPr lang="fa-IR" sz="800" dirty="0"/>
          </a:p>
        </p:txBody>
      </p:sp>
      <p:sp>
        <p:nvSpPr>
          <p:cNvPr id="3" name="Content Placeholder 2"/>
          <p:cNvSpPr>
            <a:spLocks noGrp="1"/>
          </p:cNvSpPr>
          <p:nvPr>
            <p:ph idx="1"/>
          </p:nvPr>
        </p:nvSpPr>
        <p:spPr/>
        <p:txBody>
          <a:bodyPr>
            <a:normAutofit/>
          </a:bodyPr>
          <a:lstStyle/>
          <a:p>
            <a:pPr algn="r" rtl="1">
              <a:buNone/>
            </a:pPr>
            <a:endParaRPr lang="fa-IR" sz="2400" b="1" dirty="0">
              <a:solidFill>
                <a:schemeClr val="tx1"/>
              </a:solidFill>
              <a:cs typeface="B Zar" pitchFamily="2" charset="-78"/>
            </a:endParaRPr>
          </a:p>
          <a:p>
            <a:pPr algn="r" rtl="1">
              <a:buNone/>
            </a:pPr>
            <a:endParaRPr lang="fa-IR" sz="2400" b="1" dirty="0">
              <a:solidFill>
                <a:schemeClr val="tx1"/>
              </a:solidFill>
              <a:cs typeface="B Zar" pitchFamily="2" charset="-78"/>
            </a:endParaRPr>
          </a:p>
          <a:p>
            <a:pPr algn="r" rtl="1">
              <a:buFont typeface="Wingdings" panose="05000000000000000000" pitchFamily="2" charset="2"/>
              <a:buChar char="§"/>
            </a:pPr>
            <a:r>
              <a:rPr lang="fa-IR" sz="2400" dirty="0">
                <a:solidFill>
                  <a:schemeClr val="tx1"/>
                </a:solidFill>
                <a:cs typeface="B Zar" pitchFamily="2" charset="-78"/>
              </a:rPr>
              <a:t>بسياري ازگازها مانند اكسيژن ، نيتروژن و استيلن  درفرآيندهاي توليد استفاده مي شوند. </a:t>
            </a:r>
          </a:p>
          <a:p>
            <a:pPr algn="r" rtl="1">
              <a:buFont typeface="Wingdings" panose="05000000000000000000" pitchFamily="2" charset="2"/>
              <a:buChar char="§"/>
            </a:pPr>
            <a:r>
              <a:rPr lang="fa-IR" sz="2400" dirty="0">
                <a:solidFill>
                  <a:schemeClr val="tx1"/>
                </a:solidFill>
                <a:cs typeface="B Zar" pitchFamily="2" charset="-78"/>
              </a:rPr>
              <a:t>به منظور حمل، ذخيره واستفاده ازاين گازها آنها را در مخازني، تحت فشار بالا پر مي نمايند كه به اين مخازن ، </a:t>
            </a:r>
            <a:r>
              <a:rPr lang="fa-IR" sz="2400" b="1" dirty="0">
                <a:solidFill>
                  <a:schemeClr val="tx1"/>
                </a:solidFill>
                <a:cs typeface="B Zar" pitchFamily="2" charset="-78"/>
              </a:rPr>
              <a:t>سيلندرگاز</a:t>
            </a:r>
            <a:r>
              <a:rPr lang="fa-IR" sz="2400" dirty="0">
                <a:solidFill>
                  <a:schemeClr val="tx1"/>
                </a:solidFill>
                <a:cs typeface="B Zar" pitchFamily="2" charset="-78"/>
              </a:rPr>
              <a:t> گفته مي شود.</a:t>
            </a:r>
          </a:p>
          <a:p>
            <a:pPr algn="r" rtl="1">
              <a:buFont typeface="Wingdings" panose="05000000000000000000" pitchFamily="2" charset="2"/>
              <a:buChar char="§"/>
            </a:pPr>
            <a:r>
              <a:rPr lang="fa-IR" sz="2400" dirty="0">
                <a:solidFill>
                  <a:schemeClr val="tx1"/>
                </a:solidFill>
                <a:cs typeface="B Zar" pitchFamily="2" charset="-78"/>
              </a:rPr>
              <a:t>لازم است برچسب هشدار و روش حمل دستي ايمن سیلندربا توجه به نوع گاز درون آن از </a:t>
            </a:r>
            <a:r>
              <a:rPr lang="en-US" sz="2400" dirty="0" smtClean="0">
                <a:solidFill>
                  <a:schemeClr val="tx1"/>
                </a:solidFill>
                <a:cs typeface="B Zar" pitchFamily="2" charset="-78"/>
              </a:rPr>
              <a:t>SDSs</a:t>
            </a:r>
            <a:r>
              <a:rPr lang="fa-IR" sz="2400" dirty="0" smtClean="0">
                <a:solidFill>
                  <a:schemeClr val="tx1"/>
                </a:solidFill>
                <a:cs typeface="B Zar" pitchFamily="2" charset="-78"/>
              </a:rPr>
              <a:t> </a:t>
            </a:r>
            <a:r>
              <a:rPr lang="fa-IR" sz="2400" dirty="0">
                <a:solidFill>
                  <a:schemeClr val="tx1"/>
                </a:solidFill>
                <a:cs typeface="B Zar" pitchFamily="2" charset="-78"/>
              </a:rPr>
              <a:t>مربوطه خوانده شود.</a:t>
            </a:r>
            <a:endParaRPr lang="en-US" sz="2400" dirty="0">
              <a:solidFill>
                <a:schemeClr val="tx1"/>
              </a:solidFill>
              <a:cs typeface="B Zar" pitchFamily="2" charset="-78"/>
            </a:endParaRPr>
          </a:p>
          <a:p>
            <a:pPr algn="r" rtl="1">
              <a:buFont typeface="Wingdings" panose="05000000000000000000" pitchFamily="2" charset="2"/>
              <a:buChar char="§"/>
            </a:pPr>
            <a:endParaRPr lang="fa-IR" sz="2400" dirty="0"/>
          </a:p>
        </p:txBody>
      </p:sp>
      <p:pic>
        <p:nvPicPr>
          <p:cNvPr id="6" name="Picture 5" descr="57"/>
          <p:cNvPicPr/>
          <p:nvPr/>
        </p:nvPicPr>
        <p:blipFill>
          <a:blip r:embed="rId2" cstate="print"/>
          <a:srcRect/>
          <a:stretch>
            <a:fillRect/>
          </a:stretch>
        </p:blipFill>
        <p:spPr bwMode="auto">
          <a:xfrm>
            <a:off x="1191281" y="688773"/>
            <a:ext cx="1228724" cy="838200"/>
          </a:xfrm>
          <a:prstGeom prst="rect">
            <a:avLst/>
          </a:prstGeom>
          <a:noFill/>
          <a:ln w="9525">
            <a:solidFill>
              <a:schemeClr val="tx1"/>
            </a:solidFill>
            <a:miter lim="800000"/>
            <a:headEnd/>
            <a:tailEnd/>
          </a:ln>
          <a:effectLst/>
        </p:spPr>
      </p:pic>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298462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solidFill>
                  <a:schemeClr val="tx1"/>
                </a:solidFill>
              </a:rPr>
              <a:t>مزایای رعایت اصول ایمنی در آزمایشگاه</a:t>
            </a:r>
            <a:endParaRPr lang="en-US" sz="3200" b="1" dirty="0">
              <a:solidFill>
                <a:schemeClr val="tx1"/>
              </a:solidFill>
            </a:endParaRPr>
          </a:p>
        </p:txBody>
      </p:sp>
      <p:sp>
        <p:nvSpPr>
          <p:cNvPr id="3" name="Content Placeholder 2"/>
          <p:cNvSpPr>
            <a:spLocks noGrp="1"/>
          </p:cNvSpPr>
          <p:nvPr>
            <p:ph idx="1"/>
          </p:nvPr>
        </p:nvSpPr>
        <p:spPr>
          <a:xfrm>
            <a:off x="1097280" y="2039814"/>
            <a:ext cx="10058400" cy="3829279"/>
          </a:xfrm>
        </p:spPr>
        <p:txBody>
          <a:bodyPr>
            <a:normAutofit lnSpcReduction="10000"/>
          </a:bodyPr>
          <a:lstStyle/>
          <a:p>
            <a:pPr marL="0" indent="0" algn="r" rtl="1">
              <a:buNone/>
            </a:pPr>
            <a:r>
              <a:rPr lang="ar-SA" sz="2800" b="1" dirty="0" smtClean="0">
                <a:solidFill>
                  <a:schemeClr val="tx1"/>
                </a:solidFill>
                <a:cs typeface="B Zar" pitchFamily="2" charset="-78"/>
              </a:rPr>
              <a:t>كاهش زيان</a:t>
            </a:r>
            <a:r>
              <a:rPr lang="fa-IR" sz="2800" b="1" dirty="0" smtClean="0">
                <a:solidFill>
                  <a:schemeClr val="tx1"/>
                </a:solidFill>
                <a:cs typeface="B Zar" pitchFamily="2" charset="-78"/>
              </a:rPr>
              <a:t> </a:t>
            </a:r>
            <a:r>
              <a:rPr lang="ar-SA" sz="2800" b="1" dirty="0" smtClean="0">
                <a:solidFill>
                  <a:schemeClr val="tx1"/>
                </a:solidFill>
                <a:cs typeface="B Zar" pitchFamily="2" charset="-78"/>
              </a:rPr>
              <a:t>هاي ناشي از حوادث از طريق:</a:t>
            </a:r>
            <a:endParaRPr lang="fa-IR" sz="2800" dirty="0" smtClean="0">
              <a:solidFill>
                <a:schemeClr val="tx1"/>
              </a:solidFill>
              <a:cs typeface="B Zar" pitchFamily="2" charset="-78"/>
            </a:endParaRPr>
          </a:p>
          <a:p>
            <a:pPr algn="r" rtl="1">
              <a:buFont typeface="Wingdings" panose="05000000000000000000" pitchFamily="2" charset="2"/>
              <a:buChar char="§"/>
            </a:pPr>
            <a:r>
              <a:rPr lang="ar-SA" sz="2800" dirty="0" smtClean="0">
                <a:solidFill>
                  <a:schemeClr val="tx1"/>
                </a:solidFill>
                <a:cs typeface="B Zar" pitchFamily="2" charset="-78"/>
              </a:rPr>
              <a:t>كاهش هزينه‌هاي مربوط به </a:t>
            </a:r>
            <a:r>
              <a:rPr lang="ar-SA" sz="2800" b="1" dirty="0" smtClean="0">
                <a:solidFill>
                  <a:schemeClr val="tx1"/>
                </a:solidFill>
                <a:cs typeface="B Zar" pitchFamily="2" charset="-78"/>
              </a:rPr>
              <a:t>درمان</a:t>
            </a:r>
            <a:endParaRPr lang="fa-IR" sz="2800" b="1" dirty="0" smtClean="0">
              <a:solidFill>
                <a:schemeClr val="tx1"/>
              </a:solidFill>
              <a:cs typeface="B Zar" pitchFamily="2" charset="-78"/>
            </a:endParaRPr>
          </a:p>
          <a:p>
            <a:pPr algn="r" rtl="1">
              <a:buFont typeface="Wingdings" panose="05000000000000000000" pitchFamily="2" charset="2"/>
              <a:buChar char="§"/>
            </a:pPr>
            <a:r>
              <a:rPr lang="ar-SA" sz="2800" dirty="0" smtClean="0">
                <a:solidFill>
                  <a:schemeClr val="tx1"/>
                </a:solidFill>
                <a:cs typeface="B Zar" pitchFamily="2" charset="-78"/>
              </a:rPr>
              <a:t> كاهش ميزان پرداخت غرامتهاي ناشي </a:t>
            </a:r>
            <a:r>
              <a:rPr lang="ar-SA" sz="2800" b="1" dirty="0" smtClean="0">
                <a:solidFill>
                  <a:schemeClr val="tx1"/>
                </a:solidFill>
                <a:cs typeface="B Zar" pitchFamily="2" charset="-78"/>
              </a:rPr>
              <a:t>از كارافتادگي </a:t>
            </a:r>
            <a:r>
              <a:rPr lang="ar-SA" sz="2800" dirty="0" smtClean="0">
                <a:solidFill>
                  <a:schemeClr val="tx1"/>
                </a:solidFill>
                <a:cs typeface="B Zar" pitchFamily="2" charset="-78"/>
              </a:rPr>
              <a:t>موقت يادائم يا مرگ كاركنان</a:t>
            </a:r>
            <a:endParaRPr lang="fa-IR" sz="2800" dirty="0" smtClean="0">
              <a:solidFill>
                <a:schemeClr val="tx1"/>
              </a:solidFill>
              <a:cs typeface="B Zar" pitchFamily="2" charset="-78"/>
            </a:endParaRPr>
          </a:p>
          <a:p>
            <a:pPr algn="r" rtl="1">
              <a:buFont typeface="Wingdings" panose="05000000000000000000" pitchFamily="2" charset="2"/>
              <a:buChar char="§"/>
            </a:pPr>
            <a:r>
              <a:rPr lang="ar-SA" sz="2800" dirty="0" smtClean="0">
                <a:solidFill>
                  <a:schemeClr val="tx1"/>
                </a:solidFill>
                <a:cs typeface="B Zar" pitchFamily="2" charset="-78"/>
              </a:rPr>
              <a:t> كاهش اتلاف وقت در اثر </a:t>
            </a:r>
            <a:r>
              <a:rPr lang="ar-SA" sz="2800" b="1" dirty="0" smtClean="0">
                <a:solidFill>
                  <a:schemeClr val="tx1"/>
                </a:solidFill>
                <a:cs typeface="B Zar" pitchFamily="2" charset="-78"/>
              </a:rPr>
              <a:t>كار نكردن </a:t>
            </a:r>
            <a:r>
              <a:rPr lang="ar-SA" sz="2800" dirty="0" smtClean="0">
                <a:solidFill>
                  <a:schemeClr val="tx1"/>
                </a:solidFill>
                <a:cs typeface="B Zar" pitchFamily="2" charset="-78"/>
              </a:rPr>
              <a:t>فرد/ افراد حادثه ديده</a:t>
            </a:r>
            <a:endParaRPr lang="fa-IR" sz="2800" dirty="0" smtClean="0">
              <a:solidFill>
                <a:schemeClr val="tx1"/>
              </a:solidFill>
              <a:cs typeface="B Zar" pitchFamily="2" charset="-78"/>
            </a:endParaRPr>
          </a:p>
          <a:p>
            <a:pPr algn="r" rtl="1">
              <a:buFont typeface="Wingdings" panose="05000000000000000000" pitchFamily="2" charset="2"/>
              <a:buChar char="§"/>
            </a:pPr>
            <a:r>
              <a:rPr lang="ar-SA" sz="2800" dirty="0" smtClean="0">
                <a:solidFill>
                  <a:schemeClr val="tx1"/>
                </a:solidFill>
                <a:cs typeface="B Zar" pitchFamily="2" charset="-78"/>
              </a:rPr>
              <a:t>كاهش اتلاف وقت به واسطه نگراني‌هاي ناشي از </a:t>
            </a:r>
            <a:r>
              <a:rPr lang="ar-SA" sz="2800" b="1" dirty="0" smtClean="0">
                <a:solidFill>
                  <a:schemeClr val="tx1"/>
                </a:solidFill>
                <a:cs typeface="B Zar" pitchFamily="2" charset="-78"/>
              </a:rPr>
              <a:t>پيامدهاي حادثه </a:t>
            </a:r>
            <a:r>
              <a:rPr lang="ar-SA" sz="2800" dirty="0" smtClean="0">
                <a:solidFill>
                  <a:schemeClr val="tx1"/>
                </a:solidFill>
                <a:cs typeface="B Zar" pitchFamily="2" charset="-78"/>
              </a:rPr>
              <a:t>و امدادرساني</a:t>
            </a:r>
            <a:endParaRPr lang="fa-IR" sz="2800" dirty="0" smtClean="0">
              <a:solidFill>
                <a:schemeClr val="tx1"/>
              </a:solidFill>
              <a:cs typeface="B Zar" pitchFamily="2" charset="-78"/>
            </a:endParaRPr>
          </a:p>
          <a:p>
            <a:pPr algn="r" rtl="1">
              <a:buFont typeface="Wingdings" panose="05000000000000000000" pitchFamily="2" charset="2"/>
              <a:buChar char="§"/>
            </a:pPr>
            <a:r>
              <a:rPr lang="ar-SA" sz="2800" dirty="0" smtClean="0">
                <a:solidFill>
                  <a:schemeClr val="tx1"/>
                </a:solidFill>
                <a:cs typeface="B Zar" pitchFamily="2" charset="-78"/>
              </a:rPr>
              <a:t> كاهش ميزان </a:t>
            </a:r>
            <a:r>
              <a:rPr lang="ar-SA" sz="2800" b="1" dirty="0" smtClean="0">
                <a:solidFill>
                  <a:schemeClr val="tx1"/>
                </a:solidFill>
                <a:cs typeface="B Zar" pitchFamily="2" charset="-78"/>
              </a:rPr>
              <a:t>خرابي دستگاه </a:t>
            </a:r>
            <a:r>
              <a:rPr lang="ar-SA" sz="2800" dirty="0" smtClean="0">
                <a:solidFill>
                  <a:schemeClr val="tx1"/>
                </a:solidFill>
                <a:cs typeface="B Zar" pitchFamily="2" charset="-78"/>
              </a:rPr>
              <a:t>يا اتلاف مواد و در نتيجه ضايعات كمتر در توليد</a:t>
            </a:r>
            <a:endParaRPr lang="fa-IR" sz="2800" dirty="0" smtClean="0">
              <a:solidFill>
                <a:schemeClr val="tx1"/>
              </a:solidFill>
              <a:cs typeface="B Zar" pitchFamily="2" charset="-78"/>
            </a:endParaRPr>
          </a:p>
          <a:p>
            <a:pPr algn="r" rtl="1">
              <a:buFont typeface="Wingdings" panose="05000000000000000000" pitchFamily="2" charset="2"/>
              <a:buChar char="§"/>
            </a:pPr>
            <a:r>
              <a:rPr lang="ar-SA" sz="2800" dirty="0">
                <a:solidFill>
                  <a:schemeClr val="tx1"/>
                </a:solidFill>
                <a:cs typeface="B Zar" pitchFamily="2" charset="-78"/>
              </a:rPr>
              <a:t>ايجاد بستر مناسب براي </a:t>
            </a:r>
            <a:r>
              <a:rPr lang="ar-SA" sz="2800" b="1" dirty="0">
                <a:solidFill>
                  <a:schemeClr val="tx1"/>
                </a:solidFill>
                <a:cs typeface="B Zar" pitchFamily="2" charset="-78"/>
              </a:rPr>
              <a:t>ارتقاء بهره‌وري و تعالي سازمان</a:t>
            </a:r>
            <a:endParaRPr lang="fa-IR" sz="2800" b="1" dirty="0">
              <a:solidFill>
                <a:schemeClr val="tx1"/>
              </a:solidFill>
              <a:cs typeface="B Zar" pitchFamily="2" charset="-78"/>
            </a:endParaRPr>
          </a:p>
          <a:p>
            <a:pPr algn="r" rtl="1">
              <a:buFont typeface="Wingdings" panose="05000000000000000000" pitchFamily="2" charset="2"/>
              <a:buChar char="§"/>
            </a:pPr>
            <a:endParaRPr lang="fa-IR" sz="2800" dirty="0" smtClean="0">
              <a:cs typeface="B Zar" pitchFamily="2" charset="-78"/>
            </a:endParaRPr>
          </a:p>
          <a:p>
            <a:endParaRPr lang="en-US" dirty="0"/>
          </a:p>
        </p:txBody>
      </p:sp>
      <p:sp>
        <p:nvSpPr>
          <p:cNvPr id="4" name="Footer Placeholder 3"/>
          <p:cNvSpPr>
            <a:spLocks noGrp="1"/>
          </p:cNvSpPr>
          <p:nvPr>
            <p:ph type="ftr" sz="quarter" idx="11"/>
          </p:nvPr>
        </p:nvSpPr>
        <p:spPr/>
        <p:txBody>
          <a:bodyPr/>
          <a:lstStyle/>
          <a:p>
            <a:r>
              <a:rPr lang="en-US" dirty="0" smtClean="0"/>
              <a:t>G.Amini-Autumn 1397</a:t>
            </a:r>
            <a:endParaRPr lang="en-US" dirty="0"/>
          </a:p>
        </p:txBody>
      </p:sp>
      <p:pic>
        <p:nvPicPr>
          <p:cNvPr id="5" name="Picture 17" descr="\\pposrv15\pkg$\office2k\107\Publisher\PFiles\MSOffice\Clipart\standard\stddir3\NA01594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30" y="2175282"/>
            <a:ext cx="137001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0644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800" dirty="0" smtClean="0"/>
              <a:t>.</a:t>
            </a:r>
            <a:r>
              <a:rPr lang="fa-IR" sz="800" b="1" dirty="0">
                <a:cs typeface="B Zar" pitchFamily="2" charset="-78"/>
              </a:rPr>
              <a:t> </a:t>
            </a:r>
            <a:r>
              <a:rPr lang="fa-IR" sz="3600" b="1" dirty="0">
                <a:solidFill>
                  <a:srgbClr val="00B050"/>
                </a:solidFill>
                <a:cs typeface="B Zar" pitchFamily="2" charset="-78"/>
              </a:rPr>
              <a:t>خطرات بهداشتی</a:t>
            </a:r>
            <a:r>
              <a:rPr lang="fa-IR" sz="800" b="1" dirty="0">
                <a:cs typeface="B Zar" pitchFamily="2" charset="-78"/>
              </a:rPr>
              <a:t/>
            </a:r>
            <a:br>
              <a:rPr lang="fa-IR" sz="800" b="1" dirty="0">
                <a:cs typeface="B Zar" pitchFamily="2" charset="-78"/>
              </a:rPr>
            </a:br>
            <a:endParaRPr lang="fa-IR" sz="800" dirty="0"/>
          </a:p>
        </p:txBody>
      </p:sp>
      <p:sp>
        <p:nvSpPr>
          <p:cNvPr id="3" name="Content Placeholder 2"/>
          <p:cNvSpPr>
            <a:spLocks noGrp="1"/>
          </p:cNvSpPr>
          <p:nvPr>
            <p:ph idx="1"/>
          </p:nvPr>
        </p:nvSpPr>
        <p:spPr/>
        <p:txBody>
          <a:bodyPr/>
          <a:lstStyle/>
          <a:p>
            <a:pPr algn="r" rtl="1">
              <a:buNone/>
            </a:pPr>
            <a:endParaRPr lang="fa-IR" sz="2400" b="1" dirty="0">
              <a:cs typeface="B Zar" pitchFamily="2" charset="-78"/>
            </a:endParaRPr>
          </a:p>
          <a:p>
            <a:pPr algn="r" rtl="1">
              <a:buNone/>
            </a:pPr>
            <a:endParaRPr lang="fa-IR" sz="2400" b="1" dirty="0">
              <a:cs typeface="B Zar" pitchFamily="2" charset="-78"/>
            </a:endParaRPr>
          </a:p>
          <a:p>
            <a:pPr algn="r" rtl="1">
              <a:buNone/>
            </a:pPr>
            <a:r>
              <a:rPr lang="ar-SA" sz="2400" dirty="0">
                <a:solidFill>
                  <a:schemeClr val="tx1"/>
                </a:solidFill>
                <a:cs typeface="B Zar" pitchFamily="2" charset="-78"/>
              </a:rPr>
              <a:t>خطرات بهداشتي يكي ازكلاس هاي اصلي خطري است كه توسط استاندارد مواجهه </a:t>
            </a:r>
            <a:r>
              <a:rPr lang="en-US" sz="2400" dirty="0">
                <a:solidFill>
                  <a:schemeClr val="tx1"/>
                </a:solidFill>
                <a:latin typeface="Times New Roman" pitchFamily="18" charset="0"/>
                <a:cs typeface="Times New Roman" pitchFamily="18" charset="0"/>
              </a:rPr>
              <a:t>OSHA</a:t>
            </a:r>
            <a:r>
              <a:rPr lang="ar-SA" sz="2400" dirty="0">
                <a:solidFill>
                  <a:schemeClr val="tx1"/>
                </a:solidFill>
                <a:latin typeface="Times New Roman" pitchFamily="18" charset="0"/>
                <a:cs typeface="Times New Roman" pitchFamily="18" charset="0"/>
              </a:rPr>
              <a:t> </a:t>
            </a:r>
            <a:r>
              <a:rPr lang="ar-SA" sz="2400" dirty="0">
                <a:solidFill>
                  <a:schemeClr val="tx1"/>
                </a:solidFill>
                <a:cs typeface="B Zar" pitchFamily="2" charset="-78"/>
              </a:rPr>
              <a:t>پوشش داده مي شود.</a:t>
            </a:r>
            <a:r>
              <a:rPr lang="ar-SA" sz="2400" dirty="0">
                <a:solidFill>
                  <a:schemeClr val="tx1"/>
                </a:solidFill>
                <a:effectLst>
                  <a:outerShdw blurRad="50800" dist="38100" algn="tr" rotWithShape="0">
                    <a:prstClr val="black">
                      <a:alpha val="40000"/>
                    </a:prstClr>
                  </a:outerShdw>
                </a:effectLst>
                <a:cs typeface="B Zar" pitchFamily="2" charset="-78"/>
              </a:rPr>
              <a:t> </a:t>
            </a:r>
            <a:r>
              <a:rPr lang="ar-SA" sz="2400" dirty="0">
                <a:solidFill>
                  <a:schemeClr val="tx1"/>
                </a:solidFill>
                <a:cs typeface="B Zar" pitchFamily="2" charset="-78"/>
              </a:rPr>
              <a:t>مواد داراي پتانسيل خطر بهداشتي، سلامت افراد را تهديد مي كند. جهت شناسايي موادي كه داراي خطرات بهداشتي هستند، علائم زيراغلب استفاده مي شود:</a:t>
            </a:r>
            <a:endParaRPr lang="fa-IR" sz="2400" dirty="0">
              <a:solidFill>
                <a:schemeClr val="tx1"/>
              </a:solidFill>
              <a:cs typeface="B Zar" pitchFamily="2" charset="-78"/>
            </a:endParaRPr>
          </a:p>
          <a:p>
            <a:pPr algn="r" rtl="1">
              <a:buNone/>
            </a:pPr>
            <a:endParaRPr lang="en-US" sz="2400" dirty="0">
              <a:cs typeface="B Zar" pitchFamily="2" charset="-78"/>
            </a:endParaRPr>
          </a:p>
          <a:p>
            <a:pPr algn="r" rtl="1">
              <a:buNone/>
            </a:pPr>
            <a:endParaRPr lang="fa-IR" b="1" dirty="0" smtClean="0"/>
          </a:p>
          <a:p>
            <a:pPr algn="r" rtl="1">
              <a:buNone/>
            </a:pPr>
            <a:endParaRPr lang="en-US" dirty="0" smtClean="0"/>
          </a:p>
          <a:p>
            <a:pPr algn="r" rtl="1">
              <a:buNone/>
            </a:pPr>
            <a:endParaRPr lang="fa-IR" dirty="0"/>
          </a:p>
        </p:txBody>
      </p:sp>
      <p:pic>
        <p:nvPicPr>
          <p:cNvPr id="6" name="Picture 5" descr="84"/>
          <p:cNvPicPr/>
          <p:nvPr/>
        </p:nvPicPr>
        <p:blipFill>
          <a:blip r:embed="rId2" cstate="print"/>
          <a:srcRect/>
          <a:stretch>
            <a:fillRect/>
          </a:stretch>
        </p:blipFill>
        <p:spPr bwMode="auto">
          <a:xfrm>
            <a:off x="1238225" y="303918"/>
            <a:ext cx="1304925" cy="1152525"/>
          </a:xfrm>
          <a:prstGeom prst="rect">
            <a:avLst/>
          </a:prstGeom>
          <a:noFill/>
          <a:ln w="9525">
            <a:noFill/>
            <a:miter lim="800000"/>
            <a:headEnd/>
            <a:tailEnd/>
          </a:ln>
          <a:effectLst/>
        </p:spPr>
      </p:pic>
      <p:pic>
        <p:nvPicPr>
          <p:cNvPr id="7" name="Picture 6" descr="62"/>
          <p:cNvPicPr/>
          <p:nvPr/>
        </p:nvPicPr>
        <p:blipFill>
          <a:blip r:embed="rId3" cstate="print"/>
          <a:srcRect/>
          <a:stretch>
            <a:fillRect/>
          </a:stretch>
        </p:blipFill>
        <p:spPr bwMode="auto">
          <a:xfrm>
            <a:off x="2831123" y="4161195"/>
            <a:ext cx="5677866" cy="1707899"/>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24249483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800" dirty="0" smtClean="0"/>
              <a:t>.</a:t>
            </a:r>
            <a:r>
              <a:rPr lang="fa-IR" sz="800" b="1" dirty="0">
                <a:cs typeface="B Zar" pitchFamily="2" charset="-78"/>
              </a:rPr>
              <a:t> </a:t>
            </a:r>
            <a:r>
              <a:rPr lang="fa-IR" sz="3600" b="1" dirty="0">
                <a:solidFill>
                  <a:schemeClr val="tx1"/>
                </a:solidFill>
                <a:cs typeface="B Zar" pitchFamily="2" charset="-78"/>
              </a:rPr>
              <a:t>طبقه بندی خطرات بهداشتی</a:t>
            </a:r>
            <a:r>
              <a:rPr lang="en-US" sz="800" dirty="0">
                <a:cs typeface="B Zar" pitchFamily="2" charset="-78"/>
              </a:rPr>
              <a:t/>
            </a:r>
            <a:br>
              <a:rPr lang="en-US" sz="800" dirty="0">
                <a:cs typeface="B Zar" pitchFamily="2" charset="-78"/>
              </a:rPr>
            </a:br>
            <a:endParaRPr lang="fa-IR" sz="800" dirty="0"/>
          </a:p>
        </p:txBody>
      </p:sp>
      <p:sp>
        <p:nvSpPr>
          <p:cNvPr id="3" name="Content Placeholder 2"/>
          <p:cNvSpPr>
            <a:spLocks noGrp="1"/>
          </p:cNvSpPr>
          <p:nvPr>
            <p:ph idx="1"/>
          </p:nvPr>
        </p:nvSpPr>
        <p:spPr/>
        <p:txBody>
          <a:bodyPr>
            <a:normAutofit fontScale="92500" lnSpcReduction="10000"/>
          </a:bodyPr>
          <a:lstStyle/>
          <a:p>
            <a:pPr algn="r" rtl="1">
              <a:buNone/>
            </a:pPr>
            <a:r>
              <a:rPr lang="fa-IR" dirty="0" smtClean="0">
                <a:solidFill>
                  <a:schemeClr val="tx1"/>
                </a:solidFill>
                <a:cs typeface="B Zar" pitchFamily="2" charset="-78"/>
              </a:rPr>
              <a:t>1-خطرات حاد </a:t>
            </a:r>
            <a:endParaRPr lang="en-US" dirty="0" smtClean="0">
              <a:solidFill>
                <a:schemeClr val="tx1"/>
              </a:solidFill>
              <a:cs typeface="B Zar" pitchFamily="2" charset="-78"/>
            </a:endParaRPr>
          </a:p>
          <a:p>
            <a:pPr algn="r" rtl="1">
              <a:buNone/>
            </a:pPr>
            <a:r>
              <a:rPr lang="fa-IR" dirty="0" smtClean="0">
                <a:solidFill>
                  <a:schemeClr val="tx1"/>
                </a:solidFill>
                <a:cs typeface="B Zar" pitchFamily="2" charset="-78"/>
              </a:rPr>
              <a:t>2- خطرات مزمن </a:t>
            </a:r>
            <a:endParaRPr lang="en-US" dirty="0" smtClean="0">
              <a:solidFill>
                <a:schemeClr val="tx1"/>
              </a:solidFill>
              <a:cs typeface="B Zar" pitchFamily="2" charset="-78"/>
            </a:endParaRPr>
          </a:p>
          <a:p>
            <a:pPr algn="r" rtl="1">
              <a:buNone/>
            </a:pPr>
            <a:r>
              <a:rPr lang="fa-IR" b="1" dirty="0" smtClean="0">
                <a:solidFill>
                  <a:schemeClr val="tx1"/>
                </a:solidFill>
                <a:cs typeface="B Zar" pitchFamily="2" charset="-78"/>
              </a:rPr>
              <a:t>خطرات حاد بهداشتی</a:t>
            </a:r>
            <a:endParaRPr lang="en-US" dirty="0" smtClean="0">
              <a:solidFill>
                <a:schemeClr val="tx1"/>
              </a:solidFill>
              <a:cs typeface="B Zar" pitchFamily="2" charset="-78"/>
            </a:endParaRPr>
          </a:p>
          <a:p>
            <a:pPr algn="r" rtl="1">
              <a:lnSpc>
                <a:spcPct val="170000"/>
              </a:lnSpc>
              <a:buNone/>
            </a:pPr>
            <a:r>
              <a:rPr lang="fa-IR" dirty="0" smtClean="0">
                <a:solidFill>
                  <a:schemeClr val="tx1"/>
                </a:solidFill>
                <a:cs typeface="B Zar" pitchFamily="2" charset="-78"/>
              </a:rPr>
              <a:t>تأثيراتي است كه </a:t>
            </a:r>
            <a:r>
              <a:rPr lang="fa-IR" b="1" dirty="0" smtClean="0">
                <a:solidFill>
                  <a:schemeClr val="tx1"/>
                </a:solidFill>
                <a:cs typeface="B Zar" pitchFamily="2" charset="-78"/>
              </a:rPr>
              <a:t>بلافاصله</a:t>
            </a:r>
            <a:r>
              <a:rPr lang="fa-IR" dirty="0" smtClean="0">
                <a:solidFill>
                  <a:schemeClr val="tx1"/>
                </a:solidFill>
                <a:cs typeface="B Zar" pitchFamily="2" charset="-78"/>
              </a:rPr>
              <a:t> بعد از تماس با  ماده  مزبور بروز مي كند. مانند کار با يك اسيد قوي، چنانچه به طور اتفاقي روي دست شما بريزد. بلافاصله دست شما را مي سوزاند. </a:t>
            </a:r>
            <a:endParaRPr lang="en-US" dirty="0" smtClean="0">
              <a:solidFill>
                <a:schemeClr val="tx1"/>
              </a:solidFill>
              <a:cs typeface="B Zar" pitchFamily="2" charset="-78"/>
            </a:endParaRPr>
          </a:p>
          <a:p>
            <a:pPr algn="r" rtl="1">
              <a:lnSpc>
                <a:spcPct val="170000"/>
              </a:lnSpc>
              <a:buNone/>
            </a:pPr>
            <a:r>
              <a:rPr lang="fa-IR" b="1" dirty="0" smtClean="0">
                <a:solidFill>
                  <a:schemeClr val="tx1"/>
                </a:solidFill>
                <a:cs typeface="B Zar" pitchFamily="2" charset="-78"/>
              </a:rPr>
              <a:t>خطرات مزمن بهداشتی</a:t>
            </a:r>
            <a:endParaRPr lang="en-US" dirty="0" smtClean="0">
              <a:solidFill>
                <a:schemeClr val="tx1"/>
              </a:solidFill>
              <a:cs typeface="B Zar" pitchFamily="2" charset="-78"/>
            </a:endParaRPr>
          </a:p>
          <a:p>
            <a:pPr algn="r" rtl="1">
              <a:lnSpc>
                <a:spcPct val="170000"/>
              </a:lnSpc>
              <a:buNone/>
            </a:pPr>
            <a:r>
              <a:rPr lang="fa-IR" dirty="0" smtClean="0">
                <a:solidFill>
                  <a:schemeClr val="tx1"/>
                </a:solidFill>
                <a:cs typeface="B Zar" pitchFamily="2" charset="-78"/>
              </a:rPr>
              <a:t>تأثيراتی است که </a:t>
            </a:r>
            <a:r>
              <a:rPr lang="fa-IR" b="1" dirty="0" smtClean="0">
                <a:solidFill>
                  <a:schemeClr val="tx1"/>
                </a:solidFill>
                <a:cs typeface="B Zar" pitchFamily="2" charset="-78"/>
              </a:rPr>
              <a:t>بعد از سا ل ها </a:t>
            </a:r>
            <a:r>
              <a:rPr lang="fa-IR" dirty="0" smtClean="0">
                <a:solidFill>
                  <a:schemeClr val="tx1"/>
                </a:solidFill>
                <a:cs typeface="B Zar" pitchFamily="2" charset="-78"/>
              </a:rPr>
              <a:t>تماس با آن ماده مشخص مي شود. مانند خطرات کار با آزبست که بعد سال ها مجاورت با آن ایجاد بیماری های کشنده ریوی می نماید.</a:t>
            </a:r>
            <a:endParaRPr lang="en-US" dirty="0" smtClean="0">
              <a:solidFill>
                <a:schemeClr val="tx1"/>
              </a:solidFill>
              <a:cs typeface="B Zar" pitchFamily="2" charset="-78"/>
            </a:endParaRPr>
          </a:p>
          <a:p>
            <a:pPr>
              <a:buNone/>
            </a:pPr>
            <a:endParaRPr lang="fa-IR" dirty="0"/>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35252160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G.Amini-Autumn 1397</a:t>
            </a:r>
            <a:endParaRPr lang="en-US"/>
          </a:p>
        </p:txBody>
      </p:sp>
      <p:sp>
        <p:nvSpPr>
          <p:cNvPr id="5" name="Rectangle 3"/>
          <p:cNvSpPr>
            <a:spLocks noGrp="1" noChangeArrowheads="1"/>
          </p:cNvSpPr>
          <p:nvPr>
            <p:ph idx="1"/>
          </p:nvPr>
        </p:nvSpPr>
        <p:spPr>
          <a:xfrm>
            <a:off x="1097280" y="509954"/>
            <a:ext cx="10058400" cy="5359140"/>
          </a:xfrm>
          <a:solidFill>
            <a:srgbClr val="FFFFFF"/>
          </a:solidFill>
          <a:ln>
            <a:noFill/>
            <a:miter lim="800000"/>
            <a:headEnd/>
            <a:tailEnd/>
          </a:ln>
        </p:spPr>
        <p:txBody>
          <a:bodyPr>
            <a:noAutofit/>
          </a:bodyPr>
          <a:lstStyle/>
          <a:p>
            <a:pPr marL="0" indent="0" algn="r" rtl="1" eaLnBrk="1" hangingPunct="1">
              <a:lnSpc>
                <a:spcPct val="105000"/>
              </a:lnSpc>
              <a:buNone/>
            </a:pPr>
            <a:r>
              <a:rPr lang="fa-IR" altLang="fa-IR" sz="2400" dirty="0" smtClean="0">
                <a:solidFill>
                  <a:srgbClr val="002060"/>
                </a:solidFill>
                <a:cs typeface="B Mitra" panose="00000400000000000000" pitchFamily="2" charset="-78"/>
              </a:rPr>
              <a:t>هرماده شيميايي كه براي سلامتي مضرباشد داراي پتانسيل خطر بهداشتي ناميده مي شود. مثالهاي زير مختصري از انواع اصلي خطرات بهداشتي است:</a:t>
            </a:r>
          </a:p>
          <a:p>
            <a:pPr algn="r" rtl="1" eaLnBrk="1" hangingPunct="1">
              <a:lnSpc>
                <a:spcPct val="105000"/>
              </a:lnSpc>
              <a:buFont typeface="Wingdings" panose="05000000000000000000" pitchFamily="2" charset="2"/>
              <a:buChar char="v"/>
            </a:pPr>
            <a:r>
              <a:rPr lang="fa-IR" altLang="fa-IR" sz="2400" dirty="0" smtClean="0">
                <a:solidFill>
                  <a:srgbClr val="002060"/>
                </a:solidFill>
                <a:cs typeface="B Mitra" panose="00000400000000000000" pitchFamily="2" charset="-78"/>
              </a:rPr>
              <a:t>خطرخورندگي- باعث آسيب وسوختن بافتهاي چشم وپوست كه درتماس هستند مي شود.</a:t>
            </a:r>
          </a:p>
          <a:p>
            <a:pPr algn="r" rtl="1" eaLnBrk="1" hangingPunct="1">
              <a:lnSpc>
                <a:spcPct val="105000"/>
              </a:lnSpc>
              <a:buFont typeface="Wingdings" panose="05000000000000000000" pitchFamily="2" charset="2"/>
              <a:buChar char="v"/>
            </a:pPr>
            <a:r>
              <a:rPr lang="fa-IR" altLang="fa-IR" sz="2400" dirty="0" smtClean="0">
                <a:solidFill>
                  <a:srgbClr val="002060"/>
                </a:solidFill>
                <a:cs typeface="B Mitra" panose="00000400000000000000" pitchFamily="2" charset="-78"/>
              </a:rPr>
              <a:t>خطرتحريكات موقتي- باعث سرخي شديد والتهاب چشم وپوست درمعرض تماس مي شود اما با آسيب بافتي غيردائمي.</a:t>
            </a:r>
          </a:p>
          <a:p>
            <a:pPr algn="r" rtl="1" eaLnBrk="1" hangingPunct="1">
              <a:lnSpc>
                <a:spcPct val="105000"/>
              </a:lnSpc>
              <a:buFont typeface="Wingdings" panose="05000000000000000000" pitchFamily="2" charset="2"/>
              <a:buChar char="v"/>
            </a:pPr>
            <a:r>
              <a:rPr lang="fa-IR" altLang="fa-IR" sz="2400" dirty="0" smtClean="0">
                <a:solidFill>
                  <a:srgbClr val="002060"/>
                </a:solidFill>
                <a:cs typeface="B Mitra" panose="00000400000000000000" pitchFamily="2" charset="-78"/>
              </a:rPr>
              <a:t>خطرحساسيت زايي </a:t>
            </a:r>
            <a:r>
              <a:rPr lang="ar-SA" altLang="fa-IR" sz="2400" dirty="0" smtClean="0">
                <a:solidFill>
                  <a:srgbClr val="002060"/>
                </a:solidFill>
                <a:cs typeface="B Mitra" panose="00000400000000000000" pitchFamily="2" charset="-78"/>
              </a:rPr>
              <a:t>–</a:t>
            </a:r>
            <a:r>
              <a:rPr lang="fa-IR" altLang="fa-IR" sz="2400" dirty="0" smtClean="0">
                <a:solidFill>
                  <a:srgbClr val="002060"/>
                </a:solidFill>
                <a:cs typeface="B Mitra" panose="00000400000000000000" pitchFamily="2" charset="-78"/>
              </a:rPr>
              <a:t> باعث حساسيت پوستي و واكنش هاي ريوي مي شود.</a:t>
            </a:r>
          </a:p>
          <a:p>
            <a:pPr algn="r" rtl="1" eaLnBrk="1" hangingPunct="1">
              <a:lnSpc>
                <a:spcPct val="105000"/>
              </a:lnSpc>
              <a:buFont typeface="Wingdings" panose="05000000000000000000" pitchFamily="2" charset="2"/>
              <a:buChar char="v"/>
            </a:pPr>
            <a:r>
              <a:rPr lang="fa-IR" altLang="fa-IR" sz="2400" dirty="0" smtClean="0">
                <a:solidFill>
                  <a:srgbClr val="002060"/>
                </a:solidFill>
                <a:cs typeface="B Mitra" panose="00000400000000000000" pitchFamily="2" charset="-78"/>
              </a:rPr>
              <a:t>مواد بي نهايت سمي- حتي درغلظت هاي كم باعث اثرات زيان آورمي شود.</a:t>
            </a:r>
          </a:p>
          <a:p>
            <a:pPr algn="r" rtl="1" eaLnBrk="1" hangingPunct="1">
              <a:lnSpc>
                <a:spcPct val="105000"/>
              </a:lnSpc>
              <a:buFont typeface="Wingdings" panose="05000000000000000000" pitchFamily="2" charset="2"/>
              <a:buChar char="v"/>
            </a:pPr>
            <a:r>
              <a:rPr lang="fa-IR" altLang="fa-IR" sz="2400" dirty="0" smtClean="0">
                <a:solidFill>
                  <a:srgbClr val="002060"/>
                </a:solidFill>
                <a:cs typeface="B Mitra" panose="00000400000000000000" pitchFamily="2" charset="-78"/>
              </a:rPr>
              <a:t>خطرسرطان زايي- باعث سرطان مي شود.</a:t>
            </a:r>
          </a:p>
          <a:p>
            <a:pPr algn="r" rtl="1" eaLnBrk="1" hangingPunct="1">
              <a:lnSpc>
                <a:spcPct val="105000"/>
              </a:lnSpc>
              <a:buFont typeface="Wingdings" panose="05000000000000000000" pitchFamily="2" charset="2"/>
              <a:buChar char="v"/>
            </a:pPr>
            <a:r>
              <a:rPr lang="fa-IR" altLang="fa-IR" sz="2400" dirty="0" smtClean="0">
                <a:solidFill>
                  <a:srgbClr val="002060"/>
                </a:solidFill>
                <a:cs typeface="B Mitra" panose="00000400000000000000" pitchFamily="2" charset="-78"/>
              </a:rPr>
              <a:t>ناهنجاري زاها-  باعث نقص وعيب درزمان تولد مي شود.</a:t>
            </a:r>
          </a:p>
          <a:p>
            <a:pPr algn="r" rtl="1" eaLnBrk="1" hangingPunct="1">
              <a:lnSpc>
                <a:spcPct val="105000"/>
              </a:lnSpc>
              <a:buFont typeface="Wingdings" panose="05000000000000000000" pitchFamily="2" charset="2"/>
              <a:buChar char="v"/>
            </a:pPr>
            <a:r>
              <a:rPr lang="fa-IR" altLang="fa-IR" sz="2400" dirty="0" smtClean="0">
                <a:solidFill>
                  <a:srgbClr val="002060"/>
                </a:solidFill>
                <a:cs typeface="B Mitra" panose="00000400000000000000" pitchFamily="2" charset="-78"/>
              </a:rPr>
              <a:t>خطرات ارگان هاي ويژه- ممكن است باعث آسيب سيستم ارگان هاي ويژه شود همانند سيستم خوني، كبد و ريه ها</a:t>
            </a:r>
            <a:endParaRPr lang="en-US" altLang="fa-IR" sz="2400" dirty="0" smtClean="0">
              <a:solidFill>
                <a:srgbClr val="002060"/>
              </a:solidFill>
              <a:cs typeface="B Mitra" panose="00000400000000000000" pitchFamily="2" charset="-78"/>
            </a:endParaRPr>
          </a:p>
        </p:txBody>
      </p:sp>
    </p:spTree>
    <p:extLst>
      <p:ext uri="{BB962C8B-B14F-4D97-AF65-F5344CB8AC3E}">
        <p14:creationId xmlns:p14="http://schemas.microsoft.com/office/powerpoint/2010/main" val="2310065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800" dirty="0" smtClean="0"/>
              <a:t>.</a:t>
            </a:r>
            <a:r>
              <a:rPr lang="fa-IR" sz="800" b="1" dirty="0">
                <a:cs typeface="B Zar" pitchFamily="2" charset="-78"/>
              </a:rPr>
              <a:t> </a:t>
            </a:r>
            <a:r>
              <a:rPr lang="fa-IR" sz="3600" b="1" dirty="0">
                <a:cs typeface="B Zar" pitchFamily="2" charset="-78"/>
              </a:rPr>
              <a:t>رابطه سمیت و خطر</a:t>
            </a:r>
            <a:r>
              <a:rPr lang="en-US" sz="800" dirty="0">
                <a:cs typeface="B Zar" pitchFamily="2" charset="-78"/>
              </a:rPr>
              <a:t/>
            </a:r>
            <a:br>
              <a:rPr lang="en-US" sz="800" dirty="0">
                <a:cs typeface="B Zar" pitchFamily="2" charset="-78"/>
              </a:rPr>
            </a:br>
            <a:endParaRPr lang="fa-IR" sz="800" dirty="0"/>
          </a:p>
        </p:txBody>
      </p:sp>
      <p:sp>
        <p:nvSpPr>
          <p:cNvPr id="3" name="Content Placeholder 2"/>
          <p:cNvSpPr>
            <a:spLocks noGrp="1"/>
          </p:cNvSpPr>
          <p:nvPr>
            <p:ph idx="1"/>
          </p:nvPr>
        </p:nvSpPr>
        <p:spPr/>
        <p:txBody>
          <a:bodyPr>
            <a:normAutofit/>
          </a:bodyPr>
          <a:lstStyle/>
          <a:p>
            <a:pPr algn="r" rtl="1">
              <a:buNone/>
            </a:pPr>
            <a:r>
              <a:rPr lang="fa-IR" sz="2400" b="1" dirty="0" smtClean="0">
                <a:solidFill>
                  <a:schemeClr val="tx1"/>
                </a:solidFill>
                <a:cs typeface="B Zar" pitchFamily="2" charset="-78"/>
              </a:rPr>
              <a:t>سمیت </a:t>
            </a:r>
            <a:r>
              <a:rPr lang="fa-IR" sz="2400" b="1" dirty="0">
                <a:solidFill>
                  <a:schemeClr val="tx1"/>
                </a:solidFill>
                <a:cs typeface="B Zar" pitchFamily="2" charset="-78"/>
              </a:rPr>
              <a:t>(</a:t>
            </a:r>
            <a:r>
              <a:rPr lang="en-US" sz="2400" b="1" dirty="0">
                <a:solidFill>
                  <a:schemeClr val="tx1"/>
                </a:solidFill>
                <a:latin typeface="Times New Roman" pitchFamily="18" charset="0"/>
                <a:cs typeface="Times New Roman" pitchFamily="18" charset="0"/>
              </a:rPr>
              <a:t>Toxicity</a:t>
            </a:r>
            <a:r>
              <a:rPr lang="fa-IR" sz="2400" b="1" dirty="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a:p>
            <a:pPr algn="r" rtl="1">
              <a:buNone/>
            </a:pPr>
            <a:r>
              <a:rPr lang="fa-IR" sz="2400" dirty="0">
                <a:solidFill>
                  <a:schemeClr val="tx1"/>
                </a:solidFill>
                <a:cs typeface="B Zar" pitchFamily="2" charset="-78"/>
              </a:rPr>
              <a:t>قابليت مواد در ايجاد اثرات زيان آور در بدن انسان</a:t>
            </a:r>
          </a:p>
          <a:p>
            <a:pPr algn="r" rtl="1">
              <a:buNone/>
            </a:pPr>
            <a:r>
              <a:rPr lang="fa-IR" sz="2400" b="1" dirty="0">
                <a:solidFill>
                  <a:schemeClr val="tx1"/>
                </a:solidFill>
                <a:cs typeface="B Zar" pitchFamily="2" charset="-78"/>
              </a:rPr>
              <a:t>رابطه سمیت و دوز</a:t>
            </a:r>
            <a:endParaRPr lang="en-US" sz="2400" dirty="0">
              <a:solidFill>
                <a:schemeClr val="tx1"/>
              </a:solidFill>
              <a:cs typeface="B Zar" pitchFamily="2" charset="-78"/>
            </a:endParaRPr>
          </a:p>
          <a:p>
            <a:pPr algn="r" rtl="1">
              <a:buNone/>
            </a:pPr>
            <a:r>
              <a:rPr lang="fa-IR" sz="2400" b="1" dirty="0">
                <a:solidFill>
                  <a:schemeClr val="tx1"/>
                </a:solidFill>
                <a:cs typeface="B Zar" pitchFamily="2" charset="-78"/>
              </a:rPr>
              <a:t>-دوز (</a:t>
            </a:r>
            <a:r>
              <a:rPr lang="en-US" sz="2400" b="1" dirty="0">
                <a:solidFill>
                  <a:schemeClr val="tx1"/>
                </a:solidFill>
                <a:cs typeface="B Zar" pitchFamily="2" charset="-78"/>
              </a:rPr>
              <a:t>(</a:t>
            </a:r>
            <a:r>
              <a:rPr lang="en-US" sz="2400" b="1" dirty="0">
                <a:solidFill>
                  <a:schemeClr val="tx1"/>
                </a:solidFill>
                <a:latin typeface="Times New Roman" pitchFamily="18" charset="0"/>
                <a:cs typeface="Times New Roman" pitchFamily="18" charset="0"/>
              </a:rPr>
              <a:t>Dose</a:t>
            </a:r>
            <a:endParaRPr lang="en-US" sz="2400" dirty="0">
              <a:solidFill>
                <a:schemeClr val="tx1"/>
              </a:solidFill>
              <a:latin typeface="Times New Roman" pitchFamily="18" charset="0"/>
              <a:cs typeface="Times New Roman" pitchFamily="18" charset="0"/>
            </a:endParaRPr>
          </a:p>
          <a:p>
            <a:pPr algn="r" rtl="1">
              <a:buNone/>
            </a:pPr>
            <a:r>
              <a:rPr lang="fa-IR" sz="2400" dirty="0">
                <a:solidFill>
                  <a:schemeClr val="tx1"/>
                </a:solidFill>
                <a:cs typeface="B Zar" pitchFamily="2" charset="-78"/>
              </a:rPr>
              <a:t>دوز مقدار يا غلظتي ازماده شيميايي است كه درصورت تماس فرد،  جذب و وارد بدن وي مي شود. تعادلي بين سميت و دوز ماده شيميايي وجود دارد. افراد مي توانند، در معرض مواد شيميايي با سميت كمتر و دوز بالاتر يا سميت بالاتر و دوزكمتر بدون اثرات بيماري زايي قرار گيرند.</a:t>
            </a:r>
            <a:endParaRPr lang="en-US" sz="2400" dirty="0">
              <a:solidFill>
                <a:schemeClr val="tx1"/>
              </a:solidFill>
              <a:cs typeface="B Zar" pitchFamily="2" charset="-78"/>
            </a:endParaRPr>
          </a:p>
          <a:p>
            <a:pPr algn="r" rtl="1">
              <a:buNone/>
            </a:pPr>
            <a:endParaRPr lang="fa-IR"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802" y="178230"/>
            <a:ext cx="1867597" cy="1559130"/>
          </a:xfrm>
          <a:prstGeom prst="rect">
            <a:avLst/>
          </a:prstGeom>
          <a:noFill/>
          <a:ln>
            <a:solidFill>
              <a:schemeClr val="tx1"/>
            </a:solidFill>
          </a:ln>
        </p:spPr>
      </p:pic>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15198088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G.Amini-Autumn 1397</a:t>
            </a:r>
            <a:endParaRPr lang="en-US"/>
          </a:p>
        </p:txBody>
      </p:sp>
      <p:sp>
        <p:nvSpPr>
          <p:cNvPr id="5" name="Rectangle 3"/>
          <p:cNvSpPr>
            <a:spLocks noGrp="1" noChangeArrowheads="1"/>
          </p:cNvSpPr>
          <p:nvPr>
            <p:ph idx="1"/>
          </p:nvPr>
        </p:nvSpPr>
        <p:spPr>
          <a:solidFill>
            <a:srgbClr val="FFFFFF"/>
          </a:solidFill>
          <a:ln>
            <a:noFill/>
            <a:miter lim="800000"/>
            <a:headEnd/>
            <a:tailEnd/>
          </a:ln>
        </p:spPr>
        <p:txBody>
          <a:bodyPr>
            <a:normAutofit/>
          </a:bodyPr>
          <a:lstStyle/>
          <a:p>
            <a:pPr marL="0" indent="0" algn="ctr" eaLnBrk="1" hangingPunct="1">
              <a:lnSpc>
                <a:spcPct val="80000"/>
              </a:lnSpc>
              <a:buFontTx/>
              <a:buNone/>
            </a:pPr>
            <a:endParaRPr lang="fa-IR" altLang="fa-IR" sz="2800" u="sng" dirty="0" smtClean="0">
              <a:solidFill>
                <a:schemeClr val="accent2"/>
              </a:solidFill>
            </a:endParaRPr>
          </a:p>
          <a:p>
            <a:pPr marL="0" indent="0" algn="ctr" eaLnBrk="1" hangingPunct="1">
              <a:lnSpc>
                <a:spcPct val="110000"/>
              </a:lnSpc>
              <a:buFontTx/>
              <a:buNone/>
            </a:pPr>
            <a:r>
              <a:rPr lang="fa-IR" altLang="fa-IR" sz="2800" i="1" dirty="0" smtClean="0">
                <a:solidFill>
                  <a:schemeClr val="hlink"/>
                </a:solidFill>
              </a:rPr>
              <a:t>      </a:t>
            </a:r>
            <a:r>
              <a:rPr lang="fa-IR" altLang="fa-IR" sz="2800" b="1" i="1" dirty="0" smtClean="0">
                <a:solidFill>
                  <a:schemeClr val="hlink"/>
                </a:solidFill>
              </a:rPr>
              <a:t>پتانسيل خطر</a:t>
            </a:r>
            <a:r>
              <a:rPr lang="fa-IR" altLang="fa-IR" sz="2800" b="1" dirty="0" smtClean="0">
                <a:solidFill>
                  <a:schemeClr val="tx2"/>
                </a:solidFill>
              </a:rPr>
              <a:t>صحيح ترين روشي است براي ارزيابي اينكه چگونه يك  ماده خطرناك است وقتي كه تحت يك شرايط معين استفاده مي شود.</a:t>
            </a:r>
          </a:p>
          <a:p>
            <a:pPr marL="0" indent="0" algn="ctr" eaLnBrk="1" hangingPunct="1">
              <a:lnSpc>
                <a:spcPct val="110000"/>
              </a:lnSpc>
              <a:buFontTx/>
              <a:buNone/>
            </a:pPr>
            <a:r>
              <a:rPr lang="fa-IR" altLang="fa-IR" sz="2800" b="1" dirty="0" smtClean="0">
                <a:solidFill>
                  <a:schemeClr val="tx2"/>
                </a:solidFill>
              </a:rPr>
              <a:t>     سميت يا ميزان دوز هيچكدام به تنهايي اطلاعات كافي درباره نحوه استفاده ايمن ازمواد خطرناك فراهم نمي كنند. از اين رو بايستي پتانسيل خطر ، مواد خطرناك  از اهميت خاصي برخوردار باشد .</a:t>
            </a:r>
            <a:endParaRPr lang="en-US" altLang="fa-IR" sz="2800" b="1" dirty="0" smtClean="0">
              <a:solidFill>
                <a:schemeClr val="tx2"/>
              </a:solidFill>
            </a:endParaRPr>
          </a:p>
        </p:txBody>
      </p:sp>
    </p:spTree>
    <p:extLst>
      <p:ext uri="{BB962C8B-B14F-4D97-AF65-F5344CB8AC3E}">
        <p14:creationId xmlns:p14="http://schemas.microsoft.com/office/powerpoint/2010/main" val="37733852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800" dirty="0"/>
              <a:t>.</a:t>
            </a:r>
          </a:p>
        </p:txBody>
      </p:sp>
      <p:pic>
        <p:nvPicPr>
          <p:cNvPr id="6" name="Content Placeholder 5" descr="66"/>
          <p:cNvPicPr>
            <a:picLocks noGrp="1"/>
          </p:cNvPicPr>
          <p:nvPr>
            <p:ph idx="1"/>
          </p:nvPr>
        </p:nvPicPr>
        <p:blipFill>
          <a:blip r:embed="rId2" cstate="print"/>
          <a:srcRect/>
          <a:stretch>
            <a:fillRect/>
          </a:stretch>
        </p:blipFill>
        <p:spPr bwMode="auto">
          <a:xfrm>
            <a:off x="3381356" y="1857364"/>
            <a:ext cx="5357850" cy="1571636"/>
          </a:xfrm>
          <a:prstGeom prst="rect">
            <a:avLst/>
          </a:prstGeom>
          <a:noFill/>
          <a:ln w="9525">
            <a:noFill/>
            <a:miter lim="800000"/>
            <a:headEnd/>
            <a:tailEnd/>
          </a:ln>
          <a:effectLst/>
        </p:spPr>
      </p:pic>
      <p:pic>
        <p:nvPicPr>
          <p:cNvPr id="7" name="Picture 6" descr="67"/>
          <p:cNvPicPr/>
          <p:nvPr/>
        </p:nvPicPr>
        <p:blipFill>
          <a:blip r:embed="rId3" cstate="print"/>
          <a:srcRect/>
          <a:stretch>
            <a:fillRect/>
          </a:stretch>
        </p:blipFill>
        <p:spPr bwMode="auto">
          <a:xfrm>
            <a:off x="3381356" y="3857628"/>
            <a:ext cx="5500726" cy="1714512"/>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en-US" smtClean="0"/>
              <a:t>G.Amini-Autumn 1397</a:t>
            </a:r>
            <a:endParaRPr lang="en-US" dirty="0"/>
          </a:p>
        </p:txBody>
      </p:sp>
    </p:spTree>
    <p:extLst>
      <p:ext uri="{BB962C8B-B14F-4D97-AF65-F5344CB8AC3E}">
        <p14:creationId xmlns:p14="http://schemas.microsoft.com/office/powerpoint/2010/main" val="15226143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altLang="fa-IR" sz="3600" b="1" u="sng" dirty="0"/>
              <a:t> حدود تماس ایمن</a:t>
            </a:r>
            <a:endParaRPr lang="fa-IR" sz="3600" dirty="0"/>
          </a:p>
        </p:txBody>
      </p:sp>
      <p:sp>
        <p:nvSpPr>
          <p:cNvPr id="4" name="Footer Placeholder 3"/>
          <p:cNvSpPr>
            <a:spLocks noGrp="1"/>
          </p:cNvSpPr>
          <p:nvPr>
            <p:ph type="ftr" sz="quarter" idx="11"/>
          </p:nvPr>
        </p:nvSpPr>
        <p:spPr/>
        <p:txBody>
          <a:bodyPr/>
          <a:lstStyle/>
          <a:p>
            <a:r>
              <a:rPr lang="en-US" smtClean="0"/>
              <a:t>G.Amini-Autumn 1397</a:t>
            </a:r>
            <a:endParaRPr lang="en-US"/>
          </a:p>
        </p:txBody>
      </p:sp>
      <p:sp>
        <p:nvSpPr>
          <p:cNvPr id="5" name="Rectangle 3"/>
          <p:cNvSpPr>
            <a:spLocks noGrp="1" noChangeArrowheads="1"/>
          </p:cNvSpPr>
          <p:nvPr>
            <p:ph idx="1"/>
          </p:nvPr>
        </p:nvSpPr>
        <p:spPr>
          <a:xfrm>
            <a:off x="1097279" y="1636889"/>
            <a:ext cx="10349653" cy="4628444"/>
          </a:xfrm>
          <a:solidFill>
            <a:srgbClr val="FFFFFF"/>
          </a:solidFill>
          <a:ln>
            <a:noFill/>
            <a:miter lim="800000"/>
            <a:headEnd/>
            <a:tailEnd/>
          </a:ln>
        </p:spPr>
        <p:txBody>
          <a:bodyPr>
            <a:noAutofit/>
          </a:bodyPr>
          <a:lstStyle/>
          <a:p>
            <a:pPr algn="r" eaLnBrk="1" hangingPunct="1"/>
            <a:endParaRPr lang="fa-IR" altLang="fa-IR" sz="2800" dirty="0" smtClean="0"/>
          </a:p>
          <a:p>
            <a:pPr algn="r" rtl="1" eaLnBrk="1" hangingPunct="1">
              <a:buFont typeface="Wingdings" panose="05000000000000000000" pitchFamily="2" charset="2"/>
              <a:buChar char="§"/>
            </a:pPr>
            <a:r>
              <a:rPr lang="fa-IR" altLang="fa-IR" sz="2800" dirty="0" smtClean="0"/>
              <a:t>اغلب ،تحقيقاتي توسط آژانس هاي دولتي وگروه هاي متخصص براي تعيين حدود تماس ايمن با مواد شيميايي انجام ميشود، كه اين مواد در محيط كارشما استفاده مي شوند. </a:t>
            </a:r>
          </a:p>
          <a:p>
            <a:pPr algn="r" rtl="1" eaLnBrk="1" hangingPunct="1">
              <a:buFont typeface="Wingdings" panose="05000000000000000000" pitchFamily="2" charset="2"/>
              <a:buChar char="§"/>
            </a:pPr>
            <a:r>
              <a:rPr lang="fa-IR" altLang="fa-IR" sz="2800" dirty="0" smtClean="0"/>
              <a:t>اين حدود تماس براساس </a:t>
            </a:r>
            <a:r>
              <a:rPr lang="fa-IR" altLang="fa-IR" sz="2800" dirty="0" smtClean="0">
                <a:solidFill>
                  <a:schemeClr val="hlink"/>
                </a:solidFill>
              </a:rPr>
              <a:t>متوسط وزني- زماني</a:t>
            </a:r>
            <a:r>
              <a:rPr lang="fa-IR" altLang="fa-IR" sz="2800" dirty="0" smtClean="0"/>
              <a:t> يا </a:t>
            </a:r>
            <a:r>
              <a:rPr lang="en-US" altLang="fa-IR" sz="2800" dirty="0" smtClean="0">
                <a:solidFill>
                  <a:schemeClr val="hlink"/>
                </a:solidFill>
              </a:rPr>
              <a:t>TWA</a:t>
            </a:r>
            <a:r>
              <a:rPr lang="fa-IR" altLang="fa-IR" sz="2800" dirty="0" smtClean="0">
                <a:solidFill>
                  <a:schemeClr val="hlink"/>
                </a:solidFill>
              </a:rPr>
              <a:t> </a:t>
            </a:r>
            <a:r>
              <a:rPr lang="fa-IR" altLang="fa-IR" sz="2800" dirty="0" smtClean="0"/>
              <a:t>پايه ريزي شده است . </a:t>
            </a:r>
            <a:r>
              <a:rPr lang="en-US" altLang="fa-IR" sz="2800" dirty="0" smtClean="0"/>
              <a:t>TWA</a:t>
            </a:r>
            <a:r>
              <a:rPr lang="fa-IR" altLang="fa-IR" sz="2800" dirty="0" smtClean="0"/>
              <a:t>ها براي همه مواد شيميايي كه شما باآن كارمي كنيد وضع شده اند ومتوسط مقدارماده شيميايي كه در8 ساعت كاري مجازيد با آن مواجه شويد را تعيين كرده است. </a:t>
            </a:r>
          </a:p>
          <a:p>
            <a:pPr algn="r" rtl="1" eaLnBrk="1" hangingPunct="1">
              <a:buFont typeface="Wingdings" panose="05000000000000000000" pitchFamily="2" charset="2"/>
              <a:buChar char="§"/>
            </a:pPr>
            <a:r>
              <a:rPr lang="fa-IR" altLang="fa-IR" sz="2800" dirty="0" smtClean="0"/>
              <a:t>درصورت امكان ، موادي كه براي سلامتي مضر هستند به صورت منظم پايش ميشوند تا اطمينان حاصل شود كه هيچكس مواجهه بيش از حد نداشته باشد . </a:t>
            </a:r>
          </a:p>
        </p:txBody>
      </p:sp>
    </p:spTree>
    <p:extLst>
      <p:ext uri="{BB962C8B-B14F-4D97-AF65-F5344CB8AC3E}">
        <p14:creationId xmlns:p14="http://schemas.microsoft.com/office/powerpoint/2010/main" val="38260141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800" dirty="0" smtClean="0"/>
              <a:t>.</a:t>
            </a:r>
            <a:r>
              <a:rPr lang="fa-IR" sz="800" b="1" dirty="0">
                <a:cs typeface="B Zar" pitchFamily="2" charset="-78"/>
              </a:rPr>
              <a:t> </a:t>
            </a:r>
            <a:r>
              <a:rPr lang="fa-IR" sz="3600" b="1" dirty="0">
                <a:solidFill>
                  <a:schemeClr val="tx1"/>
                </a:solidFill>
                <a:cs typeface="B Zar" pitchFamily="2" charset="-78"/>
              </a:rPr>
              <a:t>راه های تماس یا ورود</a:t>
            </a:r>
            <a:r>
              <a:rPr lang="fa-IR" sz="800" b="1" dirty="0">
                <a:cs typeface="B Zar" pitchFamily="2" charset="-78"/>
              </a:rPr>
              <a:t/>
            </a:r>
            <a:br>
              <a:rPr lang="fa-IR" sz="800" b="1" dirty="0">
                <a:cs typeface="B Zar" pitchFamily="2" charset="-78"/>
              </a:rPr>
            </a:br>
            <a:endParaRPr lang="fa-IR" sz="800" dirty="0"/>
          </a:p>
        </p:txBody>
      </p:sp>
      <p:sp>
        <p:nvSpPr>
          <p:cNvPr id="3" name="Content Placeholder 2"/>
          <p:cNvSpPr>
            <a:spLocks noGrp="1"/>
          </p:cNvSpPr>
          <p:nvPr>
            <p:ph idx="1"/>
          </p:nvPr>
        </p:nvSpPr>
        <p:spPr>
          <a:xfrm>
            <a:off x="896815" y="2057403"/>
            <a:ext cx="10258865" cy="3780690"/>
          </a:xfrm>
        </p:spPr>
        <p:txBody>
          <a:bodyPr>
            <a:normAutofit fontScale="25000" lnSpcReduction="20000"/>
          </a:bodyPr>
          <a:lstStyle/>
          <a:p>
            <a:pPr algn="r" rtl="1">
              <a:lnSpc>
                <a:spcPct val="120000"/>
              </a:lnSpc>
              <a:buFont typeface="Wingdings" pitchFamily="2" charset="2"/>
              <a:buChar char="v"/>
            </a:pPr>
            <a:r>
              <a:rPr lang="en-US" sz="6400" b="1" dirty="0" smtClean="0">
                <a:solidFill>
                  <a:schemeClr val="tx1"/>
                </a:solidFill>
                <a:latin typeface="Times New Roman" pitchFamily="18" charset="0"/>
                <a:cs typeface="Times New Roman" pitchFamily="18" charset="0"/>
              </a:rPr>
              <a:t>Inhalation </a:t>
            </a:r>
            <a:r>
              <a:rPr lang="fa-IR" sz="6400" b="1" dirty="0">
                <a:solidFill>
                  <a:schemeClr val="tx1"/>
                </a:solidFill>
                <a:latin typeface="Times New Roman" pitchFamily="18" charset="0"/>
                <a:cs typeface="Times New Roman" pitchFamily="18" charset="0"/>
              </a:rPr>
              <a:t>/ </a:t>
            </a:r>
            <a:r>
              <a:rPr lang="en-US" sz="6400" b="1" dirty="0">
                <a:solidFill>
                  <a:schemeClr val="tx1"/>
                </a:solidFill>
                <a:latin typeface="Times New Roman" pitchFamily="18" charset="0"/>
                <a:cs typeface="Times New Roman" pitchFamily="18" charset="0"/>
              </a:rPr>
              <a:t>breathing</a:t>
            </a:r>
            <a:r>
              <a:rPr lang="fa-IR" sz="6400" b="1" dirty="0">
                <a:solidFill>
                  <a:schemeClr val="tx1"/>
                </a:solidFill>
                <a:latin typeface="Times New Roman" pitchFamily="18" charset="0"/>
                <a:cs typeface="Times New Roman" pitchFamily="18" charset="0"/>
              </a:rPr>
              <a:t> </a:t>
            </a:r>
            <a:r>
              <a:rPr lang="fa-IR" sz="6400" b="1" dirty="0">
                <a:solidFill>
                  <a:schemeClr val="tx1"/>
                </a:solidFill>
                <a:cs typeface="B Zar" pitchFamily="2" charset="-78"/>
              </a:rPr>
              <a:t>(استنشاق/ تنفس)</a:t>
            </a:r>
            <a:endParaRPr lang="en-US" sz="6400" dirty="0">
              <a:solidFill>
                <a:schemeClr val="tx1"/>
              </a:solidFill>
              <a:cs typeface="B Zar" pitchFamily="2" charset="-78"/>
            </a:endParaRPr>
          </a:p>
          <a:p>
            <a:pPr algn="r" rtl="1">
              <a:lnSpc>
                <a:spcPct val="120000"/>
              </a:lnSpc>
              <a:buNone/>
            </a:pPr>
            <a:r>
              <a:rPr lang="fa-IR" sz="6400" dirty="0">
                <a:solidFill>
                  <a:schemeClr val="tx1"/>
                </a:solidFill>
                <a:cs typeface="B Zar" pitchFamily="2" charset="-78"/>
              </a:rPr>
              <a:t>   استنشاق</a:t>
            </a:r>
            <a:r>
              <a:rPr lang="fa-IR" sz="6400" u="sng" dirty="0">
                <a:solidFill>
                  <a:schemeClr val="tx1"/>
                </a:solidFill>
                <a:cs typeface="B Zar" pitchFamily="2" charset="-78"/>
              </a:rPr>
              <a:t> </a:t>
            </a:r>
            <a:r>
              <a:rPr lang="fa-IR" sz="6400" dirty="0">
                <a:solidFill>
                  <a:schemeClr val="tx1"/>
                </a:solidFill>
                <a:cs typeface="B Zar" pitchFamily="2" charset="-78"/>
              </a:rPr>
              <a:t>رايج ترين راه تماس با مواد داراي  خطربهداشتي است. یک ماده شیمیایی استنشاق شده ممکن است به شکل گاز، بخار یا آئروسول باشد.</a:t>
            </a:r>
            <a:endParaRPr lang="en-US" sz="6400" dirty="0">
              <a:solidFill>
                <a:schemeClr val="tx1"/>
              </a:solidFill>
              <a:cs typeface="B Zar" pitchFamily="2" charset="-78"/>
            </a:endParaRPr>
          </a:p>
          <a:p>
            <a:pPr algn="r" rtl="1">
              <a:lnSpc>
                <a:spcPct val="120000"/>
              </a:lnSpc>
              <a:buFont typeface="Wingdings" pitchFamily="2" charset="2"/>
              <a:buChar char="v"/>
            </a:pPr>
            <a:r>
              <a:rPr lang="en-US" sz="6400" b="1" dirty="0">
                <a:solidFill>
                  <a:schemeClr val="tx1"/>
                </a:solidFill>
                <a:cs typeface="B Zar" pitchFamily="2" charset="-78"/>
              </a:rPr>
              <a:t>Absorption through the skin</a:t>
            </a:r>
            <a:r>
              <a:rPr lang="fa-IR" sz="6400" b="1" dirty="0">
                <a:solidFill>
                  <a:schemeClr val="tx1"/>
                </a:solidFill>
                <a:cs typeface="B Zar" pitchFamily="2" charset="-78"/>
              </a:rPr>
              <a:t>( پوست)</a:t>
            </a:r>
            <a:endParaRPr lang="en-US" sz="6400" dirty="0">
              <a:solidFill>
                <a:schemeClr val="tx1"/>
              </a:solidFill>
              <a:cs typeface="B Zar" pitchFamily="2" charset="-78"/>
            </a:endParaRPr>
          </a:p>
          <a:p>
            <a:pPr algn="r" rtl="1">
              <a:lnSpc>
                <a:spcPct val="120000"/>
              </a:lnSpc>
              <a:buNone/>
            </a:pPr>
            <a:r>
              <a:rPr lang="ar-SA" sz="6400" dirty="0">
                <a:solidFill>
                  <a:schemeClr val="tx1"/>
                </a:solidFill>
                <a:cs typeface="B Zar" pitchFamily="2" charset="-78"/>
              </a:rPr>
              <a:t>هنگام تماس پوستي، برخي مواد شيميايي به بدن وارد  و جذب مي شود. </a:t>
            </a:r>
            <a:endParaRPr lang="fa-IR" sz="6400" dirty="0">
              <a:solidFill>
                <a:schemeClr val="tx1"/>
              </a:solidFill>
              <a:cs typeface="B Zar" pitchFamily="2" charset="-78"/>
            </a:endParaRPr>
          </a:p>
          <a:p>
            <a:pPr algn="r" rtl="1">
              <a:lnSpc>
                <a:spcPct val="120000"/>
              </a:lnSpc>
              <a:buFont typeface="Wingdings" pitchFamily="2" charset="2"/>
              <a:buChar char="v"/>
            </a:pPr>
            <a:r>
              <a:rPr lang="en-US" sz="6400" b="1" dirty="0">
                <a:solidFill>
                  <a:schemeClr val="tx1"/>
                </a:solidFill>
                <a:cs typeface="B Zar" pitchFamily="2" charset="-78"/>
              </a:rPr>
              <a:t>Ingestion</a:t>
            </a:r>
            <a:r>
              <a:rPr lang="fa-IR" sz="6400" b="1" dirty="0">
                <a:solidFill>
                  <a:schemeClr val="tx1"/>
                </a:solidFill>
                <a:cs typeface="B Zar" pitchFamily="2" charset="-78"/>
              </a:rPr>
              <a:t> / </a:t>
            </a:r>
            <a:r>
              <a:rPr lang="en-US" sz="6400" b="1" dirty="0">
                <a:solidFill>
                  <a:schemeClr val="tx1"/>
                </a:solidFill>
                <a:cs typeface="B Zar" pitchFamily="2" charset="-78"/>
              </a:rPr>
              <a:t>swallowing </a:t>
            </a:r>
            <a:r>
              <a:rPr lang="fa-IR" sz="6400" b="1" dirty="0">
                <a:solidFill>
                  <a:schemeClr val="tx1"/>
                </a:solidFill>
                <a:cs typeface="B Zar" pitchFamily="2" charset="-78"/>
              </a:rPr>
              <a:t>( بلع)</a:t>
            </a:r>
            <a:endParaRPr lang="en-US" sz="6400" dirty="0">
              <a:solidFill>
                <a:schemeClr val="tx1"/>
              </a:solidFill>
              <a:cs typeface="B Zar" pitchFamily="2" charset="-78"/>
            </a:endParaRPr>
          </a:p>
          <a:p>
            <a:pPr algn="r" rtl="1">
              <a:lnSpc>
                <a:spcPct val="120000"/>
              </a:lnSpc>
              <a:buNone/>
            </a:pPr>
            <a:r>
              <a:rPr lang="fa-IR" sz="6400" b="1" dirty="0">
                <a:solidFill>
                  <a:schemeClr val="tx1"/>
                </a:solidFill>
                <a:cs typeface="B Zar" pitchFamily="2" charset="-78"/>
              </a:rPr>
              <a:t>  </a:t>
            </a:r>
            <a:r>
              <a:rPr lang="ar-SA" sz="6400" dirty="0">
                <a:solidFill>
                  <a:schemeClr val="tx1"/>
                </a:solidFill>
                <a:cs typeface="B Zar" pitchFamily="2" charset="-78"/>
              </a:rPr>
              <a:t>ممكن است موادشيميايي كه براي سلامتي مضرهستند به طوراتفاقي خورده شوند. </a:t>
            </a:r>
            <a:endParaRPr lang="en-US" sz="6400" dirty="0">
              <a:solidFill>
                <a:schemeClr val="tx1"/>
              </a:solidFill>
              <a:cs typeface="B Zar" pitchFamily="2" charset="-78"/>
            </a:endParaRPr>
          </a:p>
          <a:p>
            <a:pPr algn="r" rtl="1">
              <a:lnSpc>
                <a:spcPct val="120000"/>
              </a:lnSpc>
              <a:buFont typeface="Wingdings" pitchFamily="2" charset="2"/>
              <a:buChar char="v"/>
            </a:pPr>
            <a:r>
              <a:rPr lang="en-US" sz="6400" b="1" dirty="0">
                <a:solidFill>
                  <a:schemeClr val="tx1"/>
                </a:solidFill>
                <a:cs typeface="B Zar" pitchFamily="2" charset="-78"/>
              </a:rPr>
              <a:t>Injection </a:t>
            </a:r>
            <a:r>
              <a:rPr lang="fa-IR" sz="6400" b="1" dirty="0">
                <a:solidFill>
                  <a:schemeClr val="tx1"/>
                </a:solidFill>
                <a:cs typeface="B Zar" pitchFamily="2" charset="-78"/>
              </a:rPr>
              <a:t>( تزریق)</a:t>
            </a:r>
            <a:endParaRPr lang="en-US" sz="6400" dirty="0">
              <a:solidFill>
                <a:schemeClr val="tx1"/>
              </a:solidFill>
              <a:cs typeface="B Zar" pitchFamily="2" charset="-78"/>
            </a:endParaRPr>
          </a:p>
          <a:p>
            <a:pPr algn="r" rtl="1">
              <a:lnSpc>
                <a:spcPct val="120000"/>
              </a:lnSpc>
              <a:buNone/>
            </a:pPr>
            <a:r>
              <a:rPr lang="fa-IR" sz="6400" b="1" dirty="0">
                <a:solidFill>
                  <a:schemeClr val="tx1"/>
                </a:solidFill>
                <a:cs typeface="B Zar" pitchFamily="2" charset="-78"/>
              </a:rPr>
              <a:t> </a:t>
            </a:r>
            <a:r>
              <a:rPr lang="fa-IR" sz="6400" dirty="0">
                <a:solidFill>
                  <a:schemeClr val="tx1"/>
                </a:solidFill>
                <a:cs typeface="B Zar" pitchFamily="2" charset="-78"/>
              </a:rPr>
              <a:t>حوادث ناشي از حمل شيشه آلات و وسايل تيز وبرنده یکی دیگر از راه های ورود آلودگی به بدن می باشد.</a:t>
            </a:r>
            <a:endParaRPr lang="en-US" sz="6400" dirty="0">
              <a:solidFill>
                <a:schemeClr val="tx1"/>
              </a:solidFill>
              <a:cs typeface="B Zar" pitchFamily="2" charset="-78"/>
            </a:endParaRPr>
          </a:p>
          <a:p>
            <a:pPr algn="r" rtl="1">
              <a:lnSpc>
                <a:spcPct val="120000"/>
              </a:lnSpc>
              <a:buFont typeface="Wingdings" pitchFamily="2" charset="2"/>
              <a:buChar char="v"/>
            </a:pPr>
            <a:r>
              <a:rPr lang="en-US" sz="6400" b="1" dirty="0">
                <a:solidFill>
                  <a:schemeClr val="tx1"/>
                </a:solidFill>
                <a:cs typeface="B Zar" pitchFamily="2" charset="-78"/>
              </a:rPr>
              <a:t>Eye contact </a:t>
            </a:r>
            <a:r>
              <a:rPr lang="fa-IR" sz="6400" b="1" dirty="0">
                <a:solidFill>
                  <a:schemeClr val="tx1"/>
                </a:solidFill>
                <a:cs typeface="B Zar" pitchFamily="2" charset="-78"/>
              </a:rPr>
              <a:t>( تماس چشمی)</a:t>
            </a:r>
            <a:endParaRPr lang="en-US" sz="6400" dirty="0">
              <a:solidFill>
                <a:schemeClr val="tx1"/>
              </a:solidFill>
              <a:cs typeface="B Zar" pitchFamily="2" charset="-78"/>
            </a:endParaRPr>
          </a:p>
          <a:p>
            <a:pPr algn="r">
              <a:lnSpc>
                <a:spcPct val="120000"/>
              </a:lnSpc>
              <a:buNone/>
            </a:pPr>
            <a:r>
              <a:rPr lang="fa-IR" sz="6400" dirty="0">
                <a:solidFill>
                  <a:schemeClr val="tx1"/>
                </a:solidFill>
                <a:cs typeface="B Zar" pitchFamily="2" charset="-78"/>
              </a:rPr>
              <a:t>یکی دیگر از راه های ورود تماس آلودگی با چشم می باشد که</a:t>
            </a:r>
            <a:r>
              <a:rPr lang="fa-IR" sz="6400" b="1" dirty="0">
                <a:solidFill>
                  <a:schemeClr val="tx1"/>
                </a:solidFill>
                <a:cs typeface="B Zar" pitchFamily="2" charset="-78"/>
              </a:rPr>
              <a:t> </a:t>
            </a:r>
            <a:r>
              <a:rPr lang="fa-IR" sz="6400" dirty="0">
                <a:solidFill>
                  <a:schemeClr val="tx1"/>
                </a:solidFill>
                <a:cs typeface="B Zar" pitchFamily="2" charset="-78"/>
              </a:rPr>
              <a:t>می تواند از راه تماس فيزيكي و جذب ماده آلوده باشد.</a:t>
            </a:r>
            <a:endParaRPr lang="en-US" sz="6400" dirty="0">
              <a:solidFill>
                <a:schemeClr val="tx1"/>
              </a:solidFill>
              <a:cs typeface="B Zar" pitchFamily="2" charset="-78"/>
            </a:endParaRPr>
          </a:p>
          <a:p>
            <a:pPr>
              <a:lnSpc>
                <a:spcPct val="170000"/>
              </a:lnSpc>
              <a:buNone/>
            </a:pPr>
            <a:endParaRPr lang="en-US" sz="6400" dirty="0">
              <a:cs typeface="B Zar" pitchFamily="2" charset="-78"/>
            </a:endParaRPr>
          </a:p>
          <a:p>
            <a:pPr>
              <a:buNone/>
            </a:pPr>
            <a:endParaRPr lang="en-US" sz="2400" dirty="0">
              <a:cs typeface="B Zar" pitchFamily="2" charset="-78"/>
            </a:endParaRPr>
          </a:p>
          <a:p>
            <a:pPr>
              <a:buNone/>
            </a:pPr>
            <a:endParaRPr lang="fa-IR" dirty="0"/>
          </a:p>
        </p:txBody>
      </p:sp>
      <p:sp>
        <p:nvSpPr>
          <p:cNvPr id="4" name="Footer Placeholder 3"/>
          <p:cNvSpPr>
            <a:spLocks noGrp="1"/>
          </p:cNvSpPr>
          <p:nvPr>
            <p:ph type="ftr" sz="quarter" idx="11"/>
          </p:nvPr>
        </p:nvSpPr>
        <p:spPr/>
        <p:txBody>
          <a:bodyPr/>
          <a:lstStyle/>
          <a:p>
            <a:r>
              <a:rPr lang="en-US" smtClean="0"/>
              <a:t>G.Amini-Autumn 1397</a:t>
            </a:r>
            <a:endParaRPr lang="en-US" dirty="0"/>
          </a:p>
        </p:txBody>
      </p:sp>
    </p:spTree>
    <p:extLst>
      <p:ext uri="{BB962C8B-B14F-4D97-AF65-F5344CB8AC3E}">
        <p14:creationId xmlns:p14="http://schemas.microsoft.com/office/powerpoint/2010/main" val="32733791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800" dirty="0" smtClean="0"/>
              <a:t>.</a:t>
            </a:r>
            <a:r>
              <a:rPr lang="fa-IR" sz="800" b="1" dirty="0">
                <a:cs typeface="B Zar" pitchFamily="2" charset="-78"/>
              </a:rPr>
              <a:t> </a:t>
            </a:r>
            <a:r>
              <a:rPr lang="fa-IR" sz="3600" b="1" dirty="0">
                <a:solidFill>
                  <a:schemeClr val="tx1"/>
                </a:solidFill>
                <a:cs typeface="B Zar" pitchFamily="2" charset="-78"/>
              </a:rPr>
              <a:t>انواع اصلی خطرات بهداشتی</a:t>
            </a:r>
            <a:r>
              <a:rPr lang="fa-IR" sz="800" b="1" dirty="0">
                <a:cs typeface="B Zar" pitchFamily="2" charset="-78"/>
              </a:rPr>
              <a:t/>
            </a:r>
            <a:br>
              <a:rPr lang="fa-IR" sz="800" b="1" dirty="0">
                <a:cs typeface="B Zar" pitchFamily="2" charset="-78"/>
              </a:rPr>
            </a:br>
            <a:endParaRPr lang="fa-IR" sz="800" dirty="0"/>
          </a:p>
        </p:txBody>
      </p:sp>
      <p:sp>
        <p:nvSpPr>
          <p:cNvPr id="3" name="Content Placeholder 2"/>
          <p:cNvSpPr>
            <a:spLocks noGrp="1"/>
          </p:cNvSpPr>
          <p:nvPr>
            <p:ph idx="1"/>
          </p:nvPr>
        </p:nvSpPr>
        <p:spPr/>
        <p:txBody>
          <a:bodyPr>
            <a:normAutofit fontScale="32500" lnSpcReduction="20000"/>
          </a:bodyPr>
          <a:lstStyle/>
          <a:p>
            <a:pPr algn="r" rtl="1">
              <a:lnSpc>
                <a:spcPct val="160000"/>
              </a:lnSpc>
              <a:buFont typeface="Wingdings" pitchFamily="2" charset="2"/>
              <a:buChar char="v"/>
            </a:pPr>
            <a:r>
              <a:rPr lang="fa-IR" sz="7200" dirty="0" smtClean="0">
                <a:solidFill>
                  <a:schemeClr val="tx1"/>
                </a:solidFill>
                <a:cs typeface="B Zar" pitchFamily="2" charset="-78"/>
              </a:rPr>
              <a:t>مواد </a:t>
            </a:r>
            <a:r>
              <a:rPr lang="fa-IR" sz="7200" dirty="0">
                <a:solidFill>
                  <a:schemeClr val="tx1"/>
                </a:solidFill>
                <a:cs typeface="B Zar" pitchFamily="2" charset="-78"/>
              </a:rPr>
              <a:t>خفگی آور</a:t>
            </a:r>
            <a:endParaRPr lang="en-US" sz="7200" dirty="0">
              <a:solidFill>
                <a:schemeClr val="tx1"/>
              </a:solidFill>
              <a:cs typeface="B Zar" pitchFamily="2" charset="-78"/>
            </a:endParaRPr>
          </a:p>
          <a:p>
            <a:pPr algn="r" rtl="1">
              <a:lnSpc>
                <a:spcPct val="160000"/>
              </a:lnSpc>
              <a:buFont typeface="Wingdings" pitchFamily="2" charset="2"/>
              <a:buChar char="v"/>
            </a:pPr>
            <a:r>
              <a:rPr lang="fa-IR" sz="7200" dirty="0">
                <a:solidFill>
                  <a:schemeClr val="tx1"/>
                </a:solidFill>
                <a:cs typeface="B Zar" pitchFamily="2" charset="-78"/>
              </a:rPr>
              <a:t>مواد سرطان زا (</a:t>
            </a:r>
            <a:r>
              <a:rPr lang="en-US" sz="7200" dirty="0">
                <a:solidFill>
                  <a:schemeClr val="tx1"/>
                </a:solidFill>
                <a:latin typeface="Times New Roman" pitchFamily="18" charset="0"/>
                <a:cs typeface="Times New Roman" pitchFamily="18" charset="0"/>
              </a:rPr>
              <a:t>Carcinogen</a:t>
            </a:r>
            <a:r>
              <a:rPr lang="fa-IR" sz="7200" dirty="0">
                <a:solidFill>
                  <a:schemeClr val="tx1"/>
                </a:solidFill>
                <a:cs typeface="B Zar" pitchFamily="2" charset="-78"/>
              </a:rPr>
              <a:t>)</a:t>
            </a:r>
            <a:endParaRPr lang="en-US" sz="7200" dirty="0">
              <a:solidFill>
                <a:schemeClr val="tx1"/>
              </a:solidFill>
              <a:cs typeface="B Zar" pitchFamily="2" charset="-78"/>
            </a:endParaRPr>
          </a:p>
          <a:p>
            <a:pPr algn="r" rtl="1">
              <a:lnSpc>
                <a:spcPct val="160000"/>
              </a:lnSpc>
              <a:buFont typeface="Wingdings" pitchFamily="2" charset="2"/>
              <a:buChar char="v"/>
            </a:pPr>
            <a:r>
              <a:rPr lang="fa-IR" sz="7200" dirty="0">
                <a:solidFill>
                  <a:schemeClr val="tx1"/>
                </a:solidFill>
                <a:cs typeface="B Zar" pitchFamily="2" charset="-78"/>
              </a:rPr>
              <a:t>مواد التهاب آور و محرک (</a:t>
            </a:r>
            <a:r>
              <a:rPr lang="en-US" sz="7200" dirty="0">
                <a:solidFill>
                  <a:schemeClr val="tx1"/>
                </a:solidFill>
                <a:latin typeface="Times New Roman" pitchFamily="18" charset="0"/>
                <a:cs typeface="Times New Roman" pitchFamily="18" charset="0"/>
              </a:rPr>
              <a:t>Irritant</a:t>
            </a:r>
            <a:r>
              <a:rPr lang="fa-IR" sz="7200" dirty="0">
                <a:solidFill>
                  <a:schemeClr val="tx1"/>
                </a:solidFill>
                <a:cs typeface="B Zar" pitchFamily="2" charset="-78"/>
              </a:rPr>
              <a:t>)</a:t>
            </a:r>
          </a:p>
          <a:p>
            <a:pPr algn="r" rtl="1">
              <a:lnSpc>
                <a:spcPct val="160000"/>
              </a:lnSpc>
              <a:buFont typeface="Wingdings" pitchFamily="2" charset="2"/>
              <a:buChar char="v"/>
            </a:pPr>
            <a:r>
              <a:rPr lang="fa-IR" sz="7200" dirty="0">
                <a:solidFill>
                  <a:schemeClr val="tx1"/>
                </a:solidFill>
                <a:cs typeface="B Zar" pitchFamily="2" charset="-78"/>
              </a:rPr>
              <a:t>مواد خورنده (</a:t>
            </a:r>
            <a:r>
              <a:rPr lang="en-US" sz="7200" dirty="0">
                <a:solidFill>
                  <a:schemeClr val="tx1"/>
                </a:solidFill>
                <a:latin typeface="Times New Roman" pitchFamily="18" charset="0"/>
                <a:cs typeface="Times New Roman" pitchFamily="18" charset="0"/>
              </a:rPr>
              <a:t>Corrosive</a:t>
            </a:r>
            <a:r>
              <a:rPr lang="fa-IR" sz="7200" dirty="0">
                <a:solidFill>
                  <a:schemeClr val="tx1"/>
                </a:solidFill>
                <a:cs typeface="B Zar" pitchFamily="2" charset="-78"/>
              </a:rPr>
              <a:t>) </a:t>
            </a:r>
            <a:endParaRPr lang="en-US" sz="7200" dirty="0">
              <a:solidFill>
                <a:schemeClr val="tx1"/>
              </a:solidFill>
              <a:cs typeface="B Zar" pitchFamily="2" charset="-78"/>
            </a:endParaRPr>
          </a:p>
          <a:p>
            <a:pPr algn="r" rtl="1">
              <a:lnSpc>
                <a:spcPct val="160000"/>
              </a:lnSpc>
              <a:buFont typeface="Wingdings" pitchFamily="2" charset="2"/>
              <a:buChar char="v"/>
            </a:pPr>
            <a:r>
              <a:rPr lang="fa-IR" sz="7200" dirty="0">
                <a:solidFill>
                  <a:schemeClr val="tx1"/>
                </a:solidFill>
                <a:cs typeface="B Zar" pitchFamily="2" charset="-78"/>
              </a:rPr>
              <a:t>مواد بیهوشی آور و مخدر</a:t>
            </a:r>
          </a:p>
          <a:p>
            <a:pPr algn="r" rtl="1">
              <a:lnSpc>
                <a:spcPct val="160000"/>
              </a:lnSpc>
              <a:buFont typeface="Wingdings" pitchFamily="2" charset="2"/>
              <a:buChar char="v"/>
            </a:pPr>
            <a:r>
              <a:rPr lang="fa-IR" sz="7200" dirty="0">
                <a:solidFill>
                  <a:schemeClr val="tx1"/>
                </a:solidFill>
                <a:cs typeface="B Zar" pitchFamily="2" charset="-78"/>
              </a:rPr>
              <a:t>مواد حساسیت زا</a:t>
            </a:r>
            <a:r>
              <a:rPr lang="en-US" sz="7200" dirty="0">
                <a:solidFill>
                  <a:schemeClr val="tx1"/>
                </a:solidFill>
                <a:cs typeface="B Zar" pitchFamily="2" charset="-78"/>
              </a:rPr>
              <a:t> (</a:t>
            </a:r>
            <a:r>
              <a:rPr lang="en-US" sz="7200" dirty="0">
                <a:solidFill>
                  <a:schemeClr val="tx1"/>
                </a:solidFill>
                <a:latin typeface="Times New Roman" pitchFamily="18" charset="0"/>
                <a:cs typeface="Times New Roman" pitchFamily="18" charset="0"/>
              </a:rPr>
              <a:t>Sensitizer</a:t>
            </a:r>
            <a:r>
              <a:rPr lang="en-US" sz="7200" dirty="0">
                <a:solidFill>
                  <a:schemeClr val="tx1"/>
                </a:solidFill>
                <a:cs typeface="B Zar" pitchFamily="2" charset="-78"/>
              </a:rPr>
              <a:t>)</a:t>
            </a:r>
            <a:endParaRPr lang="fa-IR" sz="7200" dirty="0">
              <a:solidFill>
                <a:schemeClr val="tx1"/>
              </a:solidFill>
              <a:cs typeface="B Zar" pitchFamily="2" charset="-78"/>
            </a:endParaRPr>
          </a:p>
          <a:p>
            <a:pPr>
              <a:buFontTx/>
              <a:buChar char="-"/>
            </a:pPr>
            <a:endParaRPr lang="en-US" sz="2400" dirty="0"/>
          </a:p>
          <a:p>
            <a:pPr>
              <a:buNone/>
            </a:pPr>
            <a:endParaRPr lang="en-US" sz="2400" dirty="0"/>
          </a:p>
          <a:p>
            <a:pPr>
              <a:buNone/>
            </a:pPr>
            <a:endParaRPr lang="fa-IR" sz="2400" dirty="0"/>
          </a:p>
        </p:txBody>
      </p:sp>
      <p:sp>
        <p:nvSpPr>
          <p:cNvPr id="4" name="Footer Placeholder 3"/>
          <p:cNvSpPr>
            <a:spLocks noGrp="1"/>
          </p:cNvSpPr>
          <p:nvPr>
            <p:ph type="ftr" sz="quarter" idx="11"/>
          </p:nvPr>
        </p:nvSpPr>
        <p:spPr/>
        <p:txBody>
          <a:bodyPr/>
          <a:lstStyle/>
          <a:p>
            <a:r>
              <a:rPr lang="en-US" smtClean="0"/>
              <a:t>G.Amini-Autumn 1397</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09012852"/>
              </p:ext>
            </p:extLst>
          </p:nvPr>
        </p:nvGraphicFramePr>
        <p:xfrm>
          <a:off x="1097280" y="1855115"/>
          <a:ext cx="6042074" cy="3291840"/>
        </p:xfrm>
        <a:graphic>
          <a:graphicData uri="http://schemas.openxmlformats.org/drawingml/2006/table">
            <a:tbl>
              <a:tblPr firstRow="1" bandRow="1">
                <a:tableStyleId>{5C22544A-7EE6-4342-B048-85BDC9FD1C3A}</a:tableStyleId>
              </a:tblPr>
              <a:tblGrid>
                <a:gridCol w="6042074"/>
              </a:tblGrid>
              <a:tr h="266520">
                <a:tc>
                  <a:txBody>
                    <a:bodyPr/>
                    <a:lstStyle/>
                    <a:p>
                      <a:pPr marL="285750" indent="-285750" algn="r" rtl="1">
                        <a:lnSpc>
                          <a:spcPct val="160000"/>
                        </a:lnSpc>
                        <a:buClr>
                          <a:schemeClr val="accent1"/>
                        </a:buClr>
                        <a:buFont typeface="Wingdings" panose="05000000000000000000" pitchFamily="2" charset="2"/>
                        <a:buChar char="v"/>
                      </a:pPr>
                      <a:r>
                        <a:rPr lang="fa-IR" sz="2400" b="0" dirty="0" smtClean="0">
                          <a:solidFill>
                            <a:schemeClr val="tx1"/>
                          </a:solidFill>
                          <a:cs typeface="B Zar" pitchFamily="2" charset="-78"/>
                        </a:rPr>
                        <a:t>سیستمیک</a:t>
                      </a:r>
                    </a:p>
                    <a:p>
                      <a:pPr marL="285750" indent="-285750" algn="r" rtl="1">
                        <a:lnSpc>
                          <a:spcPct val="160000"/>
                        </a:lnSpc>
                        <a:buClr>
                          <a:schemeClr val="accent1"/>
                        </a:buClr>
                        <a:buFont typeface="Wingdings" panose="05000000000000000000" pitchFamily="2" charset="2"/>
                        <a:buChar char="v"/>
                      </a:pPr>
                      <a:r>
                        <a:rPr lang="fa-IR" sz="2400" b="0" dirty="0" smtClean="0">
                          <a:solidFill>
                            <a:schemeClr val="tx1"/>
                          </a:solidFill>
                          <a:cs typeface="B Zar" pitchFamily="2" charset="-78"/>
                        </a:rPr>
                        <a:t>عامل هاي مؤثربرارگان هاي خاص </a:t>
                      </a:r>
                      <a:r>
                        <a:rPr lang="en-US" sz="2400" b="0" dirty="0" smtClean="0">
                          <a:solidFill>
                            <a:schemeClr val="tx1"/>
                          </a:solidFill>
                          <a:latin typeface="Times New Roman" pitchFamily="18" charset="0"/>
                          <a:cs typeface="Times New Roman" pitchFamily="18" charset="0"/>
                        </a:rPr>
                        <a:t> (Target organ-specific agent )</a:t>
                      </a:r>
                      <a:endParaRPr lang="en-US" sz="2400" b="0" dirty="0" smtClean="0">
                        <a:solidFill>
                          <a:schemeClr val="tx1"/>
                        </a:solidFill>
                        <a:cs typeface="B Zar" pitchFamily="2" charset="-78"/>
                      </a:endParaRPr>
                    </a:p>
                    <a:p>
                      <a:pPr marL="285750" marR="0" indent="-285750" algn="r" defTabSz="914400" rtl="1" eaLnBrk="1" fontAlgn="auto" latinLnBrk="0" hangingPunct="1">
                        <a:lnSpc>
                          <a:spcPct val="160000"/>
                        </a:lnSpc>
                        <a:spcBef>
                          <a:spcPts val="0"/>
                        </a:spcBef>
                        <a:spcAft>
                          <a:spcPts val="0"/>
                        </a:spcAft>
                        <a:buClr>
                          <a:schemeClr val="accent1"/>
                        </a:buClr>
                        <a:buSzTx/>
                        <a:buFont typeface="Wingdings" panose="05000000000000000000" pitchFamily="2" charset="2"/>
                        <a:buChar char="v"/>
                        <a:tabLst/>
                        <a:defRPr/>
                      </a:pPr>
                      <a:r>
                        <a:rPr lang="ar-SA" sz="2400" b="0" dirty="0" smtClean="0">
                          <a:solidFill>
                            <a:schemeClr val="tx1"/>
                          </a:solidFill>
                          <a:cs typeface="B Zar" pitchFamily="2" charset="-78"/>
                        </a:rPr>
                        <a:t>سموم مؤثر بر دستگاه توليد مثل (</a:t>
                      </a:r>
                      <a:r>
                        <a:rPr lang="en-US" sz="2400" b="0" dirty="0" smtClean="0">
                          <a:solidFill>
                            <a:schemeClr val="tx1"/>
                          </a:solidFill>
                          <a:latin typeface="Times New Roman" pitchFamily="18" charset="0"/>
                          <a:cs typeface="Times New Roman" pitchFamily="18" charset="0"/>
                        </a:rPr>
                        <a:t>Reproductive Toxins </a:t>
                      </a:r>
                      <a:endParaRPr lang="fa-IR" sz="2400" b="0" dirty="0" smtClean="0">
                        <a:solidFill>
                          <a:schemeClr val="tx1"/>
                        </a:solidFill>
                        <a:latin typeface="Times New Roman" pitchFamily="18" charset="0"/>
                        <a:cs typeface="Times New Roman" pitchFamily="18" charset="0"/>
                      </a:endParaRPr>
                    </a:p>
                    <a:p>
                      <a:pPr marL="285750" marR="0" indent="-285750" algn="r" defTabSz="914400" rtl="1" eaLnBrk="1" fontAlgn="auto" latinLnBrk="0" hangingPunct="1">
                        <a:lnSpc>
                          <a:spcPct val="160000"/>
                        </a:lnSpc>
                        <a:spcBef>
                          <a:spcPts val="0"/>
                        </a:spcBef>
                        <a:spcAft>
                          <a:spcPts val="0"/>
                        </a:spcAft>
                        <a:buClr>
                          <a:schemeClr val="accent1"/>
                        </a:buClr>
                        <a:buSzTx/>
                        <a:buFont typeface="Wingdings" panose="05000000000000000000" pitchFamily="2" charset="2"/>
                        <a:buChar char="v"/>
                        <a:tabLst/>
                        <a:defRPr/>
                      </a:pPr>
                      <a:r>
                        <a:rPr lang="ar-SA" sz="2400" b="0" dirty="0" smtClean="0">
                          <a:solidFill>
                            <a:schemeClr val="tx1"/>
                          </a:solidFill>
                          <a:cs typeface="B Zar" pitchFamily="2" charset="-78"/>
                        </a:rPr>
                        <a:t>سایر مواد معلق غیر از سموم سیستمیک </a:t>
                      </a:r>
                      <a:endParaRPr lang="en-US" sz="2400" b="0" dirty="0" smtClean="0">
                        <a:solidFill>
                          <a:schemeClr val="tx1"/>
                        </a:solidFill>
                        <a:cs typeface="B Zar" pitchFamily="2" charset="-78"/>
                      </a:endParaRPr>
                    </a:p>
                    <a:p>
                      <a:endParaRPr lang="en-US" dirty="0"/>
                    </a:p>
                  </a:txBody>
                  <a:tcPr>
                    <a:noFill/>
                  </a:tcPr>
                </a:tc>
              </a:tr>
            </a:tbl>
          </a:graphicData>
        </a:graphic>
      </p:graphicFrame>
    </p:spTree>
    <p:extLst>
      <p:ext uri="{BB962C8B-B14F-4D97-AF65-F5344CB8AC3E}">
        <p14:creationId xmlns:p14="http://schemas.microsoft.com/office/powerpoint/2010/main" val="12474841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800" dirty="0" smtClean="0"/>
              <a:t>.</a:t>
            </a:r>
            <a:r>
              <a:rPr lang="fa-IR" sz="800" b="1" dirty="0">
                <a:solidFill>
                  <a:schemeClr val="tx1"/>
                </a:solidFill>
                <a:cs typeface="B Zar" pitchFamily="2" charset="-78"/>
              </a:rPr>
              <a:t> </a:t>
            </a:r>
            <a:r>
              <a:rPr lang="fa-IR" sz="3600" b="1" dirty="0">
                <a:solidFill>
                  <a:schemeClr val="tx1"/>
                </a:solidFill>
                <a:cs typeface="B Zar" pitchFamily="2" charset="-78"/>
              </a:rPr>
              <a:t>مواد خفگی آور</a:t>
            </a:r>
            <a:r>
              <a:rPr lang="en-US" sz="800" dirty="0">
                <a:solidFill>
                  <a:schemeClr val="tx1"/>
                </a:solidFill>
                <a:cs typeface="B Zar" pitchFamily="2" charset="-78"/>
              </a:rPr>
              <a:t/>
            </a:r>
            <a:br>
              <a:rPr lang="en-US" sz="800" dirty="0">
                <a:solidFill>
                  <a:schemeClr val="tx1"/>
                </a:solidFill>
                <a:cs typeface="B Zar" pitchFamily="2" charset="-78"/>
              </a:rPr>
            </a:br>
            <a:endParaRPr lang="fa-IR" sz="800" dirty="0"/>
          </a:p>
        </p:txBody>
      </p:sp>
      <p:sp>
        <p:nvSpPr>
          <p:cNvPr id="3" name="Content Placeholder 2"/>
          <p:cNvSpPr>
            <a:spLocks noGrp="1"/>
          </p:cNvSpPr>
          <p:nvPr>
            <p:ph idx="1"/>
          </p:nvPr>
        </p:nvSpPr>
        <p:spPr>
          <a:xfrm>
            <a:off x="1097280" y="1845734"/>
            <a:ext cx="10058400" cy="4449558"/>
          </a:xfrm>
        </p:spPr>
        <p:txBody>
          <a:bodyPr>
            <a:normAutofit fontScale="77500" lnSpcReduction="20000"/>
          </a:bodyPr>
          <a:lstStyle/>
          <a:p>
            <a:pPr algn="r" rtl="1">
              <a:buFont typeface="Wingdings" pitchFamily="2" charset="2"/>
              <a:buChar char="ü"/>
            </a:pPr>
            <a:r>
              <a:rPr lang="fa-IR" sz="3200" dirty="0" smtClean="0">
                <a:solidFill>
                  <a:schemeClr val="tx1"/>
                </a:solidFill>
                <a:cs typeface="B Zar" pitchFamily="2" charset="-78"/>
              </a:rPr>
              <a:t>باعث </a:t>
            </a:r>
            <a:r>
              <a:rPr lang="ar-SA" sz="3200" dirty="0">
                <a:solidFill>
                  <a:schemeClr val="tx1"/>
                </a:solidFill>
                <a:cs typeface="B Zar" pitchFamily="2" charset="-78"/>
              </a:rPr>
              <a:t>اکسیداسیون نسوج</a:t>
            </a:r>
            <a:endParaRPr lang="fa-IR" sz="3200" dirty="0">
              <a:solidFill>
                <a:schemeClr val="tx1"/>
              </a:solidFill>
              <a:cs typeface="B Zar" pitchFamily="2" charset="-78"/>
            </a:endParaRPr>
          </a:p>
          <a:p>
            <a:pPr algn="r" rtl="1">
              <a:lnSpc>
                <a:spcPct val="150000"/>
              </a:lnSpc>
              <a:buNone/>
            </a:pPr>
            <a:r>
              <a:rPr lang="fa-IR" sz="3200" b="1" dirty="0">
                <a:solidFill>
                  <a:schemeClr val="tx1"/>
                </a:solidFill>
                <a:cs typeface="B Zar" pitchFamily="2" charset="-78"/>
              </a:rPr>
              <a:t>مواد خفقان آور ساده</a:t>
            </a:r>
          </a:p>
          <a:p>
            <a:pPr algn="r" rtl="1">
              <a:lnSpc>
                <a:spcPct val="150000"/>
              </a:lnSpc>
              <a:buFont typeface="Wingdings" pitchFamily="2" charset="2"/>
              <a:buChar char="ü"/>
            </a:pPr>
            <a:r>
              <a:rPr lang="fa-IR" sz="3200" dirty="0" smtClean="0">
                <a:solidFill>
                  <a:schemeClr val="tx1"/>
                </a:solidFill>
                <a:cs typeface="B Zar" pitchFamily="2" charset="-78"/>
              </a:rPr>
              <a:t>باعث </a:t>
            </a:r>
            <a:r>
              <a:rPr lang="fa-IR" sz="3200" dirty="0">
                <a:solidFill>
                  <a:schemeClr val="tx1"/>
                </a:solidFill>
                <a:cs typeface="B Zar" pitchFamily="2" charset="-78"/>
              </a:rPr>
              <a:t>پایین افتادن فشار لازم جهت عمل اشباع خون از اکسیژن برای تنفس نسوج از طریق رقیق کردن هوا و اکسیژن موجود در هوای تنفسی </a:t>
            </a:r>
          </a:p>
          <a:p>
            <a:pPr algn="r" rtl="1">
              <a:lnSpc>
                <a:spcPct val="150000"/>
              </a:lnSpc>
              <a:buNone/>
            </a:pPr>
            <a:r>
              <a:rPr lang="fa-IR" sz="3200" b="1" dirty="0">
                <a:solidFill>
                  <a:schemeClr val="tx1"/>
                </a:solidFill>
                <a:cs typeface="B Zar" pitchFamily="2" charset="-78"/>
              </a:rPr>
              <a:t>مواد خفقان آور شیمیایی</a:t>
            </a:r>
          </a:p>
          <a:p>
            <a:pPr algn="r" rtl="1">
              <a:lnSpc>
                <a:spcPct val="150000"/>
              </a:lnSpc>
              <a:buFont typeface="Wingdings" pitchFamily="2" charset="2"/>
              <a:buChar char="ü"/>
            </a:pPr>
            <a:r>
              <a:rPr lang="fa-IR" sz="3200" dirty="0">
                <a:solidFill>
                  <a:schemeClr val="tx1"/>
                </a:solidFill>
                <a:cs typeface="B Zar" pitchFamily="2" charset="-78"/>
              </a:rPr>
              <a:t>ممانعت از حمل اکسیژن توسط خون از ریه ها و یا اکسیژنه کردن نسوج به علت داشتن اثر شیمیایی </a:t>
            </a:r>
            <a:endParaRPr lang="fa-IR" sz="3200" dirty="0" smtClean="0">
              <a:solidFill>
                <a:schemeClr val="tx1"/>
              </a:solidFill>
              <a:cs typeface="B Zar" pitchFamily="2" charset="-78"/>
            </a:endParaRPr>
          </a:p>
          <a:p>
            <a:pPr algn="r" rtl="1">
              <a:lnSpc>
                <a:spcPct val="150000"/>
              </a:lnSpc>
              <a:buFont typeface="Wingdings" pitchFamily="2" charset="2"/>
              <a:buChar char="ü"/>
            </a:pPr>
            <a:r>
              <a:rPr lang="fa-IR" sz="3200" dirty="0" smtClean="0">
                <a:solidFill>
                  <a:schemeClr val="tx1"/>
                </a:solidFill>
                <a:cs typeface="B Zar" pitchFamily="2" charset="-78"/>
              </a:rPr>
              <a:t>مانند </a:t>
            </a:r>
            <a:r>
              <a:rPr lang="ar-SA" sz="3200" dirty="0">
                <a:solidFill>
                  <a:schemeClr val="tx1"/>
                </a:solidFill>
                <a:cs typeface="B Zar" pitchFamily="2" charset="-78"/>
              </a:rPr>
              <a:t>محرک</a:t>
            </a:r>
            <a:r>
              <a:rPr lang="fa-IR" sz="3200" dirty="0">
                <a:solidFill>
                  <a:schemeClr val="tx1"/>
                </a:solidFill>
                <a:cs typeface="B Zar" pitchFamily="2" charset="-78"/>
              </a:rPr>
              <a:t> </a:t>
            </a:r>
            <a:r>
              <a:rPr lang="ar-SA" sz="3200" dirty="0">
                <a:solidFill>
                  <a:schemeClr val="tx1"/>
                </a:solidFill>
                <a:cs typeface="B Zar" pitchFamily="2" charset="-78"/>
              </a:rPr>
              <a:t>های ریوی </a:t>
            </a:r>
            <a:r>
              <a:rPr lang="fa-IR" sz="3200" dirty="0">
                <a:solidFill>
                  <a:schemeClr val="tx1"/>
                </a:solidFill>
                <a:cs typeface="B Zar" pitchFamily="2" charset="-78"/>
              </a:rPr>
              <a:t>که </a:t>
            </a:r>
            <a:r>
              <a:rPr lang="ar-SA" sz="3200" dirty="0">
                <a:solidFill>
                  <a:schemeClr val="tx1"/>
                </a:solidFill>
                <a:cs typeface="B Zar" pitchFamily="2" charset="-78"/>
              </a:rPr>
              <a:t>برحسب شدت عملشان اغلب منجر به مرگ حاصل از خفگی می</a:t>
            </a:r>
            <a:r>
              <a:rPr lang="fa-IR" sz="3200" dirty="0">
                <a:solidFill>
                  <a:schemeClr val="tx1"/>
                </a:solidFill>
                <a:cs typeface="B Zar" pitchFamily="2" charset="-78"/>
              </a:rPr>
              <a:t> </a:t>
            </a:r>
            <a:r>
              <a:rPr lang="ar-SA" sz="3200" dirty="0">
                <a:solidFill>
                  <a:schemeClr val="tx1"/>
                </a:solidFill>
                <a:cs typeface="B Zar" pitchFamily="2" charset="-78"/>
              </a:rPr>
              <a:t>شوند</a:t>
            </a:r>
            <a:r>
              <a:rPr lang="fa-IR" sz="3200" dirty="0">
                <a:solidFill>
                  <a:schemeClr val="tx1"/>
                </a:solidFill>
                <a:cs typeface="B Zar" pitchFamily="2" charset="-78"/>
              </a:rPr>
              <a:t>.</a:t>
            </a:r>
            <a:endParaRPr lang="en-US" sz="3200" dirty="0">
              <a:solidFill>
                <a:schemeClr val="tx1"/>
              </a:solidFill>
              <a:cs typeface="B Zar" pitchFamily="2" charset="-78"/>
            </a:endParaRPr>
          </a:p>
          <a:p>
            <a:pPr>
              <a:buNone/>
            </a:pPr>
            <a:endParaRPr lang="fa-IR" sz="2400" dirty="0">
              <a:cs typeface="B Zar" pitchFamily="2" charset="-78"/>
            </a:endParaRPr>
          </a:p>
        </p:txBody>
      </p:sp>
      <p:sp>
        <p:nvSpPr>
          <p:cNvPr id="4" name="Footer Placeholder 3"/>
          <p:cNvSpPr>
            <a:spLocks noGrp="1"/>
          </p:cNvSpPr>
          <p:nvPr>
            <p:ph type="ftr" sz="quarter" idx="11"/>
          </p:nvPr>
        </p:nvSpPr>
        <p:spPr/>
        <p:txBody>
          <a:bodyPr/>
          <a:lstStyle/>
          <a:p>
            <a:r>
              <a:rPr lang="en-US" smtClean="0"/>
              <a:t>G.Amini-Autumn 1397</a:t>
            </a:r>
            <a:endParaRPr lang="en-US"/>
          </a:p>
        </p:txBody>
      </p:sp>
      <p:pic>
        <p:nvPicPr>
          <p:cNvPr id="5" name="Picture 4"/>
          <p:cNvPicPr>
            <a:picLocks noChangeAspect="1"/>
          </p:cNvPicPr>
          <p:nvPr/>
        </p:nvPicPr>
        <p:blipFill>
          <a:blip r:embed="rId2" cstate="print">
            <a:extLst/>
          </a:blip>
          <a:stretch>
            <a:fillRect/>
          </a:stretch>
        </p:blipFill>
        <p:spPr>
          <a:xfrm>
            <a:off x="1097279" y="69445"/>
            <a:ext cx="2588905" cy="2462740"/>
          </a:xfrm>
          <a:prstGeom prst="diamond">
            <a:avLst/>
          </a:prstGeom>
        </p:spPr>
      </p:pic>
    </p:spTree>
    <p:extLst>
      <p:ext uri="{BB962C8B-B14F-4D97-AF65-F5344CB8AC3E}">
        <p14:creationId xmlns:p14="http://schemas.microsoft.com/office/powerpoint/2010/main" val="3498461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SA" sz="2400" dirty="0">
                <a:solidFill>
                  <a:schemeClr val="tx1"/>
                </a:solidFill>
                <a:latin typeface="Times New Roman" pitchFamily="18" charset="0"/>
                <a:cs typeface="B Zar" pitchFamily="2" charset="-78"/>
              </a:rPr>
              <a:t>1- </a:t>
            </a:r>
            <a:r>
              <a:rPr lang="fa-IR" sz="2400" dirty="0">
                <a:solidFill>
                  <a:schemeClr val="tx1"/>
                </a:solidFill>
                <a:latin typeface="Times New Roman" pitchFamily="18" charset="0"/>
                <a:cs typeface="B Zar" pitchFamily="2" charset="-78"/>
              </a:rPr>
              <a:t>اداره ایمنی و سلامتی شغلی </a:t>
            </a:r>
            <a:r>
              <a:rPr lang="ar-SA" sz="2400" dirty="0">
                <a:solidFill>
                  <a:schemeClr val="tx1"/>
                </a:solidFill>
                <a:latin typeface="Times New Roman" pitchFamily="18" charset="0"/>
                <a:cs typeface="B Zar" pitchFamily="2" charset="-78"/>
              </a:rPr>
              <a:t>(</a:t>
            </a:r>
            <a:r>
              <a:rPr lang="en-US" sz="2400" dirty="0">
                <a:solidFill>
                  <a:schemeClr val="tx1"/>
                </a:solidFill>
                <a:latin typeface="Times New Roman" pitchFamily="18" charset="0"/>
                <a:cs typeface="B Zar" pitchFamily="2" charset="-78"/>
              </a:rPr>
              <a:t>OSHA</a:t>
            </a:r>
            <a:r>
              <a:rPr lang="ar-SA" sz="2400" dirty="0">
                <a:solidFill>
                  <a:schemeClr val="tx1"/>
                </a:solidFill>
                <a:latin typeface="Times New Roman" pitchFamily="18" charset="0"/>
                <a:cs typeface="B Zar" pitchFamily="2" charset="-78"/>
              </a:rPr>
              <a:t>) </a:t>
            </a:r>
            <a:endParaRPr lang="fa-IR" sz="2400" dirty="0" smtClean="0">
              <a:solidFill>
                <a:schemeClr val="tx1"/>
              </a:solidFill>
              <a:latin typeface="Times New Roman" pitchFamily="18" charset="0"/>
              <a:cs typeface="B Zar" pitchFamily="2" charset="-78"/>
            </a:endParaRPr>
          </a:p>
          <a:p>
            <a:pPr algn="r" rtl="1"/>
            <a:r>
              <a:rPr lang="en-US" sz="2400" u="sng" dirty="0" smtClean="0">
                <a:solidFill>
                  <a:srgbClr val="0070C0"/>
                </a:solidFill>
                <a:latin typeface="Times New Roman" pitchFamily="18" charset="0"/>
                <a:cs typeface="B Zar" pitchFamily="2" charset="-78"/>
              </a:rPr>
              <a:t>Occupational Safety and Health Administration</a:t>
            </a:r>
          </a:p>
          <a:p>
            <a:pPr algn="r" rtl="1"/>
            <a:r>
              <a:rPr lang="fa-IR" sz="2400" dirty="0" smtClean="0">
                <a:solidFill>
                  <a:schemeClr val="tx1"/>
                </a:solidFill>
                <a:latin typeface="Times New Roman" pitchFamily="18" charset="0"/>
                <a:cs typeface="B Zar" pitchFamily="2" charset="-78"/>
              </a:rPr>
              <a:t>2-کمیته ملی برای استانداردهای آزمایشگاه بالینی (</a:t>
            </a:r>
            <a:r>
              <a:rPr lang="en-US" sz="2400" dirty="0" smtClean="0">
                <a:solidFill>
                  <a:schemeClr val="tx1"/>
                </a:solidFill>
                <a:latin typeface="Times New Roman" pitchFamily="18" charset="0"/>
                <a:cs typeface="B Zar" pitchFamily="2" charset="-78"/>
              </a:rPr>
              <a:t>NCCLS</a:t>
            </a:r>
            <a:r>
              <a:rPr lang="fa-IR" sz="2400" dirty="0" smtClean="0">
                <a:solidFill>
                  <a:schemeClr val="tx1"/>
                </a:solidFill>
                <a:latin typeface="Times New Roman" pitchFamily="18" charset="0"/>
                <a:cs typeface="B Zar" pitchFamily="2" charset="-78"/>
              </a:rPr>
              <a:t>)</a:t>
            </a:r>
          </a:p>
          <a:p>
            <a:pPr algn="r" rtl="1"/>
            <a:r>
              <a:rPr lang="en-US" sz="2400" u="sng" dirty="0" smtClean="0">
                <a:solidFill>
                  <a:srgbClr val="0070C0"/>
                </a:solidFill>
                <a:latin typeface="Times New Roman" pitchFamily="18" charset="0"/>
                <a:cs typeface="B Zar" pitchFamily="2" charset="-78"/>
              </a:rPr>
              <a:t>National Committee for Clinical Laboratory Standards</a:t>
            </a:r>
            <a:endParaRPr lang="fa-IR" sz="2400" u="sng" dirty="0" smtClean="0">
              <a:solidFill>
                <a:srgbClr val="0070C0"/>
              </a:solidFill>
              <a:latin typeface="Times New Roman" pitchFamily="18" charset="0"/>
              <a:cs typeface="B Zar" pitchFamily="2" charset="-78"/>
            </a:endParaRPr>
          </a:p>
          <a:p>
            <a:pPr algn="r" rtl="1"/>
            <a:r>
              <a:rPr lang="fa-IR" sz="2400" dirty="0" smtClean="0">
                <a:solidFill>
                  <a:schemeClr val="tx1"/>
                </a:solidFill>
                <a:latin typeface="Times New Roman" pitchFamily="18" charset="0"/>
                <a:cs typeface="B Zar" pitchFamily="2" charset="-78"/>
              </a:rPr>
              <a:t>3- مراکز کنترل و پیشگیری از بیماریها (</a:t>
            </a:r>
            <a:r>
              <a:rPr lang="en-US" sz="2400" dirty="0" smtClean="0">
                <a:solidFill>
                  <a:schemeClr val="tx1"/>
                </a:solidFill>
                <a:latin typeface="Times New Roman" pitchFamily="18" charset="0"/>
                <a:cs typeface="B Zar" pitchFamily="2" charset="-78"/>
              </a:rPr>
              <a:t>CDC</a:t>
            </a:r>
            <a:r>
              <a:rPr lang="fa-IR" sz="2400" dirty="0" smtClean="0">
                <a:solidFill>
                  <a:schemeClr val="tx1"/>
                </a:solidFill>
                <a:latin typeface="Times New Roman" pitchFamily="18" charset="0"/>
                <a:cs typeface="B Zar" pitchFamily="2" charset="-78"/>
              </a:rPr>
              <a:t>)</a:t>
            </a:r>
            <a:endParaRPr lang="fa-IR" sz="2400" u="sng" dirty="0" smtClean="0">
              <a:solidFill>
                <a:srgbClr val="0070C0"/>
              </a:solidFill>
              <a:latin typeface="Times New Roman" pitchFamily="18" charset="0"/>
              <a:cs typeface="B Zar" pitchFamily="2" charset="-78"/>
            </a:endParaRPr>
          </a:p>
          <a:p>
            <a:pPr algn="r" rtl="1"/>
            <a:r>
              <a:rPr lang="en-US" sz="2400" u="sng" dirty="0" smtClean="0">
                <a:solidFill>
                  <a:srgbClr val="0070C0"/>
                </a:solidFill>
                <a:latin typeface="Times New Roman" pitchFamily="18" charset="0"/>
                <a:cs typeface="B Zar" pitchFamily="2" charset="-78"/>
              </a:rPr>
              <a:t>Centers for Disease control and prevention</a:t>
            </a:r>
            <a:endParaRPr lang="fa-IR" sz="2400" u="sng" dirty="0" smtClean="0">
              <a:solidFill>
                <a:srgbClr val="0070C0"/>
              </a:solidFill>
              <a:latin typeface="Times New Roman" pitchFamily="18" charset="0"/>
              <a:cs typeface="B Zar" pitchFamily="2" charset="-78"/>
            </a:endParaRPr>
          </a:p>
          <a:p>
            <a:pPr algn="r" rtl="1"/>
            <a:r>
              <a:rPr lang="fa-IR" sz="2400" dirty="0" smtClean="0">
                <a:solidFill>
                  <a:schemeClr val="tx1"/>
                </a:solidFill>
              </a:rPr>
              <a:t>4- </a:t>
            </a:r>
            <a:r>
              <a:rPr lang="fa-IR" sz="2400" dirty="0" smtClean="0">
                <a:solidFill>
                  <a:schemeClr val="tx1"/>
                </a:solidFill>
                <a:latin typeface="BZar"/>
              </a:rPr>
              <a:t>کالج پاتولوژیست های آمریکا (</a:t>
            </a:r>
            <a:r>
              <a:rPr lang="en-US" sz="2400" dirty="0" smtClean="0">
                <a:solidFill>
                  <a:schemeClr val="tx1"/>
                </a:solidFill>
                <a:latin typeface="BZar"/>
              </a:rPr>
              <a:t>CAP</a:t>
            </a:r>
            <a:r>
              <a:rPr lang="fa-IR" sz="2400" dirty="0" smtClean="0">
                <a:solidFill>
                  <a:schemeClr val="tx1"/>
                </a:solidFill>
                <a:latin typeface="BZar"/>
              </a:rPr>
              <a:t>)</a:t>
            </a:r>
          </a:p>
          <a:p>
            <a:pPr algn="r" rtl="1"/>
            <a:r>
              <a:rPr lang="en-US" sz="2400" u="sng" dirty="0" smtClean="0">
                <a:solidFill>
                  <a:srgbClr val="0070C0"/>
                </a:solidFill>
              </a:rPr>
              <a:t>College of American Pathologists</a:t>
            </a:r>
            <a:endParaRPr lang="fa-IR" sz="2400" u="sng" dirty="0" smtClean="0">
              <a:solidFill>
                <a:srgbClr val="0070C0"/>
              </a:solidFill>
            </a:endParaRPr>
          </a:p>
          <a:p>
            <a:pPr algn="r" rtl="1"/>
            <a:endParaRPr lang="fa-IR" u="sng" dirty="0">
              <a:solidFill>
                <a:srgbClr val="0070C0"/>
              </a:solidFill>
            </a:endParaRPr>
          </a:p>
        </p:txBody>
      </p:sp>
      <p:sp>
        <p:nvSpPr>
          <p:cNvPr id="4" name="Footer Placeholder 3"/>
          <p:cNvSpPr>
            <a:spLocks noGrp="1"/>
          </p:cNvSpPr>
          <p:nvPr>
            <p:ph type="ftr" sz="quarter" idx="11"/>
          </p:nvPr>
        </p:nvSpPr>
        <p:spPr/>
        <p:txBody>
          <a:bodyPr/>
          <a:lstStyle/>
          <a:p>
            <a:r>
              <a:rPr lang="en-US" smtClean="0"/>
              <a:t>G.Amini-Autumn 1397</a:t>
            </a:r>
            <a:endParaRPr lang="en-US"/>
          </a:p>
        </p:txBody>
      </p:sp>
      <p:sp>
        <p:nvSpPr>
          <p:cNvPr id="5" name="Title 1"/>
          <p:cNvSpPr>
            <a:spLocks noGrp="1"/>
          </p:cNvSpPr>
          <p:nvPr>
            <p:ph type="title"/>
          </p:nvPr>
        </p:nvSpPr>
        <p:spPr/>
        <p:txBody>
          <a:bodyPr>
            <a:normAutofit/>
          </a:bodyPr>
          <a:lstStyle/>
          <a:p>
            <a:pPr algn="r" rtl="1"/>
            <a:r>
              <a:rPr lang="en-US" sz="800" dirty="0" smtClean="0"/>
              <a:t>.</a:t>
            </a:r>
            <a:r>
              <a:rPr lang="fa-IR" sz="3600" b="1" dirty="0" smtClean="0">
                <a:latin typeface="Times New Roman" pitchFamily="18" charset="0"/>
                <a:cs typeface="B Zar" pitchFamily="2" charset="-78"/>
              </a:rPr>
              <a:t> </a:t>
            </a:r>
            <a:r>
              <a:rPr lang="fa-IR" sz="3200" b="1" dirty="0" smtClean="0">
                <a:solidFill>
                  <a:schemeClr val="tx1"/>
                </a:solidFill>
                <a:latin typeface="Times New Roman" pitchFamily="18" charset="0"/>
                <a:cs typeface="B Zar" pitchFamily="2" charset="-78"/>
              </a:rPr>
              <a:t>جامع </a:t>
            </a:r>
            <a:r>
              <a:rPr lang="fa-IR" sz="3200" b="1" dirty="0">
                <a:solidFill>
                  <a:schemeClr val="tx1"/>
                </a:solidFill>
                <a:latin typeface="Times New Roman" pitchFamily="18" charset="0"/>
                <a:cs typeface="B Zar" pitchFamily="2" charset="-78"/>
              </a:rPr>
              <a:t>ترین سازمان های مرتبط با </a:t>
            </a:r>
            <a:r>
              <a:rPr lang="fa-IR" sz="3200" b="1" dirty="0" smtClean="0">
                <a:solidFill>
                  <a:schemeClr val="tx1"/>
                </a:solidFill>
                <a:latin typeface="Times New Roman" pitchFamily="18" charset="0"/>
                <a:cs typeface="B Zar" pitchFamily="2" charset="-78"/>
              </a:rPr>
              <a:t>ایمنی</a:t>
            </a:r>
            <a:r>
              <a:rPr lang="fa-IR" sz="800" b="1" dirty="0">
                <a:latin typeface="Times New Roman" pitchFamily="18" charset="0"/>
                <a:cs typeface="B Zar" pitchFamily="2" charset="-78"/>
              </a:rPr>
              <a:t/>
            </a:r>
            <a:br>
              <a:rPr lang="fa-IR" sz="800" b="1" dirty="0">
                <a:latin typeface="Times New Roman" pitchFamily="18" charset="0"/>
                <a:cs typeface="B Zar" pitchFamily="2" charset="-78"/>
              </a:rPr>
            </a:br>
            <a:endParaRPr lang="fa-IR" sz="800" dirty="0"/>
          </a:p>
        </p:txBody>
      </p:sp>
    </p:spTree>
    <p:extLst>
      <p:ext uri="{BB962C8B-B14F-4D97-AF65-F5344CB8AC3E}">
        <p14:creationId xmlns:p14="http://schemas.microsoft.com/office/powerpoint/2010/main" val="558895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800" dirty="0"/>
              <a:t>.</a:t>
            </a:r>
          </a:p>
        </p:txBody>
      </p:sp>
      <p:sp>
        <p:nvSpPr>
          <p:cNvPr id="3" name="Content Placeholder 2"/>
          <p:cNvSpPr>
            <a:spLocks noGrp="1"/>
          </p:cNvSpPr>
          <p:nvPr>
            <p:ph idx="1"/>
          </p:nvPr>
        </p:nvSpPr>
        <p:spPr>
          <a:xfrm>
            <a:off x="1097280" y="1090247"/>
            <a:ext cx="10058400" cy="5007330"/>
          </a:xfrm>
        </p:spPr>
        <p:txBody>
          <a:bodyPr>
            <a:normAutofit/>
          </a:bodyPr>
          <a:lstStyle/>
          <a:p>
            <a:pPr marL="0" indent="0" algn="r" rtl="1">
              <a:buNone/>
            </a:pPr>
            <a:r>
              <a:rPr lang="fa-IR" sz="3200" b="1" dirty="0">
                <a:solidFill>
                  <a:schemeClr val="tx1"/>
                </a:solidFill>
                <a:cs typeface="B Zar" pitchFamily="2" charset="-78"/>
              </a:rPr>
              <a:t>مواد التهاب آور و محرک (</a:t>
            </a:r>
            <a:r>
              <a:rPr lang="en-US" sz="3200" b="1" dirty="0">
                <a:solidFill>
                  <a:schemeClr val="tx1"/>
                </a:solidFill>
                <a:latin typeface="Times New Roman" pitchFamily="18" charset="0"/>
                <a:cs typeface="Times New Roman" pitchFamily="18" charset="0"/>
              </a:rPr>
              <a:t>Irritant</a:t>
            </a:r>
            <a:r>
              <a:rPr lang="fa-IR" sz="3200" dirty="0">
                <a:solidFill>
                  <a:schemeClr val="tx1"/>
                </a:solidFill>
                <a:cs typeface="B Zar" pitchFamily="2" charset="-78"/>
              </a:rPr>
              <a:t>)</a:t>
            </a:r>
            <a:endParaRPr lang="en-US" sz="3200" dirty="0">
              <a:solidFill>
                <a:schemeClr val="tx1"/>
              </a:solidFill>
              <a:cs typeface="B Zar" pitchFamily="2" charset="-78"/>
            </a:endParaRPr>
          </a:p>
          <a:p>
            <a:pPr algn="r" rtl="1">
              <a:lnSpc>
                <a:spcPct val="150000"/>
              </a:lnSpc>
              <a:buFont typeface="Wingdings" pitchFamily="2" charset="2"/>
              <a:buChar char="ü"/>
            </a:pPr>
            <a:r>
              <a:rPr lang="fa-IR" sz="2400" dirty="0" smtClean="0">
                <a:solidFill>
                  <a:schemeClr val="tx1"/>
                </a:solidFill>
                <a:cs typeface="B Zar" pitchFamily="2" charset="-78"/>
              </a:rPr>
              <a:t>اثر </a:t>
            </a:r>
            <a:r>
              <a:rPr lang="fa-IR" sz="2400" dirty="0">
                <a:solidFill>
                  <a:schemeClr val="tx1"/>
                </a:solidFill>
                <a:cs typeface="B Zar" pitchFamily="2" charset="-78"/>
              </a:rPr>
              <a:t>سوزاننده و تاول آور داشته باعث تورم سطوح مخاط مرطوب </a:t>
            </a:r>
          </a:p>
          <a:p>
            <a:pPr algn="r" rtl="1">
              <a:lnSpc>
                <a:spcPct val="150000"/>
              </a:lnSpc>
              <a:buFont typeface="Wingdings" pitchFamily="2" charset="2"/>
              <a:buChar char="ü"/>
            </a:pPr>
            <a:r>
              <a:rPr lang="fa-IR" sz="2400" dirty="0">
                <a:solidFill>
                  <a:schemeClr val="tx1"/>
                </a:solidFill>
                <a:cs typeface="B Zar" pitchFamily="2" charset="-78"/>
              </a:rPr>
              <a:t>اهمیت بیشتر فاکتور غلظت تا فاکتور زمان و طول مدت تماس </a:t>
            </a:r>
          </a:p>
          <a:p>
            <a:pPr algn="r" rtl="1">
              <a:lnSpc>
                <a:spcPct val="150000"/>
              </a:lnSpc>
              <a:buFont typeface="Wingdings" pitchFamily="2" charset="2"/>
              <a:buChar char="ü"/>
            </a:pPr>
            <a:r>
              <a:rPr lang="fa-IR" sz="2400" dirty="0">
                <a:solidFill>
                  <a:schemeClr val="tx1"/>
                </a:solidFill>
                <a:cs typeface="B Zar" pitchFamily="2" charset="-78"/>
              </a:rPr>
              <a:t>بعضی از این مواد مانند آلدهیدها، گرد و غبار و مه های قلیایی، آمونیاک، اسید کرومیک و غیره، قسمت فوقانی دستگاه تنفسی را بیشتر صدمه می زنند.</a:t>
            </a:r>
            <a:endParaRPr lang="en-US" sz="2400" dirty="0">
              <a:solidFill>
                <a:schemeClr val="tx1"/>
              </a:solidFill>
              <a:cs typeface="B Zar" pitchFamily="2" charset="-78"/>
            </a:endParaRPr>
          </a:p>
          <a:p>
            <a:pPr>
              <a:buNone/>
            </a:pPr>
            <a:endParaRPr lang="fa-IR" dirty="0"/>
          </a:p>
        </p:txBody>
      </p:sp>
      <p:sp>
        <p:nvSpPr>
          <p:cNvPr id="4" name="Footer Placeholder 3"/>
          <p:cNvSpPr>
            <a:spLocks noGrp="1"/>
          </p:cNvSpPr>
          <p:nvPr>
            <p:ph type="ftr" sz="quarter" idx="11"/>
          </p:nvPr>
        </p:nvSpPr>
        <p:spPr/>
        <p:txBody>
          <a:bodyPr/>
          <a:lstStyle/>
          <a:p>
            <a:r>
              <a:rPr lang="en-US" smtClean="0"/>
              <a:t>G.Amini-Autumn 1397</a:t>
            </a:r>
            <a:endParaRPr lang="en-US"/>
          </a:p>
        </p:txBody>
      </p:sp>
      <p:pic>
        <p:nvPicPr>
          <p:cNvPr id="5" name="Picture 4"/>
          <p:cNvPicPr>
            <a:picLocks noChangeAspect="1"/>
          </p:cNvPicPr>
          <p:nvPr/>
        </p:nvPicPr>
        <p:blipFill>
          <a:blip r:embed="rId2" cstate="print">
            <a:extLst/>
          </a:blip>
          <a:stretch>
            <a:fillRect/>
          </a:stretch>
        </p:blipFill>
        <p:spPr>
          <a:xfrm>
            <a:off x="1097280" y="393205"/>
            <a:ext cx="2588905" cy="2688309"/>
          </a:xfrm>
          <a:prstGeom prst="diamond">
            <a:avLst/>
          </a:prstGeom>
        </p:spPr>
      </p:pic>
    </p:spTree>
    <p:extLst>
      <p:ext uri="{BB962C8B-B14F-4D97-AF65-F5344CB8AC3E}">
        <p14:creationId xmlns:p14="http://schemas.microsoft.com/office/powerpoint/2010/main" val="39964390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lnSpc>
                <a:spcPct val="150000"/>
              </a:lnSpc>
            </a:pPr>
            <a:r>
              <a:rPr lang="fa-IR" sz="3600" b="1" dirty="0">
                <a:solidFill>
                  <a:schemeClr val="tx1"/>
                </a:solidFill>
                <a:cs typeface="B Zar" pitchFamily="2" charset="-78"/>
              </a:rPr>
              <a:t>مواد خورنده(</a:t>
            </a:r>
            <a:r>
              <a:rPr lang="en-US" sz="3600" b="1" dirty="0">
                <a:solidFill>
                  <a:schemeClr val="tx1"/>
                </a:solidFill>
                <a:latin typeface="Times New Roman" pitchFamily="18" charset="0"/>
                <a:cs typeface="Times New Roman" pitchFamily="18" charset="0"/>
              </a:rPr>
              <a:t>Corrosive</a:t>
            </a:r>
            <a:r>
              <a:rPr lang="fa-IR" sz="3600" b="1" dirty="0">
                <a:solidFill>
                  <a:schemeClr val="tx1"/>
                </a:solidFill>
                <a:cs typeface="B Zar" pitchFamily="2" charset="-78"/>
              </a:rPr>
              <a:t>) </a:t>
            </a:r>
            <a:endParaRPr lang="en-US" sz="3600" b="1" dirty="0">
              <a:solidFill>
                <a:schemeClr val="tx1"/>
              </a:solidFill>
              <a:cs typeface="B Zar" pitchFamily="2" charset="-78"/>
            </a:endParaRPr>
          </a:p>
        </p:txBody>
      </p:sp>
      <p:sp>
        <p:nvSpPr>
          <p:cNvPr id="3" name="Content Placeholder 2"/>
          <p:cNvSpPr>
            <a:spLocks noGrp="1"/>
          </p:cNvSpPr>
          <p:nvPr>
            <p:ph idx="1"/>
          </p:nvPr>
        </p:nvSpPr>
        <p:spPr/>
        <p:txBody>
          <a:bodyPr>
            <a:normAutofit lnSpcReduction="10000"/>
          </a:bodyPr>
          <a:lstStyle/>
          <a:p>
            <a:pPr algn="r" rtl="1">
              <a:buFont typeface="Wingdings" panose="05000000000000000000" pitchFamily="2" charset="2"/>
              <a:buChar char="§"/>
            </a:pPr>
            <a:r>
              <a:rPr lang="fa-IR" sz="2800" dirty="0">
                <a:solidFill>
                  <a:schemeClr val="tx1"/>
                </a:solidFill>
                <a:cs typeface="Nazanin" pitchFamily="2" charset="-78"/>
              </a:rPr>
              <a:t>اين مواد در صورت تماس موجب آسيب مي‌گردند </a:t>
            </a:r>
            <a:endParaRPr lang="fa-IR" sz="2800" dirty="0" smtClean="0">
              <a:solidFill>
                <a:schemeClr val="tx1"/>
              </a:solidFill>
              <a:cs typeface="Nazanin" pitchFamily="2" charset="-78"/>
            </a:endParaRPr>
          </a:p>
          <a:p>
            <a:pPr algn="r" rtl="1">
              <a:buFont typeface="Wingdings" panose="05000000000000000000" pitchFamily="2" charset="2"/>
              <a:buChar char="§"/>
            </a:pPr>
            <a:r>
              <a:rPr lang="fa-IR" sz="2800" dirty="0" smtClean="0">
                <a:solidFill>
                  <a:schemeClr val="tx1"/>
                </a:solidFill>
                <a:cs typeface="Nazanin" pitchFamily="2" charset="-78"/>
              </a:rPr>
              <a:t>(</a:t>
            </a:r>
            <a:r>
              <a:rPr lang="fa-IR" sz="2800" dirty="0">
                <a:solidFill>
                  <a:schemeClr val="tx1"/>
                </a:solidFill>
                <a:cs typeface="Nazanin" pitchFamily="2" charset="-78"/>
              </a:rPr>
              <a:t>آسيب به انسان، فلزات، ساير كالاها و وسيله حمل). </a:t>
            </a:r>
            <a:endParaRPr lang="fa-IR" sz="2800" dirty="0" smtClean="0">
              <a:solidFill>
                <a:schemeClr val="tx1"/>
              </a:solidFill>
              <a:cs typeface="Nazanin" pitchFamily="2" charset="-78"/>
            </a:endParaRPr>
          </a:p>
          <a:p>
            <a:pPr algn="r" rtl="1">
              <a:buFont typeface="Wingdings" panose="05000000000000000000" pitchFamily="2" charset="2"/>
              <a:buChar char="§"/>
            </a:pPr>
            <a:r>
              <a:rPr lang="fa-IR" sz="2800" dirty="0" smtClean="0">
                <a:solidFill>
                  <a:schemeClr val="tx1"/>
                </a:solidFill>
                <a:cs typeface="Nazanin" pitchFamily="2" charset="-78"/>
              </a:rPr>
              <a:t>بلعيدن </a:t>
            </a:r>
            <a:r>
              <a:rPr lang="fa-IR" sz="2800" dirty="0">
                <a:solidFill>
                  <a:schemeClr val="tx1"/>
                </a:solidFill>
                <a:cs typeface="Nazanin" pitchFamily="2" charset="-78"/>
              </a:rPr>
              <a:t>يا استنشاق بخار آنها موجب مسمويت مي‌شود</a:t>
            </a:r>
            <a:r>
              <a:rPr lang="fa-IR" sz="2800" dirty="0" smtClean="0">
                <a:solidFill>
                  <a:schemeClr val="tx1"/>
                </a:solidFill>
                <a:cs typeface="Nazanin" pitchFamily="2" charset="-78"/>
              </a:rPr>
              <a:t>.</a:t>
            </a:r>
          </a:p>
          <a:p>
            <a:pPr algn="r" rtl="1">
              <a:buFont typeface="Wingdings" panose="05000000000000000000" pitchFamily="2" charset="2"/>
              <a:buChar char="§"/>
            </a:pPr>
            <a:r>
              <a:rPr lang="fa-IR" sz="2800" dirty="0" smtClean="0">
                <a:solidFill>
                  <a:schemeClr val="tx1"/>
                </a:solidFill>
                <a:cs typeface="Nazanin" pitchFamily="2" charset="-78"/>
              </a:rPr>
              <a:t> </a:t>
            </a:r>
            <a:r>
              <a:rPr lang="fa-IR" sz="2800" dirty="0">
                <a:solidFill>
                  <a:schemeClr val="tx1"/>
                </a:solidFill>
                <a:cs typeface="Nazanin" pitchFamily="2" charset="-78"/>
              </a:rPr>
              <a:t>برخي از اين مواد در مجاورت آب يا ساير مواد آلي (مانند چوب، كاغذ، فيبر) توليد گرما مي‌كنند. </a:t>
            </a:r>
            <a:endParaRPr lang="fa-IR" sz="2800" dirty="0" smtClean="0">
              <a:solidFill>
                <a:schemeClr val="tx1"/>
              </a:solidFill>
              <a:cs typeface="Nazanin" pitchFamily="2" charset="-78"/>
            </a:endParaRPr>
          </a:p>
          <a:p>
            <a:pPr algn="r" rtl="1">
              <a:buFont typeface="Wingdings" panose="05000000000000000000" pitchFamily="2" charset="2"/>
              <a:buChar char="§"/>
            </a:pPr>
            <a:r>
              <a:rPr lang="fa-IR" sz="2800" dirty="0" smtClean="0">
                <a:solidFill>
                  <a:schemeClr val="tx1"/>
                </a:solidFill>
                <a:cs typeface="Nazanin" pitchFamily="2" charset="-78"/>
              </a:rPr>
              <a:t>وسايل </a:t>
            </a:r>
            <a:r>
              <a:rPr lang="fa-IR" sz="2800" dirty="0">
                <a:solidFill>
                  <a:schemeClr val="tx1"/>
                </a:solidFill>
                <a:cs typeface="Nazanin" pitchFamily="2" charset="-78"/>
              </a:rPr>
              <a:t>لازم در حمل اين مواد  عبارتست از: لباسهاي ضدمواد شيميايي(ماسك تنفسي، كلاه، عينك، پيش‌بند، دستكش و چكمه) ، اب و چشم </a:t>
            </a:r>
            <a:r>
              <a:rPr lang="fa-IR" sz="2800" dirty="0" smtClean="0">
                <a:solidFill>
                  <a:schemeClr val="tx1"/>
                </a:solidFill>
                <a:cs typeface="Nazanin" pitchFamily="2" charset="-78"/>
              </a:rPr>
              <a:t>شور</a:t>
            </a:r>
          </a:p>
          <a:p>
            <a:pPr marL="0" indent="0" algn="r" rtl="1">
              <a:buNone/>
            </a:pPr>
            <a:r>
              <a:rPr lang="fa-IR" sz="2800" dirty="0">
                <a:solidFill>
                  <a:schemeClr val="tx1"/>
                </a:solidFill>
                <a:cs typeface="Nazanin" pitchFamily="2" charset="-78"/>
              </a:rPr>
              <a:t>انواع اسيدها، اسيد فسفريك، اسيد سولفوريك، اسيد فرميك</a:t>
            </a:r>
            <a:endParaRPr lang="en-US" sz="2800" dirty="0">
              <a:solidFill>
                <a:schemeClr val="tx1"/>
              </a:solidFill>
              <a:cs typeface="Nazanin" pitchFamily="2" charset="-78"/>
            </a:endParaRPr>
          </a:p>
          <a:p>
            <a:pPr algn="r" rtl="1">
              <a:buFont typeface="Wingdings" panose="05000000000000000000" pitchFamily="2" charset="2"/>
              <a:buChar char="§"/>
            </a:pPr>
            <a:endParaRPr lang="fa-IR" sz="2800" dirty="0">
              <a:solidFill>
                <a:schemeClr val="tx1"/>
              </a:solidFill>
              <a:cs typeface="Nazanin" pitchFamily="2" charset="-78"/>
            </a:endParaRPr>
          </a:p>
          <a:p>
            <a:pPr algn="r" rtl="1"/>
            <a:endParaRPr lang="fa-IR" sz="2800" dirty="0">
              <a:solidFill>
                <a:schemeClr val="tx1"/>
              </a:solidFill>
            </a:endParaRPr>
          </a:p>
        </p:txBody>
      </p:sp>
      <p:sp>
        <p:nvSpPr>
          <p:cNvPr id="4" name="Footer Placeholder 3"/>
          <p:cNvSpPr>
            <a:spLocks noGrp="1"/>
          </p:cNvSpPr>
          <p:nvPr>
            <p:ph type="ftr" sz="quarter" idx="11"/>
          </p:nvPr>
        </p:nvSpPr>
        <p:spPr/>
        <p:txBody>
          <a:bodyPr/>
          <a:lstStyle/>
          <a:p>
            <a:r>
              <a:rPr lang="en-US" smtClean="0"/>
              <a:t>G.Amini-Autumn 1397</a:t>
            </a:r>
            <a:endParaRPr lang="en-US"/>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49408"/>
            <a:ext cx="2588905" cy="278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25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800" dirty="0"/>
              <a:t>.</a:t>
            </a:r>
          </a:p>
        </p:txBody>
      </p:sp>
      <p:sp>
        <p:nvSpPr>
          <p:cNvPr id="3" name="Content Placeholder 2"/>
          <p:cNvSpPr>
            <a:spLocks noGrp="1"/>
          </p:cNvSpPr>
          <p:nvPr>
            <p:ph idx="1"/>
          </p:nvPr>
        </p:nvSpPr>
        <p:spPr/>
        <p:txBody>
          <a:bodyPr>
            <a:normAutofit fontScale="40000" lnSpcReduction="20000"/>
          </a:bodyPr>
          <a:lstStyle/>
          <a:p>
            <a:pPr algn="r" rtl="1">
              <a:lnSpc>
                <a:spcPct val="170000"/>
              </a:lnSpc>
              <a:buFont typeface="Wingdings" pitchFamily="2" charset="2"/>
              <a:buChar char="v"/>
            </a:pPr>
            <a:r>
              <a:rPr lang="fa-IR" sz="6400" b="1" dirty="0">
                <a:solidFill>
                  <a:schemeClr val="tx1"/>
                </a:solidFill>
                <a:cs typeface="B Zar" pitchFamily="2" charset="-78"/>
              </a:rPr>
              <a:t>مواد بیهوشی آور و مخدر</a:t>
            </a:r>
            <a:endParaRPr lang="en-US" sz="6400" dirty="0">
              <a:solidFill>
                <a:schemeClr val="tx1"/>
              </a:solidFill>
              <a:cs typeface="B Zar" pitchFamily="2" charset="-78"/>
            </a:endParaRPr>
          </a:p>
          <a:p>
            <a:pPr algn="r" rtl="1">
              <a:lnSpc>
                <a:spcPct val="170000"/>
              </a:lnSpc>
              <a:buFont typeface="Wingdings" pitchFamily="2" charset="2"/>
              <a:buChar char="ü"/>
            </a:pPr>
            <a:r>
              <a:rPr lang="fa-IR" sz="6400" dirty="0">
                <a:solidFill>
                  <a:schemeClr val="tx1"/>
                </a:solidFill>
                <a:cs typeface="B Zar" pitchFamily="2" charset="-78"/>
              </a:rPr>
              <a:t>دارای اثر رخوت آور روی سلسله اعصاب مرکزی </a:t>
            </a:r>
          </a:p>
          <a:p>
            <a:pPr algn="r" rtl="1">
              <a:lnSpc>
                <a:spcPct val="170000"/>
              </a:lnSpc>
              <a:buFont typeface="Wingdings" pitchFamily="2" charset="2"/>
              <a:buChar char="ü"/>
            </a:pPr>
            <a:r>
              <a:rPr lang="fa-IR" sz="6400" dirty="0">
                <a:solidFill>
                  <a:schemeClr val="tx1"/>
                </a:solidFill>
                <a:cs typeface="B Zar" pitchFamily="2" charset="-78"/>
              </a:rPr>
              <a:t>تأثیر بر مقدار فشار خون رسانی به مغز</a:t>
            </a:r>
            <a:endParaRPr lang="en-US" sz="6400" dirty="0">
              <a:solidFill>
                <a:schemeClr val="tx1"/>
              </a:solidFill>
              <a:cs typeface="B Zar" pitchFamily="2" charset="-78"/>
            </a:endParaRPr>
          </a:p>
          <a:p>
            <a:pPr algn="r" rtl="1">
              <a:lnSpc>
                <a:spcPct val="170000"/>
              </a:lnSpc>
              <a:buFont typeface="Wingdings" pitchFamily="2" charset="2"/>
              <a:buChar char="v"/>
            </a:pPr>
            <a:r>
              <a:rPr lang="fa-IR" sz="6400" b="1" dirty="0">
                <a:solidFill>
                  <a:schemeClr val="tx1"/>
                </a:solidFill>
                <a:cs typeface="B Zar" pitchFamily="2" charset="-78"/>
              </a:rPr>
              <a:t>مواد حساسیت زا</a:t>
            </a:r>
            <a:r>
              <a:rPr lang="en-US" sz="6400" b="1" dirty="0">
                <a:solidFill>
                  <a:schemeClr val="tx1"/>
                </a:solidFill>
                <a:cs typeface="B Zar" pitchFamily="2" charset="-78"/>
              </a:rPr>
              <a:t> (Sensitizer) </a:t>
            </a:r>
            <a:endParaRPr lang="fa-IR" sz="6400" b="1" dirty="0">
              <a:solidFill>
                <a:schemeClr val="tx1"/>
              </a:solidFill>
              <a:cs typeface="B Zar" pitchFamily="2" charset="-78"/>
            </a:endParaRPr>
          </a:p>
          <a:p>
            <a:pPr algn="r" rtl="1">
              <a:lnSpc>
                <a:spcPct val="170000"/>
              </a:lnSpc>
              <a:buFont typeface="Wingdings" pitchFamily="2" charset="2"/>
              <a:buChar char="ü"/>
            </a:pPr>
            <a:r>
              <a:rPr lang="fa-IR" sz="6400" dirty="0">
                <a:solidFill>
                  <a:schemeClr val="tx1"/>
                </a:solidFill>
                <a:cs typeface="B Zar" pitchFamily="2" charset="-78"/>
              </a:rPr>
              <a:t>افزایش حساسيت افراد در برابرمواد</a:t>
            </a:r>
            <a:endParaRPr lang="en-US" sz="6400" dirty="0">
              <a:solidFill>
                <a:schemeClr val="tx1"/>
              </a:solidFill>
              <a:cs typeface="B Zar" pitchFamily="2" charset="-78"/>
            </a:endParaRPr>
          </a:p>
          <a:p>
            <a:pPr>
              <a:buNone/>
            </a:pPr>
            <a:endParaRPr lang="fa-IR" dirty="0"/>
          </a:p>
        </p:txBody>
      </p:sp>
      <p:sp>
        <p:nvSpPr>
          <p:cNvPr id="4" name="Footer Placeholder 3"/>
          <p:cNvSpPr>
            <a:spLocks noGrp="1"/>
          </p:cNvSpPr>
          <p:nvPr>
            <p:ph type="ftr" sz="quarter" idx="11"/>
          </p:nvPr>
        </p:nvSpPr>
        <p:spPr/>
        <p:txBody>
          <a:bodyPr/>
          <a:lstStyle/>
          <a:p>
            <a:r>
              <a:rPr lang="en-US" smtClean="0"/>
              <a:t>G.Amini-Autumn 1397</a:t>
            </a:r>
            <a:endParaRPr lang="en-US" dirty="0"/>
          </a:p>
        </p:txBody>
      </p:sp>
      <p:pic>
        <p:nvPicPr>
          <p:cNvPr id="5" name="Picture 4"/>
          <p:cNvPicPr>
            <a:picLocks noChangeAspect="1"/>
          </p:cNvPicPr>
          <p:nvPr/>
        </p:nvPicPr>
        <p:blipFill>
          <a:blip r:embed="rId2" cstate="print">
            <a:extLst/>
          </a:blip>
          <a:stretch>
            <a:fillRect/>
          </a:stretch>
        </p:blipFill>
        <p:spPr>
          <a:xfrm>
            <a:off x="745587" y="393205"/>
            <a:ext cx="2588905" cy="2688309"/>
          </a:xfrm>
          <a:prstGeom prst="diamond">
            <a:avLst/>
          </a:prstGeom>
        </p:spPr>
      </p:pic>
    </p:spTree>
    <p:extLst>
      <p:ext uri="{BB962C8B-B14F-4D97-AF65-F5344CB8AC3E}">
        <p14:creationId xmlns:p14="http://schemas.microsoft.com/office/powerpoint/2010/main" val="9984098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a:solidFill>
                  <a:srgbClr val="FF9900"/>
                </a:solidFill>
                <a:cs typeface="Nazanin" pitchFamily="2" charset="-78"/>
              </a:rPr>
              <a:t>	مواد </a:t>
            </a:r>
            <a:r>
              <a:rPr lang="fa-IR" sz="3600" b="1" dirty="0" smtClean="0">
                <a:solidFill>
                  <a:srgbClr val="FF9900"/>
                </a:solidFill>
                <a:cs typeface="Nazanin" pitchFamily="2" charset="-78"/>
              </a:rPr>
              <a:t>سمي</a:t>
            </a:r>
            <a:endParaRPr lang="fa-IR" sz="3600" dirty="0"/>
          </a:p>
        </p:txBody>
      </p:sp>
      <p:sp>
        <p:nvSpPr>
          <p:cNvPr id="3" name="Content Placeholder 2"/>
          <p:cNvSpPr>
            <a:spLocks noGrp="1"/>
          </p:cNvSpPr>
          <p:nvPr>
            <p:ph idx="1"/>
          </p:nvPr>
        </p:nvSpPr>
        <p:spPr>
          <a:xfrm>
            <a:off x="1068387" y="2436425"/>
            <a:ext cx="10058400" cy="4023360"/>
          </a:xfrm>
        </p:spPr>
        <p:txBody>
          <a:bodyPr/>
          <a:lstStyle/>
          <a:p>
            <a:pPr algn="r" rtl="1">
              <a:spcBef>
                <a:spcPct val="20000"/>
              </a:spcBef>
              <a:buSzPct val="65000"/>
              <a:buFont typeface="Wingdings" panose="05000000000000000000" pitchFamily="2" charset="2"/>
              <a:buChar char="§"/>
              <a:defRPr/>
            </a:pPr>
            <a:r>
              <a:rPr lang="fa-IR" sz="2800" dirty="0">
                <a:solidFill>
                  <a:schemeClr val="tx1"/>
                </a:solidFill>
                <a:cs typeface="Nazanin" pitchFamily="2" charset="-78"/>
              </a:rPr>
              <a:t>مواد سمي در صورت بلعيدن، استنشاق، يا تماس با پوست بدن مي‌تواند باعث مرگ انسان شود </a:t>
            </a:r>
            <a:endParaRPr lang="fa-IR" sz="2800" dirty="0" smtClean="0">
              <a:solidFill>
                <a:schemeClr val="tx1"/>
              </a:solidFill>
              <a:cs typeface="Nazanin" pitchFamily="2" charset="-78"/>
            </a:endParaRPr>
          </a:p>
          <a:p>
            <a:pPr algn="r" rtl="1">
              <a:spcBef>
                <a:spcPct val="20000"/>
              </a:spcBef>
              <a:buSzPct val="65000"/>
              <a:buFont typeface="Wingdings" panose="05000000000000000000" pitchFamily="2" charset="2"/>
              <a:buChar char="§"/>
              <a:defRPr/>
            </a:pPr>
            <a:r>
              <a:rPr lang="fa-IR" sz="2800" dirty="0" smtClean="0">
                <a:solidFill>
                  <a:schemeClr val="tx1"/>
                </a:solidFill>
                <a:cs typeface="Nazanin" pitchFamily="2" charset="-78"/>
              </a:rPr>
              <a:t>در </a:t>
            </a:r>
            <a:r>
              <a:rPr lang="fa-IR" sz="2800" dirty="0">
                <a:solidFill>
                  <a:schemeClr val="tx1"/>
                </a:solidFill>
                <a:cs typeface="Nazanin" pitchFamily="2" charset="-78"/>
              </a:rPr>
              <a:t>مجاورت آتش يا گرماي بالا از خود گازهاي سمي متصاعد مي‌كند. مانند آرسنيك، نيترات جيوه، نيكوتين، پتاسيم، ...</a:t>
            </a:r>
          </a:p>
          <a:p>
            <a:endParaRPr lang="fa-IR" dirty="0"/>
          </a:p>
        </p:txBody>
      </p:sp>
      <p:sp>
        <p:nvSpPr>
          <p:cNvPr id="4" name="Footer Placeholder 3"/>
          <p:cNvSpPr>
            <a:spLocks noGrp="1"/>
          </p:cNvSpPr>
          <p:nvPr>
            <p:ph type="ftr" sz="quarter" idx="11"/>
          </p:nvPr>
        </p:nvSpPr>
        <p:spPr/>
        <p:txBody>
          <a:bodyPr/>
          <a:lstStyle/>
          <a:p>
            <a:r>
              <a:rPr lang="en-US" smtClean="0"/>
              <a:t>G.Amini-Autumn 1397</a:t>
            </a:r>
            <a:endParaRPr lang="en-US"/>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87" y="25341"/>
            <a:ext cx="2349754" cy="206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5691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r" rtl="1">
              <a:lnSpc>
                <a:spcPct val="170000"/>
              </a:lnSpc>
              <a:buFont typeface="Wingdings" pitchFamily="2" charset="2"/>
              <a:buChar char="v"/>
            </a:pPr>
            <a:r>
              <a:rPr lang="fa-IR" sz="2800" b="1" dirty="0">
                <a:solidFill>
                  <a:schemeClr val="tx1"/>
                </a:solidFill>
                <a:cs typeface="B Zar" pitchFamily="2" charset="-78"/>
              </a:rPr>
              <a:t>سموم سیستمیک</a:t>
            </a:r>
            <a:endParaRPr lang="en-US" sz="2800" dirty="0">
              <a:solidFill>
                <a:schemeClr val="tx1"/>
              </a:solidFill>
              <a:cs typeface="B Zar" pitchFamily="2" charset="-78"/>
            </a:endParaRPr>
          </a:p>
          <a:p>
            <a:pPr algn="r" rtl="1">
              <a:lnSpc>
                <a:spcPct val="170000"/>
              </a:lnSpc>
              <a:buFont typeface="Wingdings" pitchFamily="2" charset="2"/>
              <a:buChar char="ü"/>
            </a:pPr>
            <a:r>
              <a:rPr lang="fa-IR" sz="2800" dirty="0">
                <a:solidFill>
                  <a:schemeClr val="tx1"/>
                </a:solidFill>
                <a:cs typeface="B Zar" pitchFamily="2" charset="-78"/>
              </a:rPr>
              <a:t>صدمات ارگانیک به بعضی از اعضاء داخلی( کبد، کلیه خون و غیره) موادی مانند اغلب هیدروکربورهای هالوژنه.</a:t>
            </a:r>
            <a:endParaRPr lang="en-US" sz="2800" dirty="0">
              <a:solidFill>
                <a:schemeClr val="tx1"/>
              </a:solidFill>
              <a:cs typeface="B Zar" pitchFamily="2" charset="-78"/>
            </a:endParaRPr>
          </a:p>
          <a:p>
            <a:pPr algn="r" rtl="1">
              <a:lnSpc>
                <a:spcPct val="170000"/>
              </a:lnSpc>
              <a:buFont typeface="Wingdings" pitchFamily="2" charset="2"/>
              <a:buChar char="v"/>
            </a:pPr>
            <a:r>
              <a:rPr lang="fa-IR" sz="2800" b="1" dirty="0">
                <a:solidFill>
                  <a:schemeClr val="tx1"/>
                </a:solidFill>
                <a:cs typeface="B Zar" pitchFamily="2" charset="-78"/>
              </a:rPr>
              <a:t>عامل هاي مؤثربرارگان هاي خاص </a:t>
            </a:r>
            <a:r>
              <a:rPr lang="en-US" sz="2800" b="1" dirty="0">
                <a:solidFill>
                  <a:schemeClr val="tx1"/>
                </a:solidFill>
                <a:latin typeface="Times New Roman" pitchFamily="18" charset="0"/>
                <a:cs typeface="Times New Roman" pitchFamily="18" charset="0"/>
              </a:rPr>
              <a:t> (Target organ-specific agent )</a:t>
            </a:r>
            <a:endParaRPr lang="en-US" sz="2800" dirty="0">
              <a:solidFill>
                <a:schemeClr val="tx1"/>
              </a:solidFill>
              <a:cs typeface="B Zar" pitchFamily="2" charset="-78"/>
            </a:endParaRPr>
          </a:p>
          <a:p>
            <a:pPr algn="r" rtl="1">
              <a:lnSpc>
                <a:spcPct val="170000"/>
              </a:lnSpc>
              <a:buFont typeface="Wingdings" pitchFamily="2" charset="2"/>
              <a:buChar char="ü"/>
            </a:pPr>
            <a:r>
              <a:rPr lang="fa-IR" sz="2800" dirty="0">
                <a:solidFill>
                  <a:schemeClr val="tx1"/>
                </a:solidFill>
                <a:cs typeface="B Zar" pitchFamily="2" charset="-78"/>
              </a:rPr>
              <a:t>تخریب سیستم هماتوپوئتیک (خون ساز) موادی مانند بنزن، فنول ها و تا حدی تولوئن، زایلن و نفتالین.</a:t>
            </a:r>
            <a:endParaRPr lang="en-US" sz="2800" dirty="0">
              <a:solidFill>
                <a:schemeClr val="tx1"/>
              </a:solidFill>
              <a:cs typeface="B Zar" pitchFamily="2" charset="-78"/>
            </a:endParaRPr>
          </a:p>
          <a:p>
            <a:endParaRPr lang="en-US" dirty="0"/>
          </a:p>
        </p:txBody>
      </p:sp>
      <p:sp>
        <p:nvSpPr>
          <p:cNvPr id="4" name="Footer Placeholder 3"/>
          <p:cNvSpPr>
            <a:spLocks noGrp="1"/>
          </p:cNvSpPr>
          <p:nvPr>
            <p:ph type="ftr" sz="quarter" idx="11"/>
          </p:nvPr>
        </p:nvSpPr>
        <p:spPr/>
        <p:txBody>
          <a:bodyPr/>
          <a:lstStyle/>
          <a:p>
            <a:r>
              <a:rPr lang="en-US" smtClean="0"/>
              <a:t>G.Amini-Autumn 1397</a:t>
            </a:r>
            <a:endParaRPr lang="en-US"/>
          </a:p>
        </p:txBody>
      </p:sp>
      <p:pic>
        <p:nvPicPr>
          <p:cNvPr id="5" name="Picture 4"/>
          <p:cNvPicPr>
            <a:picLocks noChangeAspect="1"/>
          </p:cNvPicPr>
          <p:nvPr/>
        </p:nvPicPr>
        <p:blipFill>
          <a:blip r:embed="rId2" cstate="print">
            <a:extLst/>
          </a:blip>
          <a:stretch>
            <a:fillRect/>
          </a:stretch>
        </p:blipFill>
        <p:spPr>
          <a:xfrm>
            <a:off x="896815" y="549117"/>
            <a:ext cx="2233247" cy="2018237"/>
          </a:xfrm>
          <a:prstGeom prst="diamond">
            <a:avLst/>
          </a:prstGeom>
        </p:spPr>
      </p:pic>
      <p:pic>
        <p:nvPicPr>
          <p:cNvPr id="6" name="Picture 5"/>
          <p:cNvPicPr>
            <a:picLocks noChangeAspect="1"/>
          </p:cNvPicPr>
          <p:nvPr/>
        </p:nvPicPr>
        <p:blipFill>
          <a:blip r:embed="rId3" cstate="print">
            <a:extLst/>
          </a:blip>
          <a:stretch>
            <a:fillRect/>
          </a:stretch>
        </p:blipFill>
        <p:spPr>
          <a:xfrm>
            <a:off x="3464169" y="549117"/>
            <a:ext cx="2303585" cy="2018237"/>
          </a:xfrm>
          <a:prstGeom prst="diamond">
            <a:avLst/>
          </a:prstGeom>
        </p:spPr>
      </p:pic>
    </p:spTree>
    <p:extLst>
      <p:ext uri="{BB962C8B-B14F-4D97-AF65-F5344CB8AC3E}">
        <p14:creationId xmlns:p14="http://schemas.microsoft.com/office/powerpoint/2010/main" val="24266160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800" dirty="0"/>
              <a:t>.</a:t>
            </a:r>
          </a:p>
        </p:txBody>
      </p:sp>
      <p:sp>
        <p:nvSpPr>
          <p:cNvPr id="3" name="Content Placeholder 2"/>
          <p:cNvSpPr>
            <a:spLocks noGrp="1"/>
          </p:cNvSpPr>
          <p:nvPr>
            <p:ph idx="1"/>
          </p:nvPr>
        </p:nvSpPr>
        <p:spPr/>
        <p:txBody>
          <a:bodyPr>
            <a:normAutofit fontScale="77500" lnSpcReduction="20000"/>
          </a:bodyPr>
          <a:lstStyle/>
          <a:p>
            <a:pPr algn="r" rtl="1">
              <a:lnSpc>
                <a:spcPct val="150000"/>
              </a:lnSpc>
              <a:buFont typeface="Wingdings" pitchFamily="2" charset="2"/>
              <a:buChar char="v"/>
            </a:pPr>
            <a:r>
              <a:rPr lang="ar-SA" sz="2400" b="1" dirty="0">
                <a:solidFill>
                  <a:schemeClr val="tx1"/>
                </a:solidFill>
                <a:cs typeface="B Zar" pitchFamily="2" charset="-78"/>
              </a:rPr>
              <a:t> سموم مؤثر بر دستگاه توليد مثل ( </a:t>
            </a:r>
            <a:r>
              <a:rPr lang="en-US" sz="2400" b="1" dirty="0">
                <a:solidFill>
                  <a:schemeClr val="tx1"/>
                </a:solidFill>
                <a:latin typeface="Times New Roman" pitchFamily="18" charset="0"/>
                <a:cs typeface="Times New Roman" pitchFamily="18" charset="0"/>
              </a:rPr>
              <a:t>( Reproductive Toxins </a:t>
            </a:r>
            <a:r>
              <a:rPr lang="en-US" sz="2400" dirty="0">
                <a:cs typeface="B Zar" pitchFamily="2" charset="-78"/>
              </a:rPr>
              <a:t/>
            </a:r>
            <a:br>
              <a:rPr lang="en-US" sz="2400" dirty="0">
                <a:cs typeface="B Zar" pitchFamily="2" charset="-78"/>
              </a:rPr>
            </a:br>
            <a:r>
              <a:rPr lang="fa-IR" sz="2800" dirty="0">
                <a:solidFill>
                  <a:schemeClr val="tx1"/>
                </a:solidFill>
                <a:cs typeface="B Zar" pitchFamily="2" charset="-78"/>
              </a:rPr>
              <a:t>ایجاد اثرات منفی </a:t>
            </a:r>
            <a:r>
              <a:rPr lang="ar-SA" sz="2800" dirty="0">
                <a:solidFill>
                  <a:schemeClr val="tx1"/>
                </a:solidFill>
                <a:cs typeface="B Zar" pitchFamily="2" charset="-78"/>
              </a:rPr>
              <a:t>بر فرآيند طبيعي توليد مثل </a:t>
            </a:r>
            <a:endParaRPr lang="fa-IR" sz="2800" dirty="0">
              <a:solidFill>
                <a:schemeClr val="tx1"/>
              </a:solidFill>
              <a:cs typeface="B Zar" pitchFamily="2" charset="-78"/>
            </a:endParaRPr>
          </a:p>
          <a:p>
            <a:pPr algn="r" rtl="1">
              <a:lnSpc>
                <a:spcPct val="150000"/>
              </a:lnSpc>
              <a:buFont typeface="Wingdings" pitchFamily="2" charset="2"/>
              <a:buChar char="ü"/>
            </a:pPr>
            <a:r>
              <a:rPr lang="ar-SA" sz="2800" dirty="0">
                <a:solidFill>
                  <a:schemeClr val="tx1"/>
                </a:solidFill>
                <a:cs typeface="B Zar" pitchFamily="2" charset="-78"/>
              </a:rPr>
              <a:t>كاهش تمايلات جنسي</a:t>
            </a:r>
            <a:endParaRPr lang="fa-IR" sz="2800" dirty="0">
              <a:solidFill>
                <a:schemeClr val="tx1"/>
              </a:solidFill>
              <a:cs typeface="B Zar" pitchFamily="2" charset="-78"/>
            </a:endParaRPr>
          </a:p>
          <a:p>
            <a:pPr algn="r" rtl="1">
              <a:lnSpc>
                <a:spcPct val="150000"/>
              </a:lnSpc>
              <a:buFont typeface="Wingdings" pitchFamily="2" charset="2"/>
              <a:buChar char="ü"/>
            </a:pPr>
            <a:r>
              <a:rPr lang="ar-SA" sz="2800" dirty="0">
                <a:solidFill>
                  <a:schemeClr val="tx1"/>
                </a:solidFill>
                <a:cs typeface="B Zar" pitchFamily="2" charset="-78"/>
              </a:rPr>
              <a:t> كاهش امكان باروري</a:t>
            </a:r>
            <a:endParaRPr lang="fa-IR" sz="2800" dirty="0">
              <a:solidFill>
                <a:schemeClr val="tx1"/>
              </a:solidFill>
              <a:cs typeface="B Zar" pitchFamily="2" charset="-78"/>
            </a:endParaRPr>
          </a:p>
          <a:p>
            <a:pPr algn="r" rtl="1">
              <a:lnSpc>
                <a:spcPct val="150000"/>
              </a:lnSpc>
              <a:buFont typeface="Wingdings" pitchFamily="2" charset="2"/>
              <a:buChar char="ü"/>
            </a:pPr>
            <a:r>
              <a:rPr lang="ar-SA" sz="2800" dirty="0">
                <a:solidFill>
                  <a:schemeClr val="tx1"/>
                </a:solidFill>
                <a:cs typeface="B Zar" pitchFamily="2" charset="-78"/>
              </a:rPr>
              <a:t>مرگ جنيني </a:t>
            </a:r>
            <a:endParaRPr lang="fa-IR" sz="2800" dirty="0">
              <a:solidFill>
                <a:schemeClr val="tx1"/>
              </a:solidFill>
              <a:cs typeface="B Zar" pitchFamily="2" charset="-78"/>
            </a:endParaRPr>
          </a:p>
          <a:p>
            <a:pPr algn="r" rtl="1">
              <a:lnSpc>
                <a:spcPct val="150000"/>
              </a:lnSpc>
              <a:buFont typeface="Wingdings" pitchFamily="2" charset="2"/>
              <a:buChar char="ü"/>
            </a:pPr>
            <a:r>
              <a:rPr lang="ar-SA" sz="2800" dirty="0">
                <a:solidFill>
                  <a:schemeClr val="tx1"/>
                </a:solidFill>
                <a:cs typeface="B Zar" pitchFamily="2" charset="-78"/>
              </a:rPr>
              <a:t>القاء نقص كروموزومي (ايجاد جهش) </a:t>
            </a:r>
            <a:endParaRPr lang="fa-IR" sz="2800" dirty="0">
              <a:solidFill>
                <a:schemeClr val="tx1"/>
              </a:solidFill>
              <a:cs typeface="B Zar" pitchFamily="2" charset="-78"/>
            </a:endParaRPr>
          </a:p>
          <a:p>
            <a:pPr algn="r" rtl="1">
              <a:lnSpc>
                <a:spcPct val="150000"/>
              </a:lnSpc>
              <a:buFont typeface="Wingdings" pitchFamily="2" charset="2"/>
              <a:buChar char="ü"/>
            </a:pPr>
            <a:r>
              <a:rPr lang="ar-SA" sz="2800" dirty="0">
                <a:solidFill>
                  <a:schemeClr val="tx1"/>
                </a:solidFill>
                <a:cs typeface="B Zar" pitchFamily="2" charset="-78"/>
              </a:rPr>
              <a:t>ايجاد ناهنجاري در جنين يا نقايص اساسي بعد از تولد جنين</a:t>
            </a:r>
            <a:endParaRPr lang="fa-IR" sz="2800" dirty="0">
              <a:solidFill>
                <a:schemeClr val="tx1"/>
              </a:solidFill>
              <a:cs typeface="B Zar" pitchFamily="2" charset="-78"/>
            </a:endParaRPr>
          </a:p>
        </p:txBody>
      </p:sp>
      <p:sp>
        <p:nvSpPr>
          <p:cNvPr id="7" name="Rectangle 6"/>
          <p:cNvSpPr/>
          <p:nvPr/>
        </p:nvSpPr>
        <p:spPr>
          <a:xfrm>
            <a:off x="5524496" y="6286520"/>
            <a:ext cx="1217000" cy="369332"/>
          </a:xfrm>
          <a:prstGeom prst="rect">
            <a:avLst/>
          </a:prstGeom>
        </p:spPr>
        <p:txBody>
          <a:bodyPr wrap="none">
            <a:spAutoFit/>
          </a:bodyPr>
          <a:lstStyle/>
          <a:p>
            <a:pPr algn="ctr">
              <a:buNone/>
            </a:pPr>
            <a:r>
              <a:rPr lang="en-US" dirty="0" err="1">
                <a:latin typeface="Times New Roman" pitchFamily="18" charset="0"/>
                <a:cs typeface="Times New Roman" pitchFamily="18" charset="0"/>
              </a:rPr>
              <a:t>E.Dehghan</a:t>
            </a:r>
            <a:endParaRPr lang="fa-IR"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7328120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800" dirty="0"/>
              <a:t>.</a:t>
            </a:r>
          </a:p>
        </p:txBody>
      </p:sp>
      <p:sp>
        <p:nvSpPr>
          <p:cNvPr id="3" name="Content Placeholder 2"/>
          <p:cNvSpPr>
            <a:spLocks noGrp="1"/>
          </p:cNvSpPr>
          <p:nvPr>
            <p:ph idx="1"/>
          </p:nvPr>
        </p:nvSpPr>
        <p:spPr/>
        <p:txBody>
          <a:bodyPr>
            <a:normAutofit/>
          </a:bodyPr>
          <a:lstStyle/>
          <a:p>
            <a:pPr>
              <a:buNone/>
            </a:pPr>
            <a:r>
              <a:rPr lang="fa-IR" sz="800" dirty="0">
                <a:cs typeface="B Zar" pitchFamily="2" charset="-78"/>
              </a:rPr>
              <a:t>.</a:t>
            </a:r>
          </a:p>
        </p:txBody>
      </p:sp>
      <p:graphicFrame>
        <p:nvGraphicFramePr>
          <p:cNvPr id="6" name="Table 5"/>
          <p:cNvGraphicFramePr>
            <a:graphicFrameLocks noGrp="1"/>
          </p:cNvGraphicFramePr>
          <p:nvPr>
            <p:extLst>
              <p:ext uri="{D42A27DB-BD31-4B8C-83A1-F6EECF244321}">
                <p14:modId xmlns:p14="http://schemas.microsoft.com/office/powerpoint/2010/main" val="2308771623"/>
              </p:ext>
            </p:extLst>
          </p:nvPr>
        </p:nvGraphicFramePr>
        <p:xfrm>
          <a:off x="1238250" y="0"/>
          <a:ext cx="9917430" cy="6824910"/>
        </p:xfrm>
        <a:graphic>
          <a:graphicData uri="http://schemas.openxmlformats.org/drawingml/2006/table">
            <a:tbl>
              <a:tblPr rtl="1" firstRow="1" bandRow="1">
                <a:tableStyleId>{5C22544A-7EE6-4342-B048-85BDC9FD1C3A}</a:tableStyleId>
              </a:tblPr>
              <a:tblGrid>
                <a:gridCol w="4876070"/>
                <a:gridCol w="5041360"/>
              </a:tblGrid>
              <a:tr h="604331">
                <a:tc>
                  <a:txBody>
                    <a:bodyPr/>
                    <a:lstStyle/>
                    <a:p>
                      <a:pPr algn="ctr" rtl="1"/>
                      <a:r>
                        <a:rPr lang="fa-IR" dirty="0" smtClean="0">
                          <a:solidFill>
                            <a:schemeClr val="bg1"/>
                          </a:solidFill>
                          <a:cs typeface="B Zar" pitchFamily="2" charset="-78"/>
                        </a:rPr>
                        <a:t>درزنان</a:t>
                      </a:r>
                      <a:endParaRPr lang="fa-IR" dirty="0">
                        <a:solidFill>
                          <a:schemeClr val="bg1"/>
                        </a:solidFill>
                        <a:cs typeface="B Zar" pitchFamily="2" charset="-78"/>
                      </a:endParaRPr>
                    </a:p>
                  </a:txBody>
                  <a:tcPr>
                    <a:solidFill>
                      <a:schemeClr val="tx2">
                        <a:lumMod val="75000"/>
                      </a:schemeClr>
                    </a:solidFill>
                  </a:tcPr>
                </a:tc>
                <a:tc>
                  <a:txBody>
                    <a:bodyPr/>
                    <a:lstStyle/>
                    <a:p>
                      <a:pPr algn="ctr" rtl="1"/>
                      <a:r>
                        <a:rPr lang="fa-IR" dirty="0" smtClean="0">
                          <a:cs typeface="B Zar" pitchFamily="2" charset="-78"/>
                        </a:rPr>
                        <a:t>درمردان</a:t>
                      </a:r>
                      <a:endParaRPr lang="fa-IR" dirty="0">
                        <a:cs typeface="B Zar" pitchFamily="2" charset="-78"/>
                      </a:endParaRPr>
                    </a:p>
                  </a:txBody>
                  <a:tcPr>
                    <a:solidFill>
                      <a:schemeClr val="tx2">
                        <a:lumMod val="75000"/>
                      </a:schemeClr>
                    </a:solidFill>
                  </a:tcPr>
                </a:tc>
              </a:tr>
              <a:tr h="6220579">
                <a:tc>
                  <a:txBody>
                    <a:bodyPr/>
                    <a:lstStyle/>
                    <a:p>
                      <a:pPr algn="ctr" rtl="1"/>
                      <a:r>
                        <a:rPr lang="ar-SA" sz="2000" kern="1200" dirty="0" smtClean="0">
                          <a:solidFill>
                            <a:schemeClr val="dk1"/>
                          </a:solidFill>
                          <a:latin typeface="+mn-lt"/>
                          <a:ea typeface="+mn-ea"/>
                          <a:cs typeface="B Zar" pitchFamily="2" charset="-78"/>
                        </a:rPr>
                        <a:t>گازهاي بيهوشي دهنده</a:t>
                      </a:r>
                      <a:r>
                        <a:rPr lang="en-US" sz="2000" kern="1200" dirty="0" smtClean="0">
                          <a:solidFill>
                            <a:schemeClr val="dk1"/>
                          </a:solidFill>
                          <a:latin typeface="+mn-lt"/>
                          <a:ea typeface="+mn-ea"/>
                          <a:cs typeface="B Zar" pitchFamily="2" charset="-78"/>
                        </a:rPr>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كربن دي سولفيد</a:t>
                      </a:r>
                      <a:r>
                        <a:rPr lang="en-US" sz="2000" kern="1200" dirty="0" smtClean="0">
                          <a:solidFill>
                            <a:schemeClr val="dk1"/>
                          </a:solidFill>
                          <a:latin typeface="+mn-lt"/>
                          <a:ea typeface="+mn-ea"/>
                          <a:cs typeface="B Zar" pitchFamily="2" charset="-78"/>
                        </a:rPr>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عوامل و داروهاي شيمي درماني ( در سرطا</a:t>
                      </a:r>
                      <a:r>
                        <a:rPr lang="fa-IR" sz="2000" kern="1200" dirty="0" smtClean="0">
                          <a:solidFill>
                            <a:schemeClr val="dk1"/>
                          </a:solidFill>
                          <a:latin typeface="+mn-lt"/>
                          <a:ea typeface="+mn-ea"/>
                          <a:cs typeface="B Zar" pitchFamily="2" charset="-78"/>
                        </a:rPr>
                        <a:t>ن)</a:t>
                      </a:r>
                      <a:r>
                        <a:rPr lang="en-US" sz="2000" kern="1200" dirty="0" smtClean="0">
                          <a:solidFill>
                            <a:schemeClr val="dk1"/>
                          </a:solidFill>
                          <a:latin typeface="+mn-lt"/>
                          <a:ea typeface="+mn-ea"/>
                          <a:cs typeface="B Zar" pitchFamily="2" charset="-78"/>
                        </a:rPr>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كلرودكن (كي پو</a:t>
                      </a:r>
                      <a:r>
                        <a:rPr lang="fa-IR" sz="2000" kern="1200" dirty="0" smtClean="0">
                          <a:solidFill>
                            <a:schemeClr val="dk1"/>
                          </a:solidFill>
                          <a:latin typeface="+mn-lt"/>
                          <a:ea typeface="+mn-ea"/>
                          <a:cs typeface="B Zar" pitchFamily="2" charset="-78"/>
                        </a:rPr>
                        <a:t>ن)</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كلروپرن</a:t>
                      </a:r>
                      <a:r>
                        <a:rPr lang="en-US" sz="2000" kern="1200" dirty="0" smtClean="0">
                          <a:solidFill>
                            <a:schemeClr val="dk1"/>
                          </a:solidFill>
                          <a:latin typeface="+mn-lt"/>
                          <a:ea typeface="+mn-ea"/>
                          <a:cs typeface="B Zar" pitchFamily="2" charset="-78"/>
                        </a:rPr>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دي برومو كلرو پروپان </a:t>
                      </a:r>
                      <a:r>
                        <a:rPr lang="en-US" sz="2000" kern="1200" dirty="0" smtClean="0">
                          <a:solidFill>
                            <a:schemeClr val="dk1"/>
                          </a:solidFill>
                          <a:latin typeface="+mn-lt"/>
                          <a:ea typeface="+mn-ea"/>
                          <a:cs typeface="B Zar" pitchFamily="2" charset="-78"/>
                        </a:rPr>
                        <a:t>(DBCP)</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دي نيتروتولوئن</a:t>
                      </a:r>
                      <a:r>
                        <a:rPr lang="en-US" sz="2000" kern="1200" dirty="0" smtClean="0">
                          <a:solidFill>
                            <a:schemeClr val="dk1"/>
                          </a:solidFill>
                          <a:latin typeface="+mn-lt"/>
                          <a:ea typeface="+mn-ea"/>
                          <a:cs typeface="B Zar" pitchFamily="2" charset="-78"/>
                        </a:rPr>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اتيلن دي برومايد</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اتيلن گليكول منواتيل اتر</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اتيلن اكسايد</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الكل (اتانول)</a:t>
                      </a:r>
                      <a:r>
                        <a:rPr lang="en-US" sz="2000" kern="1200" dirty="0" smtClean="0">
                          <a:solidFill>
                            <a:schemeClr val="dk1"/>
                          </a:solidFill>
                          <a:latin typeface="+mn-lt"/>
                          <a:ea typeface="+mn-ea"/>
                          <a:cs typeface="B Zar" pitchFamily="2" charset="-78"/>
                        </a:rPr>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اترهاي گليكول</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هگزان</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كاد‌ميم غيرآلي</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سرب (آلي و غيرآلي)</a:t>
                      </a:r>
                      <a:r>
                        <a:rPr lang="en-US" sz="2000" kern="1200" dirty="0" smtClean="0">
                          <a:solidFill>
                            <a:schemeClr val="dk1"/>
                          </a:solidFill>
                          <a:latin typeface="+mn-lt"/>
                          <a:ea typeface="+mn-ea"/>
                          <a:cs typeface="B Zar" pitchFamily="2" charset="-78"/>
                        </a:rPr>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حشره كش</a:t>
                      </a:r>
                      <a:r>
                        <a:rPr lang="en-US" sz="2000" kern="1200" dirty="0" smtClean="0">
                          <a:solidFill>
                            <a:schemeClr val="dk1"/>
                          </a:solidFill>
                          <a:latin typeface="+mn-lt"/>
                          <a:ea typeface="+mn-ea"/>
                          <a:cs typeface="B Zar" pitchFamily="2" charset="-78"/>
                        </a:rPr>
                        <a:t> </a:t>
                      </a:r>
                      <a:r>
                        <a:rPr lang="ar-SA" sz="2000" kern="1200" dirty="0" smtClean="0">
                          <a:solidFill>
                            <a:schemeClr val="dk1"/>
                          </a:solidFill>
                          <a:latin typeface="+mn-lt"/>
                          <a:ea typeface="+mn-ea"/>
                          <a:cs typeface="B Zar" pitchFamily="2" charset="-78"/>
                        </a:rPr>
                        <a:t>ها</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وينيل كلرايد</a:t>
                      </a:r>
                      <a:endParaRPr lang="fa-IR" sz="2000" dirty="0">
                        <a:cs typeface="B Zar" pitchFamily="2" charset="-78"/>
                      </a:endParaRPr>
                    </a:p>
                  </a:txBody>
                  <a:tcPr>
                    <a:solidFill>
                      <a:schemeClr val="tx2">
                        <a:lumMod val="40000"/>
                        <a:lumOff val="60000"/>
                      </a:schemeClr>
                    </a:solidFill>
                  </a:tcPr>
                </a:tc>
                <a:tc>
                  <a:txBody>
                    <a:bodyPr/>
                    <a:lstStyle/>
                    <a:p>
                      <a:pPr algn="ctr" rtl="1"/>
                      <a:r>
                        <a:rPr lang="ar-SA" sz="2000" kern="1200" dirty="0" smtClean="0">
                          <a:solidFill>
                            <a:schemeClr val="dk1"/>
                          </a:solidFill>
                          <a:latin typeface="+mn-lt"/>
                          <a:ea typeface="+mn-ea"/>
                          <a:cs typeface="B Zar" pitchFamily="2" charset="-78"/>
                        </a:rPr>
                        <a:t>گازهاي بيهوشي دهنده</a:t>
                      </a:r>
                      <a:r>
                        <a:rPr lang="en-US" sz="2000" kern="1200" dirty="0" smtClean="0">
                          <a:solidFill>
                            <a:schemeClr val="dk1"/>
                          </a:solidFill>
                          <a:latin typeface="+mn-lt"/>
                          <a:ea typeface="+mn-ea"/>
                          <a:cs typeface="B Zar" pitchFamily="2" charset="-78"/>
                        </a:rPr>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آتيلين</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بنزن</a:t>
                      </a:r>
                      <a:r>
                        <a:rPr lang="en-US" sz="2000" kern="1200" dirty="0" smtClean="0">
                          <a:solidFill>
                            <a:schemeClr val="dk1"/>
                          </a:solidFill>
                          <a:latin typeface="+mn-lt"/>
                          <a:ea typeface="+mn-ea"/>
                          <a:cs typeface="B Zar" pitchFamily="2" charset="-78"/>
                        </a:rPr>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كربن دي سولفيد</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عوامل و داروهاي شيمي درماني (در سرطان</a:t>
                      </a:r>
                      <a:r>
                        <a:rPr lang="en-US" sz="2000" kern="1200" dirty="0" smtClean="0">
                          <a:solidFill>
                            <a:schemeClr val="dk1"/>
                          </a:solidFill>
                          <a:latin typeface="+mn-lt"/>
                          <a:ea typeface="+mn-ea"/>
                          <a:cs typeface="B Zar" pitchFamily="2" charset="-78"/>
                        </a:rPr>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كلروپرن</a:t>
                      </a:r>
                      <a:r>
                        <a:rPr lang="en-US" sz="2000" kern="1200" dirty="0" smtClean="0">
                          <a:solidFill>
                            <a:schemeClr val="dk1"/>
                          </a:solidFill>
                          <a:latin typeface="+mn-lt"/>
                          <a:ea typeface="+mn-ea"/>
                          <a:cs typeface="B Zar" pitchFamily="2" charset="-78"/>
                        </a:rPr>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 الكل (اتانول)</a:t>
                      </a:r>
                      <a:r>
                        <a:rPr lang="en-US" sz="2000" kern="1200" dirty="0" smtClean="0">
                          <a:solidFill>
                            <a:schemeClr val="dk1"/>
                          </a:solidFill>
                          <a:latin typeface="+mn-lt"/>
                          <a:ea typeface="+mn-ea"/>
                          <a:cs typeface="B Zar" pitchFamily="2" charset="-78"/>
                        </a:rPr>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اتيلن اكسايد</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اترهاي گليكول</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فرمالدئيد</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سرب (آلي و غير آلي)</a:t>
                      </a:r>
                      <a:r>
                        <a:rPr lang="en-US" sz="2000" kern="1200" dirty="0" smtClean="0">
                          <a:solidFill>
                            <a:schemeClr val="dk1"/>
                          </a:solidFill>
                          <a:latin typeface="+mn-lt"/>
                          <a:ea typeface="+mn-ea"/>
                          <a:cs typeface="B Zar" pitchFamily="2" charset="-78"/>
                        </a:rPr>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مونومتيل جيوه</a:t>
                      </a:r>
                      <a:r>
                        <a:rPr lang="en-US" sz="2000" kern="1200" dirty="0" smtClean="0">
                          <a:solidFill>
                            <a:schemeClr val="dk1"/>
                          </a:solidFill>
                          <a:latin typeface="+mn-lt"/>
                          <a:ea typeface="+mn-ea"/>
                          <a:cs typeface="B Zar" pitchFamily="2" charset="-78"/>
                        </a:rPr>
                        <a:t> (</a:t>
                      </a:r>
                      <a:r>
                        <a:rPr lang="en-US" sz="2000" kern="1200" dirty="0" err="1" smtClean="0">
                          <a:solidFill>
                            <a:schemeClr val="dk1"/>
                          </a:solidFill>
                          <a:latin typeface="+mn-lt"/>
                          <a:ea typeface="+mn-ea"/>
                          <a:cs typeface="B Zar" pitchFamily="2" charset="-78"/>
                        </a:rPr>
                        <a:t>Methylmercury</a:t>
                      </a:r>
                      <a:r>
                        <a:rPr lang="en-US" sz="2000" kern="1200" dirty="0" smtClean="0">
                          <a:solidFill>
                            <a:schemeClr val="dk1"/>
                          </a:solidFill>
                          <a:latin typeface="+mn-lt"/>
                          <a:ea typeface="+mn-ea"/>
                          <a:cs typeface="B Zar" pitchFamily="2" charset="-78"/>
                        </a:rPr>
                        <a:t>)</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حشره كش</a:t>
                      </a:r>
                      <a:r>
                        <a:rPr lang="en-US" sz="2000" kern="1200" dirty="0" smtClean="0">
                          <a:solidFill>
                            <a:schemeClr val="dk1"/>
                          </a:solidFill>
                          <a:latin typeface="+mn-lt"/>
                          <a:ea typeface="+mn-ea"/>
                          <a:cs typeface="B Zar" pitchFamily="2" charset="-78"/>
                        </a:rPr>
                        <a:t> </a:t>
                      </a:r>
                      <a:r>
                        <a:rPr lang="ar-SA" sz="2000" kern="1200" dirty="0" smtClean="0">
                          <a:solidFill>
                            <a:schemeClr val="dk1"/>
                          </a:solidFill>
                          <a:latin typeface="+mn-lt"/>
                          <a:ea typeface="+mn-ea"/>
                          <a:cs typeface="B Zar" pitchFamily="2" charset="-78"/>
                        </a:rPr>
                        <a:t>ها</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استرهاي فتاليك اسيد</a:t>
                      </a:r>
                      <a:r>
                        <a:rPr lang="en-US" sz="2000" kern="1200" dirty="0" smtClean="0">
                          <a:solidFill>
                            <a:schemeClr val="dk1"/>
                          </a:solidFill>
                          <a:latin typeface="+mn-lt"/>
                          <a:ea typeface="+mn-ea"/>
                          <a:cs typeface="B Zar" pitchFamily="2" charset="-78"/>
                        </a:rPr>
                        <a:t> “PAES”</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بي فنيل هاي پلي كلر دار </a:t>
                      </a:r>
                      <a:r>
                        <a:rPr lang="en-US" sz="2000" kern="1200" dirty="0" smtClean="0">
                          <a:solidFill>
                            <a:schemeClr val="dk1"/>
                          </a:solidFill>
                          <a:latin typeface="+mn-lt"/>
                          <a:ea typeface="+mn-ea"/>
                          <a:cs typeface="B Zar" pitchFamily="2" charset="-78"/>
                        </a:rPr>
                        <a:t>Polychlorinated biphenyls</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استرپتومايسين</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استيرن</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تولوئن</a:t>
                      </a:r>
                      <a:r>
                        <a:rPr lang="en-US" sz="2000" kern="1200" dirty="0" smtClean="0">
                          <a:solidFill>
                            <a:schemeClr val="dk1"/>
                          </a:solidFill>
                          <a:latin typeface="+mn-lt"/>
                          <a:ea typeface="+mn-ea"/>
                          <a:cs typeface="B Zar" pitchFamily="2" charset="-78"/>
                        </a:rPr>
                        <a:t> </a:t>
                      </a:r>
                      <a:br>
                        <a:rPr lang="en-US" sz="2000" kern="1200" dirty="0" smtClean="0">
                          <a:solidFill>
                            <a:schemeClr val="dk1"/>
                          </a:solidFill>
                          <a:latin typeface="+mn-lt"/>
                          <a:ea typeface="+mn-ea"/>
                          <a:cs typeface="B Zar" pitchFamily="2" charset="-78"/>
                        </a:rPr>
                      </a:br>
                      <a:r>
                        <a:rPr lang="ar-SA" sz="2000" kern="1200" dirty="0" smtClean="0">
                          <a:solidFill>
                            <a:schemeClr val="dk1"/>
                          </a:solidFill>
                          <a:latin typeface="+mn-lt"/>
                          <a:ea typeface="+mn-ea"/>
                          <a:cs typeface="B Zar" pitchFamily="2" charset="-78"/>
                        </a:rPr>
                        <a:t>وينيل كلرايد</a:t>
                      </a:r>
                      <a:endParaRPr lang="fa-IR" sz="2000" dirty="0">
                        <a:cs typeface="B Zar" pitchFamily="2" charset="-78"/>
                      </a:endParaRPr>
                    </a:p>
                  </a:txBody>
                  <a:tcPr>
                    <a:solidFill>
                      <a:schemeClr val="tx2">
                        <a:lumMod val="40000"/>
                        <a:lumOff val="60000"/>
                      </a:schemeClr>
                    </a:solidFill>
                  </a:tcPr>
                </a:tc>
              </a:tr>
            </a:tbl>
          </a:graphicData>
        </a:graphic>
      </p:graphicFrame>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3372590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a:solidFill>
                  <a:srgbClr val="FF9900"/>
                </a:solidFill>
                <a:cs typeface="Nazanin" pitchFamily="2" charset="-78"/>
              </a:rPr>
              <a:t>	</a:t>
            </a:r>
            <a:r>
              <a:rPr lang="fa-IR" sz="3600" b="1" dirty="0" smtClean="0">
                <a:solidFill>
                  <a:srgbClr val="FF9900"/>
                </a:solidFill>
                <a:cs typeface="Nazanin" pitchFamily="2" charset="-78"/>
              </a:rPr>
              <a:t>مواد </a:t>
            </a:r>
            <a:r>
              <a:rPr lang="fa-IR" sz="3600" b="1" dirty="0">
                <a:solidFill>
                  <a:srgbClr val="FF9900"/>
                </a:solidFill>
                <a:cs typeface="Nazanin" pitchFamily="2" charset="-78"/>
              </a:rPr>
              <a:t>عفوني</a:t>
            </a:r>
            <a:endParaRPr lang="fa-IR" sz="3600" dirty="0"/>
          </a:p>
        </p:txBody>
      </p:sp>
      <p:sp>
        <p:nvSpPr>
          <p:cNvPr id="3" name="Content Placeholder 2"/>
          <p:cNvSpPr>
            <a:spLocks noGrp="1"/>
          </p:cNvSpPr>
          <p:nvPr>
            <p:ph idx="1"/>
          </p:nvPr>
        </p:nvSpPr>
        <p:spPr>
          <a:xfrm>
            <a:off x="1068387" y="2436425"/>
            <a:ext cx="10058400" cy="4023360"/>
          </a:xfrm>
        </p:spPr>
        <p:txBody>
          <a:bodyPr/>
          <a:lstStyle/>
          <a:p>
            <a:pPr algn="r">
              <a:spcBef>
                <a:spcPct val="20000"/>
              </a:spcBef>
              <a:buClr>
                <a:schemeClr val="hlink"/>
              </a:buClr>
              <a:buSzPct val="65000"/>
              <a:buFont typeface="Wingdings" pitchFamily="2" charset="2"/>
              <a:buNone/>
              <a:defRPr/>
            </a:pPr>
            <a:endParaRPr lang="fa-IR" sz="2800" dirty="0" smtClean="0">
              <a:solidFill>
                <a:schemeClr val="tx1"/>
              </a:solidFill>
              <a:cs typeface="Nazanin" pitchFamily="2" charset="-78"/>
            </a:endParaRPr>
          </a:p>
          <a:p>
            <a:pPr algn="r" rtl="1">
              <a:spcBef>
                <a:spcPct val="20000"/>
              </a:spcBef>
              <a:buClr>
                <a:srgbClr val="FFC000"/>
              </a:buClr>
              <a:buSzPct val="65000"/>
              <a:buFont typeface="Wingdings" panose="05000000000000000000" pitchFamily="2" charset="2"/>
              <a:buChar char="v"/>
              <a:defRPr/>
            </a:pPr>
            <a:r>
              <a:rPr lang="fa-IR" sz="2800" dirty="0" smtClean="0">
                <a:solidFill>
                  <a:schemeClr val="tx1"/>
                </a:solidFill>
                <a:cs typeface="Nazanin" pitchFamily="2" charset="-78"/>
              </a:rPr>
              <a:t>مواد </a:t>
            </a:r>
            <a:r>
              <a:rPr lang="fa-IR" sz="2800" dirty="0">
                <a:solidFill>
                  <a:schemeClr val="tx1"/>
                </a:solidFill>
                <a:cs typeface="Nazanin" pitchFamily="2" charset="-78"/>
              </a:rPr>
              <a:t>عفوني حاوي عوامل بيماري‌زا همچون ميكروب، ويروس و ... مي‌باشند. مانند فاضلاب‌هاي بيمارستاني</a:t>
            </a:r>
          </a:p>
          <a:p>
            <a:endParaRPr lang="fa-IR"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387" y="286603"/>
            <a:ext cx="2735262"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27439623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smtClean="0">
                <a:solidFill>
                  <a:srgbClr val="FF9900"/>
                </a:solidFill>
                <a:cs typeface="Nazanin" pitchFamily="2" charset="-78"/>
              </a:rPr>
              <a:t>مواد </a:t>
            </a:r>
            <a:r>
              <a:rPr lang="fa-IR" sz="3600" b="1" dirty="0">
                <a:solidFill>
                  <a:srgbClr val="FF9900"/>
                </a:solidFill>
                <a:cs typeface="Nazanin" pitchFamily="2" charset="-78"/>
              </a:rPr>
              <a:t>راديواكتيويته</a:t>
            </a:r>
            <a:endParaRPr lang="fa-IR" sz="3600" dirty="0"/>
          </a:p>
        </p:txBody>
      </p:sp>
      <p:sp>
        <p:nvSpPr>
          <p:cNvPr id="3" name="Content Placeholder 2"/>
          <p:cNvSpPr>
            <a:spLocks noGrp="1"/>
          </p:cNvSpPr>
          <p:nvPr>
            <p:ph idx="1"/>
          </p:nvPr>
        </p:nvSpPr>
        <p:spPr>
          <a:xfrm>
            <a:off x="1097280" y="2514600"/>
            <a:ext cx="10058400" cy="3354494"/>
          </a:xfrm>
        </p:spPr>
        <p:txBody>
          <a:bodyPr/>
          <a:lstStyle/>
          <a:p>
            <a:pPr algn="r" rtl="1">
              <a:buFont typeface="Wingdings" panose="05000000000000000000" pitchFamily="2" charset="2"/>
              <a:buChar char="§"/>
            </a:pPr>
            <a:r>
              <a:rPr lang="fa-IR" sz="2800" dirty="0">
                <a:solidFill>
                  <a:schemeClr val="tx1"/>
                </a:solidFill>
                <a:cs typeface="Nazanin" pitchFamily="2" charset="-78"/>
              </a:rPr>
              <a:t>اين مواد خودبخود قابل اشتعال نبوده ولي در آتش‌سوزيها خطرات تشعشع را به همراه دارد. </a:t>
            </a:r>
            <a:endParaRPr lang="fa-IR" sz="2800" dirty="0" smtClean="0">
              <a:solidFill>
                <a:schemeClr val="tx1"/>
              </a:solidFill>
              <a:cs typeface="Nazanin" pitchFamily="2" charset="-78"/>
            </a:endParaRPr>
          </a:p>
          <a:p>
            <a:pPr algn="r" rtl="1">
              <a:buFont typeface="Wingdings" panose="05000000000000000000" pitchFamily="2" charset="2"/>
              <a:buChar char="§"/>
            </a:pPr>
            <a:r>
              <a:rPr lang="fa-IR" sz="2800" dirty="0" smtClean="0">
                <a:solidFill>
                  <a:schemeClr val="tx1"/>
                </a:solidFill>
                <a:cs typeface="Nazanin" pitchFamily="2" charset="-78"/>
              </a:rPr>
              <a:t>در </a:t>
            </a:r>
            <a:r>
              <a:rPr lang="fa-IR" sz="2800" dirty="0">
                <a:solidFill>
                  <a:schemeClr val="tx1"/>
                </a:solidFill>
                <a:cs typeface="Nazanin" pitchFamily="2" charset="-78"/>
              </a:rPr>
              <a:t>جعبه‌هاي سربي بايستي حمل شوند. </a:t>
            </a:r>
            <a:endParaRPr lang="fa-IR" sz="2800" dirty="0" smtClean="0">
              <a:solidFill>
                <a:schemeClr val="tx1"/>
              </a:solidFill>
              <a:cs typeface="Nazanin" pitchFamily="2" charset="-78"/>
            </a:endParaRPr>
          </a:p>
          <a:p>
            <a:pPr algn="r" rtl="1">
              <a:buFont typeface="Wingdings" panose="05000000000000000000" pitchFamily="2" charset="2"/>
              <a:buChar char="§"/>
            </a:pPr>
            <a:r>
              <a:rPr lang="ar-SA" altLang="zh-CN" sz="2800" dirty="0" smtClean="0">
                <a:solidFill>
                  <a:schemeClr val="tx1"/>
                </a:solidFill>
                <a:cs typeface="Nazanin" pitchFamily="2" charset="-78"/>
              </a:rPr>
              <a:t>بر </a:t>
            </a:r>
            <a:r>
              <a:rPr lang="ar-SA" altLang="zh-CN" sz="2800" dirty="0">
                <a:solidFill>
                  <a:schemeClr val="tx1"/>
                </a:solidFill>
                <a:cs typeface="Nazanin" pitchFamily="2" charset="-78"/>
              </a:rPr>
              <a:t>اساس ميزان تشعشع ساطع شده به سه گروه سفيد، زرد و زرد با شرايط خاص تقسيم</a:t>
            </a:r>
            <a:r>
              <a:rPr lang="ar-SA" altLang="zh-CN" sz="2800" dirty="0">
                <a:solidFill>
                  <a:schemeClr val="tx1"/>
                </a:solidFill>
                <a:cs typeface="Arial" charset="0"/>
              </a:rPr>
              <a:t>‌</a:t>
            </a:r>
            <a:r>
              <a:rPr lang="ar-SA" altLang="zh-CN" sz="2800" dirty="0">
                <a:solidFill>
                  <a:schemeClr val="tx1"/>
                </a:solidFill>
                <a:cs typeface="Nazanin" pitchFamily="2" charset="-78"/>
              </a:rPr>
              <a:t>بندي </a:t>
            </a:r>
            <a:r>
              <a:rPr lang="ar-SA" altLang="zh-CN" sz="2800" dirty="0" smtClean="0">
                <a:solidFill>
                  <a:schemeClr val="tx1"/>
                </a:solidFill>
                <a:cs typeface="Nazanin" pitchFamily="2" charset="-78"/>
              </a:rPr>
              <a:t>مي</a:t>
            </a:r>
            <a:r>
              <a:rPr lang="ar-SA" altLang="zh-CN" sz="2800" dirty="0" smtClean="0">
                <a:solidFill>
                  <a:schemeClr val="tx1"/>
                </a:solidFill>
                <a:cs typeface="Arial" charset="0"/>
              </a:rPr>
              <a:t>‌</a:t>
            </a:r>
            <a:r>
              <a:rPr lang="ar-SA" altLang="zh-CN" sz="2800" dirty="0" smtClean="0">
                <a:solidFill>
                  <a:schemeClr val="tx1"/>
                </a:solidFill>
                <a:cs typeface="Nazanin" pitchFamily="2" charset="-78"/>
              </a:rPr>
              <a:t>كنند</a:t>
            </a:r>
            <a:r>
              <a:rPr lang="fa-IR" altLang="zh-CN" sz="2800" dirty="0" smtClean="0">
                <a:solidFill>
                  <a:schemeClr val="tx1"/>
                </a:solidFill>
                <a:cs typeface="Nazanin" pitchFamily="2" charset="-78"/>
              </a:rPr>
              <a:t>.</a:t>
            </a:r>
            <a:endParaRPr lang="fa-IR" sz="2800" dirty="0">
              <a:solidFill>
                <a:schemeClr val="tx1"/>
              </a:solidFill>
              <a:cs typeface="Nazanin" pitchFamily="2" charset="-78"/>
            </a:endParaRPr>
          </a:p>
          <a:p>
            <a:endParaRPr lang="fa-IR" dirty="0"/>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4958452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a:solidFill>
                  <a:srgbClr val="FF9900"/>
                </a:solidFill>
                <a:cs typeface="Nazanin" pitchFamily="2" charset="-78"/>
              </a:rPr>
              <a:t>	مواد راديواكتيويته</a:t>
            </a:r>
            <a:endParaRPr lang="fa-IR" sz="3600" dirty="0"/>
          </a:p>
        </p:txBody>
      </p:sp>
      <p:sp>
        <p:nvSpPr>
          <p:cNvPr id="3" name="Content Placeholder 2"/>
          <p:cNvSpPr>
            <a:spLocks noGrp="1"/>
          </p:cNvSpPr>
          <p:nvPr>
            <p:ph idx="1"/>
          </p:nvPr>
        </p:nvSpPr>
        <p:spPr/>
        <p:txBody>
          <a:bodyPr>
            <a:normAutofit/>
          </a:bodyPr>
          <a:lstStyle/>
          <a:p>
            <a:pPr algn="r"/>
            <a:r>
              <a:rPr lang="fa-IR" sz="3600" dirty="0">
                <a:cs typeface="Nazanin" pitchFamily="2" charset="-78"/>
              </a:rPr>
              <a:t>مانند اورانيوم</a:t>
            </a:r>
            <a:endParaRPr lang="en-US" sz="3600" dirty="0">
              <a:cs typeface="Nazanin" pitchFamily="2" charset="-78"/>
            </a:endParaRPr>
          </a:p>
          <a:p>
            <a:pPr algn="r"/>
            <a:endParaRPr lang="fa-IR" sz="3600" dirty="0"/>
          </a:p>
        </p:txBody>
      </p:sp>
      <p:sp>
        <p:nvSpPr>
          <p:cNvPr id="4" name="Footer Placeholder 3"/>
          <p:cNvSpPr>
            <a:spLocks noGrp="1"/>
          </p:cNvSpPr>
          <p:nvPr>
            <p:ph type="ftr" sz="quarter" idx="11"/>
          </p:nvPr>
        </p:nvSpPr>
        <p:spPr/>
        <p:txBody>
          <a:bodyPr/>
          <a:lstStyle/>
          <a:p>
            <a:r>
              <a:rPr lang="en-US" smtClean="0"/>
              <a:t>G.Amini-Autumn 1397</a:t>
            </a:r>
            <a:endParaRPr lang="en-US"/>
          </a:p>
        </p:txBody>
      </p:sp>
      <p:pic>
        <p:nvPicPr>
          <p:cNvPr id="5" name="Picture 5"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6469" y="2955560"/>
            <a:ext cx="27717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790" y="2955560"/>
            <a:ext cx="27368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111" y="2865838"/>
            <a:ext cx="273685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405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120190" y="-68679"/>
            <a:ext cx="8229600" cy="1828800"/>
          </a:xfrm>
        </p:spPr>
        <p:txBody>
          <a:bodyPr>
            <a:normAutofit/>
          </a:bodyPr>
          <a:lstStyle/>
          <a:p>
            <a:pPr algn="r" rtl="1" eaLnBrk="1" hangingPunct="1"/>
            <a:r>
              <a:rPr lang="fa-IR" sz="3200" b="1" dirty="0">
                <a:solidFill>
                  <a:srgbClr val="0070C0"/>
                </a:solidFill>
                <a:latin typeface="Arial" panose="020B0604020202020204" pitchFamily="34" charset="0"/>
              </a:rPr>
              <a:t>آزمايشگاه استاندارد </a:t>
            </a:r>
            <a:r>
              <a:rPr lang="en-US" sz="3600" dirty="0">
                <a:solidFill>
                  <a:srgbClr val="0070C0"/>
                </a:solidFill>
                <a:latin typeface="Arial" panose="020B0604020202020204" pitchFamily="34" charset="0"/>
              </a:rPr>
              <a:t>OSHA</a:t>
            </a:r>
          </a:p>
        </p:txBody>
      </p:sp>
      <p:sp>
        <p:nvSpPr>
          <p:cNvPr id="879619" name="Rectangle 3"/>
          <p:cNvSpPr>
            <a:spLocks noGrp="1" noChangeArrowheads="1"/>
          </p:cNvSpPr>
          <p:nvPr>
            <p:ph idx="1"/>
          </p:nvPr>
        </p:nvSpPr>
        <p:spPr>
          <a:xfrm>
            <a:off x="1106906" y="2021596"/>
            <a:ext cx="10242884" cy="4176713"/>
          </a:xfrm>
        </p:spPr>
        <p:txBody>
          <a:bodyPr>
            <a:noAutofit/>
          </a:bodyPr>
          <a:lstStyle/>
          <a:p>
            <a:pPr algn="r" rtl="1" eaLnBrk="1" hangingPunct="1">
              <a:lnSpc>
                <a:spcPct val="100000"/>
              </a:lnSpc>
              <a:buFont typeface="Wingdings" panose="05000000000000000000" pitchFamily="2" charset="2"/>
              <a:buChar char="§"/>
            </a:pPr>
            <a:r>
              <a:rPr lang="fa-IR" sz="2800" dirty="0" err="1" smtClean="0">
                <a:solidFill>
                  <a:schemeClr val="tx1"/>
                </a:solidFill>
                <a:latin typeface="Arial" panose="020B0604020202020204" pitchFamily="34" charset="0"/>
                <a:cs typeface="Nazanin" panose="00000400000000000000" pitchFamily="2" charset="-78"/>
              </a:rPr>
              <a:t>آلاينده</a:t>
            </a:r>
            <a:r>
              <a:rPr lang="fa-IR" sz="2800" dirty="0" smtClean="0">
                <a:solidFill>
                  <a:schemeClr val="tx1"/>
                </a:solidFill>
                <a:latin typeface="Arial" panose="020B0604020202020204" pitchFamily="34" charset="0"/>
                <a:cs typeface="Nazanin" panose="00000400000000000000" pitchFamily="2" charset="-78"/>
              </a:rPr>
              <a:t> هاي </a:t>
            </a:r>
            <a:r>
              <a:rPr lang="fa-IR" sz="2800" dirty="0">
                <a:solidFill>
                  <a:schemeClr val="tx1"/>
                </a:solidFill>
                <a:latin typeface="Arial" panose="020B0604020202020204" pitchFamily="34" charset="0"/>
                <a:cs typeface="Nazanin" panose="00000400000000000000" pitchFamily="2" charset="-78"/>
              </a:rPr>
              <a:t>موجود در محل كار پرسنل زير </a:t>
            </a:r>
            <a:r>
              <a:rPr lang="fa-IR" sz="2800" dirty="0" smtClean="0">
                <a:solidFill>
                  <a:schemeClr val="tx1"/>
                </a:solidFill>
                <a:latin typeface="Arial" panose="020B0604020202020204" pitchFamily="34" charset="0"/>
                <a:cs typeface="Nazanin" panose="00000400000000000000" pitchFamily="2" charset="-78"/>
              </a:rPr>
              <a:t>حد </a:t>
            </a:r>
            <a:r>
              <a:rPr lang="fa-IR" sz="2800" dirty="0">
                <a:solidFill>
                  <a:schemeClr val="tx1"/>
                </a:solidFill>
                <a:latin typeface="Arial" panose="020B0604020202020204" pitchFamily="34" charset="0"/>
                <a:cs typeface="Nazanin" panose="00000400000000000000" pitchFamily="2" charset="-78"/>
              </a:rPr>
              <a:t>مجاز </a:t>
            </a:r>
            <a:r>
              <a:rPr lang="fa-IR" sz="2800" dirty="0" smtClean="0">
                <a:solidFill>
                  <a:schemeClr val="tx1"/>
                </a:solidFill>
                <a:latin typeface="Arial" panose="020B0604020202020204" pitchFamily="34" charset="0"/>
                <a:cs typeface="Nazanin" panose="00000400000000000000" pitchFamily="2" charset="-78"/>
              </a:rPr>
              <a:t>باشد</a:t>
            </a:r>
            <a:r>
              <a:rPr lang="en-US" sz="2800" dirty="0" smtClean="0">
                <a:solidFill>
                  <a:schemeClr val="tx1"/>
                </a:solidFill>
                <a:latin typeface="Arial" panose="020B0604020202020204" pitchFamily="34" charset="0"/>
                <a:cs typeface="Nazanin" panose="00000400000000000000" pitchFamily="2" charset="-78"/>
              </a:rPr>
              <a:t>.</a:t>
            </a:r>
            <a:r>
              <a:rPr lang="fa-IR" sz="2800" dirty="0" smtClean="0">
                <a:solidFill>
                  <a:schemeClr val="tx1"/>
                </a:solidFill>
                <a:latin typeface="Arial" panose="020B0604020202020204" pitchFamily="34" charset="0"/>
                <a:cs typeface="Nazanin" panose="00000400000000000000" pitchFamily="2" charset="-78"/>
              </a:rPr>
              <a:t>            </a:t>
            </a:r>
          </a:p>
          <a:p>
            <a:pPr algn="r" rtl="1" eaLnBrk="1" hangingPunct="1">
              <a:lnSpc>
                <a:spcPct val="100000"/>
              </a:lnSpc>
              <a:buFont typeface="Wingdings" panose="05000000000000000000" pitchFamily="2" charset="2"/>
              <a:buChar char="§"/>
            </a:pPr>
            <a:r>
              <a:rPr lang="fa-IR" sz="2800" dirty="0" smtClean="0">
                <a:solidFill>
                  <a:schemeClr val="tx1"/>
                </a:solidFill>
                <a:latin typeface="Arial" panose="020B0604020202020204" pitchFamily="34" charset="0"/>
                <a:cs typeface="Nazanin" panose="00000400000000000000" pitchFamily="2" charset="-78"/>
              </a:rPr>
              <a:t>دستورالعمل </a:t>
            </a:r>
            <a:r>
              <a:rPr lang="fa-IR" sz="2800" dirty="0">
                <a:solidFill>
                  <a:schemeClr val="tx1"/>
                </a:solidFill>
                <a:latin typeface="Arial" panose="020B0604020202020204" pitchFamily="34" charset="0"/>
                <a:cs typeface="Nazanin" panose="00000400000000000000" pitchFamily="2" charset="-78"/>
              </a:rPr>
              <a:t>بهداشت كار با مواد شيميايي موجود </a:t>
            </a:r>
            <a:r>
              <a:rPr lang="fa-IR" sz="2800" dirty="0" smtClean="0">
                <a:solidFill>
                  <a:schemeClr val="tx1"/>
                </a:solidFill>
                <a:latin typeface="Arial" panose="020B0604020202020204" pitchFamily="34" charset="0"/>
                <a:cs typeface="Nazanin" panose="00000400000000000000" pitchFamily="2" charset="-78"/>
              </a:rPr>
              <a:t>باشد</a:t>
            </a:r>
            <a:r>
              <a:rPr lang="en-US" sz="2800" dirty="0" smtClean="0">
                <a:solidFill>
                  <a:schemeClr val="tx1"/>
                </a:solidFill>
                <a:latin typeface="Arial" panose="020B0604020202020204" pitchFamily="34" charset="0"/>
                <a:cs typeface="Nazanin" panose="00000400000000000000" pitchFamily="2" charset="-78"/>
              </a:rPr>
              <a:t>.</a:t>
            </a:r>
            <a:endParaRPr lang="fa-IR" sz="2800" dirty="0">
              <a:solidFill>
                <a:schemeClr val="tx1"/>
              </a:solidFill>
              <a:latin typeface="Arial" panose="020B0604020202020204" pitchFamily="34" charset="0"/>
              <a:cs typeface="Nazanin" panose="00000400000000000000" pitchFamily="2" charset="-78"/>
            </a:endParaRPr>
          </a:p>
          <a:p>
            <a:pPr algn="r" rtl="1" eaLnBrk="1" hangingPunct="1">
              <a:lnSpc>
                <a:spcPct val="100000"/>
              </a:lnSpc>
              <a:buFont typeface="Wingdings" panose="05000000000000000000" pitchFamily="2" charset="2"/>
              <a:buChar char="§"/>
            </a:pPr>
            <a:r>
              <a:rPr lang="fa-IR" sz="2800" dirty="0">
                <a:solidFill>
                  <a:schemeClr val="tx1"/>
                </a:solidFill>
                <a:latin typeface="Arial" panose="020B0604020202020204" pitchFamily="34" charset="0"/>
                <a:cs typeface="Nazanin" panose="00000400000000000000" pitchFamily="2" charset="-78"/>
              </a:rPr>
              <a:t>فردي بعنوان مدير ايمني شيميايي معين </a:t>
            </a:r>
            <a:r>
              <a:rPr lang="fa-IR" sz="2800" dirty="0" smtClean="0">
                <a:solidFill>
                  <a:schemeClr val="tx1"/>
                </a:solidFill>
                <a:latin typeface="Arial" panose="020B0604020202020204" pitchFamily="34" charset="0"/>
                <a:cs typeface="Nazanin" panose="00000400000000000000" pitchFamily="2" charset="-78"/>
              </a:rPr>
              <a:t>شود</a:t>
            </a:r>
            <a:r>
              <a:rPr lang="en-US" sz="2800" dirty="0" smtClean="0">
                <a:solidFill>
                  <a:schemeClr val="tx1"/>
                </a:solidFill>
                <a:latin typeface="Arial" panose="020B0604020202020204" pitchFamily="34" charset="0"/>
                <a:cs typeface="Nazanin" panose="00000400000000000000" pitchFamily="2" charset="-78"/>
              </a:rPr>
              <a:t>.</a:t>
            </a:r>
            <a:endParaRPr lang="fa-IR" sz="2800" dirty="0">
              <a:solidFill>
                <a:schemeClr val="tx1"/>
              </a:solidFill>
              <a:latin typeface="Arial" panose="020B0604020202020204" pitchFamily="34" charset="0"/>
              <a:cs typeface="Nazanin" panose="00000400000000000000" pitchFamily="2" charset="-78"/>
            </a:endParaRPr>
          </a:p>
          <a:p>
            <a:pPr algn="r" rtl="1" eaLnBrk="1" hangingPunct="1">
              <a:lnSpc>
                <a:spcPct val="100000"/>
              </a:lnSpc>
              <a:buFont typeface="Wingdings" panose="05000000000000000000" pitchFamily="2" charset="2"/>
              <a:buChar char="§"/>
            </a:pPr>
            <a:r>
              <a:rPr lang="fa-IR" sz="2800" dirty="0">
                <a:solidFill>
                  <a:schemeClr val="tx1"/>
                </a:solidFill>
                <a:cs typeface="Nazanin" panose="00000400000000000000" pitchFamily="2" charset="-78"/>
              </a:rPr>
              <a:t>به پرسنل اطلاعات وآموزش لازم داده </a:t>
            </a:r>
            <a:r>
              <a:rPr lang="fa-IR" sz="2800" dirty="0" smtClean="0">
                <a:solidFill>
                  <a:schemeClr val="tx1"/>
                </a:solidFill>
                <a:cs typeface="Nazanin" panose="00000400000000000000" pitchFamily="2" charset="-78"/>
              </a:rPr>
              <a:t>شود</a:t>
            </a:r>
            <a:r>
              <a:rPr lang="en-US" sz="2800" dirty="0" smtClean="0">
                <a:solidFill>
                  <a:schemeClr val="tx1"/>
                </a:solidFill>
                <a:cs typeface="Nazanin" panose="00000400000000000000" pitchFamily="2" charset="-78"/>
              </a:rPr>
              <a:t>.</a:t>
            </a:r>
            <a:endParaRPr lang="fa-IR" sz="2800" dirty="0">
              <a:solidFill>
                <a:schemeClr val="tx1"/>
              </a:solidFill>
              <a:cs typeface="Nazanin" panose="00000400000000000000" pitchFamily="2" charset="-78"/>
            </a:endParaRPr>
          </a:p>
          <a:p>
            <a:pPr algn="r" rtl="1" eaLnBrk="1" hangingPunct="1">
              <a:lnSpc>
                <a:spcPct val="100000"/>
              </a:lnSpc>
              <a:buFont typeface="Wingdings" panose="05000000000000000000" pitchFamily="2" charset="2"/>
              <a:buChar char="§"/>
            </a:pPr>
            <a:r>
              <a:rPr lang="fa-IR" sz="2800" dirty="0">
                <a:solidFill>
                  <a:schemeClr val="tx1"/>
                </a:solidFill>
                <a:cs typeface="Nazanin" panose="00000400000000000000" pitchFamily="2" charset="-78"/>
              </a:rPr>
              <a:t>تمام ظروف مواد شيميايي داراي برچسب </a:t>
            </a:r>
            <a:r>
              <a:rPr lang="fa-IR" sz="2800" dirty="0" smtClean="0">
                <a:solidFill>
                  <a:schemeClr val="tx1"/>
                </a:solidFill>
                <a:cs typeface="Nazanin" panose="00000400000000000000" pitchFamily="2" charset="-78"/>
              </a:rPr>
              <a:t>باشد</a:t>
            </a:r>
            <a:r>
              <a:rPr lang="en-US" sz="2800" dirty="0" smtClean="0">
                <a:solidFill>
                  <a:schemeClr val="tx1"/>
                </a:solidFill>
                <a:cs typeface="Nazanin" panose="00000400000000000000" pitchFamily="2" charset="-78"/>
              </a:rPr>
              <a:t>.</a:t>
            </a:r>
            <a:endParaRPr lang="fa-IR" sz="2800" dirty="0">
              <a:solidFill>
                <a:schemeClr val="tx1"/>
              </a:solidFill>
              <a:cs typeface="Nazanin" panose="00000400000000000000" pitchFamily="2" charset="-78"/>
            </a:endParaRPr>
          </a:p>
          <a:p>
            <a:pPr algn="r" rtl="1" eaLnBrk="1" hangingPunct="1">
              <a:lnSpc>
                <a:spcPct val="100000"/>
              </a:lnSpc>
              <a:buFont typeface="Wingdings" panose="05000000000000000000" pitchFamily="2" charset="2"/>
              <a:buChar char="§"/>
            </a:pPr>
            <a:r>
              <a:rPr lang="fa-IR" sz="2800" dirty="0">
                <a:solidFill>
                  <a:schemeClr val="tx1"/>
                </a:solidFill>
                <a:cs typeface="Nazanin" panose="00000400000000000000" pitchFamily="2" charset="-78"/>
              </a:rPr>
              <a:t>همه مواد شيميايي داراي </a:t>
            </a:r>
            <a:r>
              <a:rPr lang="en-US" sz="2800" dirty="0" smtClean="0">
                <a:solidFill>
                  <a:schemeClr val="tx1"/>
                </a:solidFill>
                <a:cs typeface="Nazanin" panose="00000400000000000000" pitchFamily="2" charset="-78"/>
              </a:rPr>
              <a:t>SDSs</a:t>
            </a:r>
            <a:r>
              <a:rPr lang="fa-IR" sz="2800" dirty="0" smtClean="0">
                <a:solidFill>
                  <a:schemeClr val="tx1"/>
                </a:solidFill>
                <a:cs typeface="Nazanin" panose="00000400000000000000" pitchFamily="2" charset="-78"/>
              </a:rPr>
              <a:t>  باشد</a:t>
            </a:r>
            <a:r>
              <a:rPr lang="en-US" sz="2800" dirty="0" smtClean="0">
                <a:solidFill>
                  <a:schemeClr val="tx1"/>
                </a:solidFill>
                <a:cs typeface="Zar" panose="00000400000000000000" pitchFamily="2" charset="-78"/>
              </a:rPr>
              <a:t>.</a:t>
            </a:r>
            <a:endParaRPr lang="en-US" sz="2800" dirty="0">
              <a:solidFill>
                <a:schemeClr val="tx1"/>
              </a:solidFill>
              <a:cs typeface="Zar" panose="00000400000000000000" pitchFamily="2" charset="-78"/>
            </a:endParaRPr>
          </a:p>
          <a:p>
            <a:pPr algn="r" rtl="1" eaLnBrk="1" hangingPunct="1">
              <a:lnSpc>
                <a:spcPct val="80000"/>
              </a:lnSpc>
              <a:buFont typeface="Wingdings" panose="05000000000000000000" pitchFamily="2" charset="2"/>
              <a:buChar char="§"/>
            </a:pPr>
            <a:endParaRPr lang="en-US" sz="2800" dirty="0">
              <a:solidFill>
                <a:schemeClr val="tx1"/>
              </a:solidFill>
              <a:cs typeface="Zar" panose="00000400000000000000" pitchFamily="2" charset="-78"/>
            </a:endParaRPr>
          </a:p>
        </p:txBody>
      </p:sp>
      <p:pic>
        <p:nvPicPr>
          <p:cNvPr id="10245" name="Picture 5" desc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906" y="2230438"/>
            <a:ext cx="242570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2907729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79619">
                                            <p:txEl>
                                              <p:pRg st="0" end="0"/>
                                            </p:txEl>
                                          </p:spTgt>
                                        </p:tgtEl>
                                        <p:attrNameLst>
                                          <p:attrName>style.visibility</p:attrName>
                                        </p:attrNameLst>
                                      </p:cBhvr>
                                      <p:to>
                                        <p:strVal val="visible"/>
                                      </p:to>
                                    </p:set>
                                    <p:animEffect transition="in" filter="checkerboard(across)">
                                      <p:cBhvr>
                                        <p:cTn id="7" dur="1000"/>
                                        <p:tgtEl>
                                          <p:spTgt spid="879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79619">
                                            <p:txEl>
                                              <p:pRg st="1" end="1"/>
                                            </p:txEl>
                                          </p:spTgt>
                                        </p:tgtEl>
                                        <p:attrNameLst>
                                          <p:attrName>style.visibility</p:attrName>
                                        </p:attrNameLst>
                                      </p:cBhvr>
                                      <p:to>
                                        <p:strVal val="visible"/>
                                      </p:to>
                                    </p:set>
                                    <p:animEffect transition="in" filter="checkerboard(across)">
                                      <p:cBhvr>
                                        <p:cTn id="12" dur="1000"/>
                                        <p:tgtEl>
                                          <p:spTgt spid="8796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79619">
                                            <p:txEl>
                                              <p:pRg st="2" end="2"/>
                                            </p:txEl>
                                          </p:spTgt>
                                        </p:tgtEl>
                                        <p:attrNameLst>
                                          <p:attrName>style.visibility</p:attrName>
                                        </p:attrNameLst>
                                      </p:cBhvr>
                                      <p:to>
                                        <p:strVal val="visible"/>
                                      </p:to>
                                    </p:set>
                                    <p:animEffect transition="in" filter="checkerboard(across)">
                                      <p:cBhvr>
                                        <p:cTn id="17" dur="1000"/>
                                        <p:tgtEl>
                                          <p:spTgt spid="8796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79619">
                                            <p:txEl>
                                              <p:pRg st="3" end="3"/>
                                            </p:txEl>
                                          </p:spTgt>
                                        </p:tgtEl>
                                        <p:attrNameLst>
                                          <p:attrName>style.visibility</p:attrName>
                                        </p:attrNameLst>
                                      </p:cBhvr>
                                      <p:to>
                                        <p:strVal val="visible"/>
                                      </p:to>
                                    </p:set>
                                    <p:animEffect transition="in" filter="checkerboard(across)">
                                      <p:cBhvr>
                                        <p:cTn id="22" dur="1000"/>
                                        <p:tgtEl>
                                          <p:spTgt spid="8796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79619">
                                            <p:txEl>
                                              <p:pRg st="4" end="4"/>
                                            </p:txEl>
                                          </p:spTgt>
                                        </p:tgtEl>
                                        <p:attrNameLst>
                                          <p:attrName>style.visibility</p:attrName>
                                        </p:attrNameLst>
                                      </p:cBhvr>
                                      <p:to>
                                        <p:strVal val="visible"/>
                                      </p:to>
                                    </p:set>
                                    <p:animEffect transition="in" filter="checkerboard(across)">
                                      <p:cBhvr>
                                        <p:cTn id="27" dur="1000"/>
                                        <p:tgtEl>
                                          <p:spTgt spid="8796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79619">
                                            <p:txEl>
                                              <p:pRg st="5" end="5"/>
                                            </p:txEl>
                                          </p:spTgt>
                                        </p:tgtEl>
                                        <p:attrNameLst>
                                          <p:attrName>style.visibility</p:attrName>
                                        </p:attrNameLst>
                                      </p:cBhvr>
                                      <p:to>
                                        <p:strVal val="visible"/>
                                      </p:to>
                                    </p:set>
                                    <p:animEffect transition="in" filter="checkerboard(across)">
                                      <p:cBhvr>
                                        <p:cTn id="32" dur="1000"/>
                                        <p:tgtEl>
                                          <p:spTgt spid="8796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9"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G.Amini-Autumn 1397</a:t>
            </a:r>
            <a:endParaRPr lang="en-US"/>
          </a:p>
        </p:txBody>
      </p:sp>
      <p:pic>
        <p:nvPicPr>
          <p:cNvPr id="6" name="Content Placeholder 5"/>
          <p:cNvPicPr>
            <a:picLocks noGrp="1" noChangeAspect="1"/>
          </p:cNvPicPr>
          <p:nvPr>
            <p:ph idx="1"/>
          </p:nvPr>
        </p:nvPicPr>
        <p:blipFill>
          <a:blip r:embed="rId2"/>
          <a:stretch>
            <a:fillRect/>
          </a:stretch>
        </p:blipFill>
        <p:spPr>
          <a:xfrm>
            <a:off x="3316292" y="114301"/>
            <a:ext cx="5562589" cy="6710609"/>
          </a:xfrm>
          <a:prstGeom prst="rect">
            <a:avLst/>
          </a:prstGeom>
        </p:spPr>
      </p:pic>
    </p:spTree>
    <p:extLst>
      <p:ext uri="{BB962C8B-B14F-4D97-AF65-F5344CB8AC3E}">
        <p14:creationId xmlns:p14="http://schemas.microsoft.com/office/powerpoint/2010/main" val="32418899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800" dirty="0" smtClean="0"/>
              <a:t>.</a:t>
            </a:r>
            <a:r>
              <a:rPr lang="fa-IR" sz="800" b="1" dirty="0">
                <a:solidFill>
                  <a:schemeClr val="tx1"/>
                </a:solidFill>
                <a:cs typeface="B Zar" pitchFamily="2" charset="-78"/>
              </a:rPr>
              <a:t> </a:t>
            </a:r>
            <a:r>
              <a:rPr lang="fa-IR" sz="3600" b="1" dirty="0">
                <a:solidFill>
                  <a:schemeClr val="tx1"/>
                </a:solidFill>
                <a:cs typeface="B Zar" pitchFamily="2" charset="-78"/>
              </a:rPr>
              <a:t>کنترل خطرات بهداشتي و فيزيكي مواد شيميايي</a:t>
            </a:r>
            <a:r>
              <a:rPr lang="en-US" sz="800" dirty="0">
                <a:solidFill>
                  <a:schemeClr val="tx1"/>
                </a:solidFill>
                <a:cs typeface="B Zar" pitchFamily="2" charset="-78"/>
              </a:rPr>
              <a:t/>
            </a:r>
            <a:br>
              <a:rPr lang="en-US" sz="800" dirty="0">
                <a:solidFill>
                  <a:schemeClr val="tx1"/>
                </a:solidFill>
                <a:cs typeface="B Zar" pitchFamily="2" charset="-78"/>
              </a:rPr>
            </a:br>
            <a:endParaRPr lang="fa-IR" sz="800" dirty="0"/>
          </a:p>
        </p:txBody>
      </p:sp>
      <p:sp>
        <p:nvSpPr>
          <p:cNvPr id="3" name="Content Placeholder 2"/>
          <p:cNvSpPr>
            <a:spLocks noGrp="1"/>
          </p:cNvSpPr>
          <p:nvPr>
            <p:ph idx="1"/>
          </p:nvPr>
        </p:nvSpPr>
        <p:spPr>
          <a:xfrm>
            <a:off x="1097280" y="1845734"/>
            <a:ext cx="10058400" cy="3288974"/>
          </a:xfrm>
        </p:spPr>
        <p:txBody>
          <a:bodyPr>
            <a:normAutofit fontScale="25000" lnSpcReduction="20000"/>
          </a:bodyPr>
          <a:lstStyle/>
          <a:p>
            <a:pPr algn="r" rtl="1">
              <a:lnSpc>
                <a:spcPct val="120000"/>
              </a:lnSpc>
              <a:buNone/>
            </a:pPr>
            <a:r>
              <a:rPr lang="fa-IR" sz="6400" b="1" dirty="0" smtClean="0">
                <a:solidFill>
                  <a:schemeClr val="tx1"/>
                </a:solidFill>
                <a:cs typeface="B Zar" pitchFamily="2" charset="-78"/>
              </a:rPr>
              <a:t>1</a:t>
            </a:r>
            <a:r>
              <a:rPr lang="fa-IR" sz="8000" b="1" dirty="0" smtClean="0">
                <a:solidFill>
                  <a:schemeClr val="tx1"/>
                </a:solidFill>
                <a:cs typeface="B Zar" pitchFamily="2" charset="-78"/>
              </a:rPr>
              <a:t>- </a:t>
            </a:r>
            <a:r>
              <a:rPr lang="fa-IR" sz="8000" b="1" dirty="0">
                <a:solidFill>
                  <a:schemeClr val="tx1"/>
                </a:solidFill>
                <a:cs typeface="B Zar" pitchFamily="2" charset="-78"/>
              </a:rPr>
              <a:t>جايگزيني مواد و محصولات </a:t>
            </a:r>
            <a:endParaRPr lang="en-US" sz="8000" dirty="0">
              <a:solidFill>
                <a:schemeClr val="tx1"/>
              </a:solidFill>
              <a:cs typeface="B Zar" pitchFamily="2" charset="-78"/>
            </a:endParaRPr>
          </a:p>
          <a:p>
            <a:pPr algn="r" rtl="1">
              <a:lnSpc>
                <a:spcPct val="120000"/>
              </a:lnSpc>
              <a:buFont typeface="Wingdings" pitchFamily="2" charset="2"/>
              <a:buChar char="ü"/>
            </a:pPr>
            <a:r>
              <a:rPr lang="fa-IR" sz="8000" dirty="0">
                <a:solidFill>
                  <a:schemeClr val="tx1"/>
                </a:solidFill>
                <a:cs typeface="B Zar" pitchFamily="2" charset="-78"/>
              </a:rPr>
              <a:t>انتخاب مواد شيميايي با كارايي بالا وکم ترین سميت براي انسان</a:t>
            </a:r>
            <a:endParaRPr lang="en-US" sz="8000" dirty="0">
              <a:solidFill>
                <a:schemeClr val="tx1"/>
              </a:solidFill>
              <a:cs typeface="B Zar" pitchFamily="2" charset="-78"/>
            </a:endParaRPr>
          </a:p>
          <a:p>
            <a:pPr algn="r" rtl="1">
              <a:lnSpc>
                <a:spcPct val="120000"/>
              </a:lnSpc>
              <a:buNone/>
            </a:pPr>
            <a:r>
              <a:rPr lang="fa-IR" sz="8000" b="1" dirty="0">
                <a:solidFill>
                  <a:schemeClr val="tx1"/>
                </a:solidFill>
                <a:cs typeface="B Zar" pitchFamily="2" charset="-78"/>
              </a:rPr>
              <a:t>2- كنترل هاي مهندسي </a:t>
            </a:r>
            <a:endParaRPr lang="en-US" sz="8000" dirty="0">
              <a:solidFill>
                <a:schemeClr val="tx1"/>
              </a:solidFill>
              <a:cs typeface="B Zar" pitchFamily="2" charset="-78"/>
            </a:endParaRPr>
          </a:p>
          <a:p>
            <a:pPr algn="r" rtl="1">
              <a:lnSpc>
                <a:spcPct val="120000"/>
              </a:lnSpc>
              <a:buFont typeface="Wingdings" pitchFamily="2" charset="2"/>
              <a:buChar char="ü"/>
            </a:pPr>
            <a:r>
              <a:rPr lang="fa-IR" sz="8000" dirty="0">
                <a:solidFill>
                  <a:schemeClr val="tx1"/>
                </a:solidFill>
                <a:cs typeface="B Zar" pitchFamily="2" charset="-78"/>
              </a:rPr>
              <a:t>طراحی خوب </a:t>
            </a:r>
            <a:r>
              <a:rPr lang="ar-SA" sz="8000" dirty="0">
                <a:solidFill>
                  <a:schemeClr val="tx1"/>
                </a:solidFill>
                <a:cs typeface="B Zar" pitchFamily="2" charset="-78"/>
              </a:rPr>
              <a:t>محيط هاي </a:t>
            </a:r>
            <a:r>
              <a:rPr lang="fa-IR" sz="8000" dirty="0">
                <a:solidFill>
                  <a:schemeClr val="tx1"/>
                </a:solidFill>
                <a:cs typeface="B Zar" pitchFamily="2" charset="-78"/>
              </a:rPr>
              <a:t>شغلی </a:t>
            </a:r>
            <a:r>
              <a:rPr lang="ar-SA" sz="8000" dirty="0">
                <a:solidFill>
                  <a:schemeClr val="tx1"/>
                </a:solidFill>
                <a:cs typeface="B Zar" pitchFamily="2" charset="-78"/>
              </a:rPr>
              <a:t> </a:t>
            </a:r>
            <a:r>
              <a:rPr lang="fa-IR" sz="8000" dirty="0">
                <a:solidFill>
                  <a:schemeClr val="tx1"/>
                </a:solidFill>
                <a:cs typeface="B Zar" pitchFamily="2" charset="-78"/>
              </a:rPr>
              <a:t>برای به حد اقل رساندن </a:t>
            </a:r>
            <a:r>
              <a:rPr lang="ar-SA" sz="8000" dirty="0">
                <a:solidFill>
                  <a:schemeClr val="tx1"/>
                </a:solidFill>
                <a:cs typeface="B Zar" pitchFamily="2" charset="-78"/>
              </a:rPr>
              <a:t>تماس نيروي كار با مواد شيميايي </a:t>
            </a:r>
            <a:r>
              <a:rPr lang="fa-IR" sz="8000" dirty="0">
                <a:solidFill>
                  <a:schemeClr val="tx1"/>
                </a:solidFill>
                <a:cs typeface="B Zar" pitchFamily="2" charset="-78"/>
              </a:rPr>
              <a:t>جهت </a:t>
            </a:r>
            <a:r>
              <a:rPr lang="ar-SA" sz="8000" dirty="0">
                <a:solidFill>
                  <a:schemeClr val="tx1"/>
                </a:solidFill>
                <a:cs typeface="B Zar" pitchFamily="2" charset="-78"/>
              </a:rPr>
              <a:t>حفاظت فني پرسنل</a:t>
            </a:r>
            <a:endParaRPr lang="en-US" sz="8000" dirty="0">
              <a:solidFill>
                <a:schemeClr val="tx1"/>
              </a:solidFill>
              <a:cs typeface="B Zar" pitchFamily="2" charset="-78"/>
            </a:endParaRPr>
          </a:p>
          <a:p>
            <a:pPr algn="r" rtl="1">
              <a:lnSpc>
                <a:spcPct val="120000"/>
              </a:lnSpc>
              <a:buNone/>
            </a:pPr>
            <a:r>
              <a:rPr lang="fa-IR" sz="8000" b="1" dirty="0">
                <a:solidFill>
                  <a:schemeClr val="tx1"/>
                </a:solidFill>
                <a:cs typeface="B Zar" pitchFamily="2" charset="-78"/>
              </a:rPr>
              <a:t>3- انجام كار به صورت ايمن </a:t>
            </a:r>
            <a:endParaRPr lang="en-US" sz="8000" dirty="0">
              <a:solidFill>
                <a:schemeClr val="tx1"/>
              </a:solidFill>
              <a:cs typeface="B Zar" pitchFamily="2" charset="-78"/>
            </a:endParaRPr>
          </a:p>
          <a:p>
            <a:pPr algn="r" rtl="1">
              <a:lnSpc>
                <a:spcPct val="120000"/>
              </a:lnSpc>
              <a:buFont typeface="Wingdings" pitchFamily="2" charset="2"/>
              <a:buChar char="ü"/>
            </a:pPr>
            <a:r>
              <a:rPr lang="ar-SA" sz="8000" dirty="0">
                <a:solidFill>
                  <a:schemeClr val="tx1"/>
                </a:solidFill>
                <a:cs typeface="B Zar" pitchFamily="2" charset="-78"/>
              </a:rPr>
              <a:t>انجام كار به صورت ايمن و طریقه صحیح کاربرد مواد شیمیایی</a:t>
            </a:r>
            <a:r>
              <a:rPr lang="fa-IR" sz="8000" dirty="0">
                <a:solidFill>
                  <a:schemeClr val="tx1"/>
                </a:solidFill>
                <a:cs typeface="B Zar" pitchFamily="2" charset="-78"/>
              </a:rPr>
              <a:t> در نتیجه کاهش بروز حوادث </a:t>
            </a:r>
            <a:r>
              <a:rPr lang="ar-SA" sz="8000" dirty="0">
                <a:solidFill>
                  <a:schemeClr val="tx1"/>
                </a:solidFill>
                <a:cs typeface="B Zar" pitchFamily="2" charset="-78"/>
              </a:rPr>
              <a:t> در مقابل خطرات احتمالی</a:t>
            </a:r>
            <a:endParaRPr lang="en-US" sz="8000" dirty="0">
              <a:solidFill>
                <a:schemeClr val="tx1"/>
              </a:solidFill>
              <a:cs typeface="B Zar" pitchFamily="2" charset="-78"/>
            </a:endParaRPr>
          </a:p>
          <a:p>
            <a:pPr algn="r" rtl="1">
              <a:lnSpc>
                <a:spcPct val="120000"/>
              </a:lnSpc>
              <a:buNone/>
            </a:pPr>
            <a:r>
              <a:rPr lang="fa-IR" sz="8000" dirty="0">
                <a:solidFill>
                  <a:schemeClr val="tx1"/>
                </a:solidFill>
                <a:cs typeface="B Zar" pitchFamily="2" charset="-78"/>
              </a:rPr>
              <a:t> </a:t>
            </a:r>
            <a:r>
              <a:rPr lang="fa-IR" sz="8000" b="1" dirty="0">
                <a:solidFill>
                  <a:schemeClr val="tx1"/>
                </a:solidFill>
                <a:cs typeface="B Zar" pitchFamily="2" charset="-78"/>
              </a:rPr>
              <a:t>4- تجهيزات حفاظت فردي </a:t>
            </a:r>
            <a:endParaRPr lang="en-US" sz="8000" dirty="0">
              <a:solidFill>
                <a:schemeClr val="tx1"/>
              </a:solidFill>
              <a:cs typeface="B Zar" pitchFamily="2" charset="-78"/>
            </a:endParaRPr>
          </a:p>
          <a:p>
            <a:pPr algn="r" rtl="1">
              <a:lnSpc>
                <a:spcPct val="170000"/>
              </a:lnSpc>
              <a:buFont typeface="Wingdings" panose="05000000000000000000" pitchFamily="2" charset="2"/>
              <a:buChar char="ü"/>
            </a:pPr>
            <a:r>
              <a:rPr lang="ar-SA" sz="8000" dirty="0" smtClean="0">
                <a:solidFill>
                  <a:schemeClr val="tx1"/>
                </a:solidFill>
                <a:latin typeface="BZar"/>
                <a:cs typeface="B Zar" pitchFamily="2" charset="-78"/>
              </a:rPr>
              <a:t>ب</a:t>
            </a:r>
            <a:r>
              <a:rPr lang="fa-IR" sz="8000" dirty="0" smtClean="0">
                <a:solidFill>
                  <a:schemeClr val="tx1"/>
                </a:solidFill>
                <a:latin typeface="BZar"/>
                <a:cs typeface="B Zar" pitchFamily="2" charset="-78"/>
              </a:rPr>
              <a:t>رای </a:t>
            </a:r>
            <a:r>
              <a:rPr lang="ar-SA" sz="8000" dirty="0" smtClean="0">
                <a:solidFill>
                  <a:schemeClr val="tx1"/>
                </a:solidFill>
                <a:latin typeface="BZar"/>
                <a:cs typeface="B Zar" pitchFamily="2" charset="-78"/>
              </a:rPr>
              <a:t>حفاظت </a:t>
            </a:r>
            <a:r>
              <a:rPr lang="ar-SA" sz="8000" dirty="0">
                <a:solidFill>
                  <a:schemeClr val="tx1"/>
                </a:solidFill>
                <a:latin typeface="BZar"/>
                <a:cs typeface="B Zar" pitchFamily="2" charset="-78"/>
              </a:rPr>
              <a:t>افراد هنگام كار با مواد شیمیایی تجهیزات حفاظت فردی مانند ماسك ها، محافظ هاي چشم ، دستكش ها، لباس ها، پيش بندها و غیره. </a:t>
            </a:r>
            <a:r>
              <a:rPr lang="ar-SA" sz="8000" dirty="0">
                <a:latin typeface="BZar"/>
                <a:cs typeface="B Zar" pitchFamily="2" charset="-78"/>
              </a:rPr>
              <a:t> </a:t>
            </a:r>
            <a:endParaRPr lang="en-US" sz="8000" dirty="0">
              <a:latin typeface="BZar"/>
              <a:cs typeface="B Zar" pitchFamily="2" charset="-78"/>
            </a:endParaRPr>
          </a:p>
          <a:p>
            <a:pPr algn="r">
              <a:buNone/>
            </a:pPr>
            <a:endParaRPr lang="fa-IR" dirty="0"/>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105162069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800" dirty="0"/>
              <a:t>.</a:t>
            </a:r>
          </a:p>
        </p:txBody>
      </p:sp>
      <p:sp>
        <p:nvSpPr>
          <p:cNvPr id="3" name="Content Placeholder 2"/>
          <p:cNvSpPr>
            <a:spLocks noGrp="1"/>
          </p:cNvSpPr>
          <p:nvPr>
            <p:ph idx="1"/>
          </p:nvPr>
        </p:nvSpPr>
        <p:spPr>
          <a:xfrm>
            <a:off x="1097280" y="286603"/>
            <a:ext cx="10058400" cy="5582491"/>
          </a:xfrm>
        </p:spPr>
        <p:txBody>
          <a:bodyPr>
            <a:noAutofit/>
          </a:bodyPr>
          <a:lstStyle/>
          <a:p>
            <a:pPr algn="r" rtl="1">
              <a:lnSpc>
                <a:spcPct val="170000"/>
              </a:lnSpc>
              <a:buNone/>
            </a:pPr>
            <a:r>
              <a:rPr lang="fa-IR" b="1" dirty="0" smtClean="0">
                <a:solidFill>
                  <a:schemeClr val="tx1"/>
                </a:solidFill>
                <a:cs typeface="B Zar" pitchFamily="2" charset="-78"/>
              </a:rPr>
              <a:t>5- </a:t>
            </a:r>
            <a:r>
              <a:rPr lang="fa-IR" b="1" dirty="0">
                <a:solidFill>
                  <a:schemeClr val="tx1"/>
                </a:solidFill>
                <a:cs typeface="B Zar" pitchFamily="2" charset="-78"/>
              </a:rPr>
              <a:t>آموزش و ارتباط  با كارشناسان ايمني و بهداشت حرفه اي </a:t>
            </a:r>
            <a:endParaRPr lang="en-US" dirty="0">
              <a:solidFill>
                <a:schemeClr val="tx1"/>
              </a:solidFill>
              <a:cs typeface="B Zar" pitchFamily="2" charset="-78"/>
            </a:endParaRPr>
          </a:p>
          <a:p>
            <a:pPr algn="r" rtl="1">
              <a:lnSpc>
                <a:spcPct val="170000"/>
              </a:lnSpc>
              <a:buFont typeface="Wingdings" pitchFamily="2" charset="2"/>
              <a:buChar char="ü"/>
            </a:pPr>
            <a:r>
              <a:rPr lang="ar-SA" dirty="0">
                <a:solidFill>
                  <a:schemeClr val="tx1"/>
                </a:solidFill>
                <a:cs typeface="B Zar" pitchFamily="2" charset="-78"/>
              </a:rPr>
              <a:t>آگاهي افراد از نحوه كار ايمن با مواد شيميايي داراي پتانسيل خطر </a:t>
            </a:r>
            <a:endParaRPr lang="fa-IR" dirty="0">
              <a:solidFill>
                <a:schemeClr val="tx1"/>
              </a:solidFill>
              <a:cs typeface="B Zar" pitchFamily="2" charset="-78"/>
            </a:endParaRPr>
          </a:p>
          <a:p>
            <a:pPr algn="r" rtl="1">
              <a:lnSpc>
                <a:spcPct val="170000"/>
              </a:lnSpc>
              <a:buFont typeface="Wingdings" pitchFamily="2" charset="2"/>
              <a:buChar char="ü"/>
            </a:pPr>
            <a:r>
              <a:rPr lang="ar-SA" dirty="0">
                <a:solidFill>
                  <a:schemeClr val="tx1"/>
                </a:solidFill>
                <a:cs typeface="B Zar" pitchFamily="2" charset="-78"/>
              </a:rPr>
              <a:t>آموزش </a:t>
            </a:r>
            <a:r>
              <a:rPr lang="fa-IR" dirty="0" smtClean="0">
                <a:solidFill>
                  <a:schemeClr val="tx1"/>
                </a:solidFill>
                <a:cs typeface="B Zar" pitchFamily="2" charset="-78"/>
              </a:rPr>
              <a:t>کارشناسان </a:t>
            </a:r>
            <a:r>
              <a:rPr lang="ar-SA" dirty="0">
                <a:solidFill>
                  <a:schemeClr val="tx1"/>
                </a:solidFill>
                <a:cs typeface="B Zar" pitchFamily="2" charset="-78"/>
              </a:rPr>
              <a:t>از طریق طراحي بولتن ها، جلسات ايمني و آموزش بولتن هاي متعدد</a:t>
            </a:r>
            <a:endParaRPr lang="en-US" dirty="0">
              <a:solidFill>
                <a:schemeClr val="tx1"/>
              </a:solidFill>
              <a:cs typeface="B Zar" pitchFamily="2" charset="-78"/>
            </a:endParaRPr>
          </a:p>
          <a:p>
            <a:pPr algn="r" rtl="1">
              <a:lnSpc>
                <a:spcPct val="170000"/>
              </a:lnSpc>
              <a:buNone/>
            </a:pPr>
            <a:r>
              <a:rPr lang="fa-IR" dirty="0">
                <a:solidFill>
                  <a:schemeClr val="tx1"/>
                </a:solidFill>
                <a:cs typeface="B Zar" pitchFamily="2" charset="-78"/>
              </a:rPr>
              <a:t> </a:t>
            </a:r>
            <a:r>
              <a:rPr lang="fa-IR" b="1" dirty="0">
                <a:solidFill>
                  <a:schemeClr val="tx1"/>
                </a:solidFill>
                <a:cs typeface="B Zar" pitchFamily="2" charset="-78"/>
              </a:rPr>
              <a:t>6- پايش محيط كار </a:t>
            </a:r>
            <a:endParaRPr lang="en-US" dirty="0">
              <a:solidFill>
                <a:schemeClr val="tx1"/>
              </a:solidFill>
              <a:cs typeface="B Zar" pitchFamily="2" charset="-78"/>
            </a:endParaRPr>
          </a:p>
          <a:p>
            <a:pPr algn="r" rtl="1">
              <a:lnSpc>
                <a:spcPct val="170000"/>
              </a:lnSpc>
              <a:buFont typeface="Wingdings" pitchFamily="2" charset="2"/>
              <a:buChar char="ü"/>
            </a:pPr>
            <a:r>
              <a:rPr lang="ar-SA" dirty="0">
                <a:solidFill>
                  <a:schemeClr val="tx1"/>
                </a:solidFill>
                <a:cs typeface="B Zar" pitchFamily="2" charset="-78"/>
              </a:rPr>
              <a:t>نمونه برداري </a:t>
            </a:r>
            <a:r>
              <a:rPr lang="fa-IR" dirty="0">
                <a:solidFill>
                  <a:schemeClr val="tx1"/>
                </a:solidFill>
                <a:cs typeface="B Zar" pitchFamily="2" charset="-78"/>
              </a:rPr>
              <a:t>مرتب </a:t>
            </a:r>
            <a:r>
              <a:rPr lang="ar-SA" dirty="0">
                <a:solidFill>
                  <a:schemeClr val="tx1"/>
                </a:solidFill>
                <a:cs typeface="B Zar" pitchFamily="2" charset="-78"/>
              </a:rPr>
              <a:t>از هواي محيط كار و جمع آوري ساير نمونه ها</a:t>
            </a:r>
            <a:r>
              <a:rPr lang="fa-IR" dirty="0">
                <a:solidFill>
                  <a:schemeClr val="tx1"/>
                </a:solidFill>
                <a:cs typeface="B Zar" pitchFamily="2" charset="-78"/>
              </a:rPr>
              <a:t> توسط</a:t>
            </a:r>
            <a:r>
              <a:rPr lang="ar-SA" dirty="0">
                <a:solidFill>
                  <a:schemeClr val="tx1"/>
                </a:solidFill>
                <a:cs typeface="B Zar" pitchFamily="2" charset="-78"/>
              </a:rPr>
              <a:t> پرسنل بهداشت حرفه اي </a:t>
            </a:r>
            <a:r>
              <a:rPr lang="fa-IR" dirty="0">
                <a:solidFill>
                  <a:schemeClr val="tx1"/>
                </a:solidFill>
                <a:cs typeface="B Zar" pitchFamily="2" charset="-78"/>
              </a:rPr>
              <a:t>جهت اطمینان از بیشتر نبودن </a:t>
            </a:r>
            <a:r>
              <a:rPr lang="ar-SA" dirty="0">
                <a:solidFill>
                  <a:schemeClr val="tx1"/>
                </a:solidFill>
                <a:cs typeface="B Zar" pitchFamily="2" charset="-78"/>
              </a:rPr>
              <a:t>حدود تماس قابل قبول مواد شيميايي خطرناك</a:t>
            </a:r>
            <a:endParaRPr lang="fa-IR" dirty="0">
              <a:solidFill>
                <a:schemeClr val="tx1"/>
              </a:solidFill>
              <a:cs typeface="B Zar" pitchFamily="2" charset="-78"/>
            </a:endParaRPr>
          </a:p>
          <a:p>
            <a:pPr algn="r" rtl="1">
              <a:lnSpc>
                <a:spcPct val="170000"/>
              </a:lnSpc>
              <a:buNone/>
            </a:pPr>
            <a:r>
              <a:rPr lang="fa-IR" b="1" dirty="0">
                <a:solidFill>
                  <a:schemeClr val="tx1"/>
                </a:solidFill>
                <a:cs typeface="B Zar" pitchFamily="2" charset="-78"/>
              </a:rPr>
              <a:t>7- پايش افراد و پرسنل </a:t>
            </a:r>
            <a:endParaRPr lang="en-US" dirty="0">
              <a:solidFill>
                <a:schemeClr val="tx1"/>
              </a:solidFill>
              <a:cs typeface="B Zar" pitchFamily="2" charset="-78"/>
            </a:endParaRPr>
          </a:p>
          <a:p>
            <a:pPr algn="r" rtl="1">
              <a:lnSpc>
                <a:spcPct val="170000"/>
              </a:lnSpc>
              <a:buFont typeface="Wingdings" pitchFamily="2" charset="2"/>
              <a:buChar char="ü"/>
            </a:pPr>
            <a:r>
              <a:rPr lang="fa-IR" dirty="0">
                <a:solidFill>
                  <a:schemeClr val="tx1"/>
                </a:solidFill>
                <a:cs typeface="B Zar" pitchFamily="2" charset="-78"/>
              </a:rPr>
              <a:t>توجه افراد در معرض مواد شیمیایی به علائم ظاهری که در بدن بروز می کند.</a:t>
            </a:r>
          </a:p>
          <a:p>
            <a:pPr algn="r" rtl="1">
              <a:lnSpc>
                <a:spcPct val="170000"/>
              </a:lnSpc>
              <a:buFont typeface="Wingdings" pitchFamily="2" charset="2"/>
              <a:buChar char="ü"/>
            </a:pPr>
            <a:r>
              <a:rPr lang="fa-IR" dirty="0">
                <a:solidFill>
                  <a:schemeClr val="tx1"/>
                </a:solidFill>
                <a:cs typeface="B Zar" pitchFamily="2" charset="-78"/>
              </a:rPr>
              <a:t>گزارش نشانه هايي از قبيل تحريك ريه ها و چشم ، جوش هاي پوستي ، سرگيجه و بوهاي محيط كار به مسئول </a:t>
            </a:r>
            <a:r>
              <a:rPr lang="fa-IR" dirty="0" smtClean="0">
                <a:solidFill>
                  <a:schemeClr val="tx1"/>
                </a:solidFill>
                <a:cs typeface="B Zar" pitchFamily="2" charset="-78"/>
              </a:rPr>
              <a:t>ايمني</a:t>
            </a:r>
            <a:endParaRPr lang="fa-IR" dirty="0">
              <a:solidFill>
                <a:schemeClr val="tx1"/>
              </a:solidFill>
            </a:endParaRPr>
          </a:p>
        </p:txBody>
      </p:sp>
      <p:sp>
        <p:nvSpPr>
          <p:cNvPr id="4" name="Footer Placeholder 3"/>
          <p:cNvSpPr>
            <a:spLocks noGrp="1"/>
          </p:cNvSpPr>
          <p:nvPr>
            <p:ph type="ftr" sz="quarter" idx="11"/>
          </p:nvPr>
        </p:nvSpPr>
        <p:spPr/>
        <p:txBody>
          <a:bodyPr/>
          <a:lstStyle/>
          <a:p>
            <a:r>
              <a:rPr lang="en-US" smtClean="0"/>
              <a:t>G.Amini-Autumn 1397</a:t>
            </a:r>
            <a:endParaRPr lang="en-US"/>
          </a:p>
        </p:txBody>
      </p:sp>
    </p:spTree>
    <p:extLst>
      <p:ext uri="{BB962C8B-B14F-4D97-AF65-F5344CB8AC3E}">
        <p14:creationId xmlns:p14="http://schemas.microsoft.com/office/powerpoint/2010/main" val="31056967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Footer Placeholder 3"/>
          <p:cNvSpPr>
            <a:spLocks noGrp="1"/>
          </p:cNvSpPr>
          <p:nvPr>
            <p:ph type="ftr" sz="quarter" idx="11"/>
          </p:nvPr>
        </p:nvSpPr>
        <p:spPr/>
        <p:txBody>
          <a:bodyPr/>
          <a:lstStyle/>
          <a:p>
            <a:r>
              <a:rPr lang="en-US" smtClean="0"/>
              <a:t>G.Amini-Autumn 1397</a:t>
            </a:r>
            <a:endParaRPr lang="en-US"/>
          </a:p>
        </p:txBody>
      </p:sp>
      <p:pic>
        <p:nvPicPr>
          <p:cNvPr id="7" name="Content Placeholder 6" descr="http://t1.gstatic.com/images?q=tbn:ANd9GcTeTMPChsE-WBvJVDfR48GoYf8iHNF6H4_M5VaZY-Bdy92-6dw"/>
          <p:cNvPicPr>
            <a:picLocks noGrp="1"/>
          </p:cNvPicPr>
          <p:nvPr>
            <p:ph idx="1"/>
          </p:nvPr>
        </p:nvPicPr>
        <p:blipFill>
          <a:blip r:embed="rId2"/>
          <a:srcRect/>
          <a:stretch>
            <a:fillRect/>
          </a:stretch>
        </p:blipFill>
        <p:spPr bwMode="auto">
          <a:xfrm>
            <a:off x="1" y="0"/>
            <a:ext cx="12191999" cy="6824910"/>
          </a:xfrm>
          <a:prstGeom prst="rect">
            <a:avLst/>
          </a:prstGeom>
          <a:noFill/>
          <a:ln w="9525">
            <a:noFill/>
            <a:miter lim="800000"/>
            <a:headEnd/>
            <a:tailEnd/>
          </a:ln>
        </p:spPr>
      </p:pic>
      <p:sp>
        <p:nvSpPr>
          <p:cNvPr id="8" name="Rectangle 7"/>
          <p:cNvSpPr/>
          <p:nvPr/>
        </p:nvSpPr>
        <p:spPr>
          <a:xfrm>
            <a:off x="60960" y="1259032"/>
            <a:ext cx="5777131" cy="1529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solidFill>
                  <a:srgbClr val="FF0000"/>
                </a:solidFill>
                <a:cs typeface="Majid Shadow" panose="00000400000000000000" pitchFamily="2" charset="-78"/>
              </a:rPr>
              <a:t>خسته نباشید</a:t>
            </a:r>
            <a:endParaRPr lang="fa-IR" sz="5400" dirty="0">
              <a:solidFill>
                <a:srgbClr val="FF0000"/>
              </a:solidFill>
              <a:cs typeface="Majid Shadow" panose="00000400000000000000" pitchFamily="2" charset="-78"/>
            </a:endParaRPr>
          </a:p>
        </p:txBody>
      </p:sp>
    </p:spTree>
    <p:extLst>
      <p:ext uri="{BB962C8B-B14F-4D97-AF65-F5344CB8AC3E}">
        <p14:creationId xmlns:p14="http://schemas.microsoft.com/office/powerpoint/2010/main" val="4059303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2901</TotalTime>
  <Words>4869</Words>
  <Application>Microsoft Office PowerPoint</Application>
  <PresentationFormat>Widescreen</PresentationFormat>
  <Paragraphs>674</Paragraphs>
  <Slides>93</Slides>
  <Notes>12</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93</vt:i4>
      </vt:variant>
    </vt:vector>
  </HeadingPairs>
  <TitlesOfParts>
    <vt:vector size="113" baseType="lpstr">
      <vt:lpstr>PMingLiU</vt:lpstr>
      <vt:lpstr>宋体</vt:lpstr>
      <vt:lpstr>Aparajita</vt:lpstr>
      <vt:lpstr>Arial</vt:lpstr>
      <vt:lpstr>B Mitra</vt:lpstr>
      <vt:lpstr>B Nazanin</vt:lpstr>
      <vt:lpstr>B Zar</vt:lpstr>
      <vt:lpstr>BZar</vt:lpstr>
      <vt:lpstr>Calibri</vt:lpstr>
      <vt:lpstr>Calibri Light</vt:lpstr>
      <vt:lpstr>Courier New</vt:lpstr>
      <vt:lpstr>Lucida Sans</vt:lpstr>
      <vt:lpstr>Majid Shadow</vt:lpstr>
      <vt:lpstr>Nazanin</vt:lpstr>
      <vt:lpstr>Tahoma</vt:lpstr>
      <vt:lpstr>Times New Roman</vt:lpstr>
      <vt:lpstr>Verdana</vt:lpstr>
      <vt:lpstr>Wingdings</vt:lpstr>
      <vt:lpstr>Zar</vt:lpstr>
      <vt:lpstr>Retrospect</vt:lpstr>
      <vt:lpstr>ایمنی در آزمایشگاه</vt:lpstr>
      <vt:lpstr>ايمني (Safety)    </vt:lpstr>
      <vt:lpstr>خطر (Hazard)</vt:lpstr>
      <vt:lpstr>ایمنی محیط کار</vt:lpstr>
      <vt:lpstr>منظور از ایمن و غیر ایمن چیست؟ </vt:lpstr>
      <vt:lpstr>بهداشت و ایمنی :</vt:lpstr>
      <vt:lpstr>مزایای رعایت اصول ایمنی در آزمایشگاه</vt:lpstr>
      <vt:lpstr>. جامع ترین سازمان های مرتبط با ایمنی </vt:lpstr>
      <vt:lpstr>آزمايشگاه استاندارد OSHA</vt:lpstr>
      <vt:lpstr>رعایت اصول ایمنی در آزمایشگاهها بر عهده:</vt:lpstr>
      <vt:lpstr>PowerPoint Presentation</vt:lpstr>
      <vt:lpstr>PowerPoint Presentation</vt:lpstr>
      <vt:lpstr>PowerPoint Presentation</vt:lpstr>
      <vt:lpstr>PowerPoint Presentation</vt:lpstr>
      <vt:lpstr>فرم مشخصات دانشجویان مهمان و همکاران مهمان در آزمایشگاه </vt:lpstr>
      <vt:lpstr>PowerPoint Presentation</vt:lpstr>
      <vt:lpstr>اصول کلی ایمنی در آزمایشگاهها</vt:lpstr>
      <vt:lpstr>PowerPoint Presentation</vt:lpstr>
      <vt:lpstr>PowerPoint Presentation</vt:lpstr>
      <vt:lpstr>PowerPoint Presentation</vt:lpstr>
      <vt:lpstr>PowerPoint Presentation</vt:lpstr>
      <vt:lpstr>به خاطر داشته باشید...</vt:lpstr>
      <vt:lpstr>شماره تلفن های ضروری</vt:lpstr>
      <vt:lpstr>استاندارد مواجهه با مواد شيميايي OSHA از 5 عنصر كليدي تشكيل شده است كه عبارتند از  : </vt:lpstr>
      <vt:lpstr>PowerPoint Presentation</vt:lpstr>
      <vt:lpstr> كليد كار ايمن ... شناخت خطرات</vt:lpstr>
      <vt:lpstr>Hazard Evaluation</vt:lpstr>
      <vt:lpstr>. برچسب گذاری </vt:lpstr>
      <vt:lpstr>. اطلاعات اساسي برچسب ها </vt:lpstr>
      <vt:lpstr>You Have the  Right to Know! </vt:lpstr>
      <vt:lpstr>اختصارات مربوط به انواع خطرات(R-Phrases)</vt:lpstr>
      <vt:lpstr>PowerPoint Presentation</vt:lpstr>
      <vt:lpstr>اختصارات مربوط به انواع توصيه هاي ايمني (S-Phrases)</vt:lpstr>
      <vt:lpstr>PowerPoint Presentation</vt:lpstr>
      <vt:lpstr>Laboratory Safety </vt:lpstr>
      <vt:lpstr>PowerPoint Presentation</vt:lpstr>
      <vt:lpstr>Types of Labels</vt:lpstr>
      <vt:lpstr>. طرح برچسب ها </vt:lpstr>
      <vt:lpstr>.</vt:lpstr>
      <vt:lpstr>لوزی (NFPA) The National Fire Protection Agency </vt:lpstr>
      <vt:lpstr>PowerPoint Presentation</vt:lpstr>
      <vt:lpstr>Hazardous Materials Identification System (Fire Diamond)</vt:lpstr>
      <vt:lpstr>Hazardous Materials Identification System (Fire Diamond)</vt:lpstr>
      <vt:lpstr>PowerPoint Presentation</vt:lpstr>
      <vt:lpstr>PowerPoint Presentation</vt:lpstr>
      <vt:lpstr>PowerPoint Presentation</vt:lpstr>
      <vt:lpstr>مثال برچسب ها </vt:lpstr>
      <vt:lpstr>Hazardous Materials Identification System (Color Bar)</vt:lpstr>
      <vt:lpstr>PowerPoint Presentation</vt:lpstr>
      <vt:lpstr>PowerPoint Presentation</vt:lpstr>
      <vt:lpstr>Hazard Evaluation</vt:lpstr>
      <vt:lpstr>PowerPoint Presentation</vt:lpstr>
      <vt:lpstr>     (سيستم جهاني طبقه بندی و برچسب گذاری مواد شيميايي)</vt:lpstr>
      <vt:lpstr>.(Safety Data Sheets) SDSs (MSDS)  </vt:lpstr>
      <vt:lpstr>Safety Data Sheets (SDSs)</vt:lpstr>
      <vt:lpstr>PowerPoint Presentation</vt:lpstr>
      <vt:lpstr>PowerPoint Presentation</vt:lpstr>
      <vt:lpstr>دسترسي اينترنتي</vt:lpstr>
      <vt:lpstr>PowerPoint Presentation</vt:lpstr>
      <vt:lpstr>مخاطرات عمده در آزمایشگاه</vt:lpstr>
      <vt:lpstr>PowerPoint Presentation</vt:lpstr>
      <vt:lpstr>. علائم </vt:lpstr>
      <vt:lpstr>مخاطرات فيزيكي</vt:lpstr>
      <vt:lpstr>موادي كه علامت آتش دارند</vt:lpstr>
      <vt:lpstr>موادی که علامت انفجار دارند </vt:lpstr>
      <vt:lpstr>. مثال هایی از موادی كه در صورت تركيب شدن با يكديگر توانايي توليد ماده منفجرشونده را دارند. </vt:lpstr>
      <vt:lpstr>PowerPoint Presentation</vt:lpstr>
      <vt:lpstr>. موادی که علامت شعله وری دارند </vt:lpstr>
      <vt:lpstr>. موادی که علامت سیلندر دارند </vt:lpstr>
      <vt:lpstr>. خطرات بهداشتی </vt:lpstr>
      <vt:lpstr>. طبقه بندی خطرات بهداشتی </vt:lpstr>
      <vt:lpstr>PowerPoint Presentation</vt:lpstr>
      <vt:lpstr>. رابطه سمیت و خطر </vt:lpstr>
      <vt:lpstr>PowerPoint Presentation</vt:lpstr>
      <vt:lpstr>.</vt:lpstr>
      <vt:lpstr> حدود تماس ایمن</vt:lpstr>
      <vt:lpstr>. راه های تماس یا ورود </vt:lpstr>
      <vt:lpstr>. انواع اصلی خطرات بهداشتی </vt:lpstr>
      <vt:lpstr>. مواد خفگی آور </vt:lpstr>
      <vt:lpstr>.</vt:lpstr>
      <vt:lpstr>مواد خورنده(Corrosive) </vt:lpstr>
      <vt:lpstr>.</vt:lpstr>
      <vt:lpstr> مواد سمي</vt:lpstr>
      <vt:lpstr>PowerPoint Presentation</vt:lpstr>
      <vt:lpstr>.</vt:lpstr>
      <vt:lpstr>.</vt:lpstr>
      <vt:lpstr> مواد عفوني</vt:lpstr>
      <vt:lpstr>مواد راديواكتيويته</vt:lpstr>
      <vt:lpstr> مواد راديواكتيويته</vt:lpstr>
      <vt:lpstr>PowerPoint Presentation</vt:lpstr>
      <vt:lpstr>. کنترل خطرات بهداشتي و فيزيكي مواد شيميايي </vt:lpstr>
      <vt:lpstr>.</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Fatemeh Maghool</dc:creator>
  <cp:lastModifiedBy>Administrator</cp:lastModifiedBy>
  <cp:revision>228</cp:revision>
  <dcterms:created xsi:type="dcterms:W3CDTF">2015-09-20T07:00:38Z</dcterms:created>
  <dcterms:modified xsi:type="dcterms:W3CDTF">2020-05-16T06:54:31Z</dcterms:modified>
</cp:coreProperties>
</file>