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62" r:id="rId3"/>
    <p:sldId id="259" r:id="rId4"/>
    <p:sldId id="257" r:id="rId5"/>
    <p:sldId id="261" r:id="rId6"/>
    <p:sldId id="260" r:id="rId7"/>
    <p:sldId id="267" r:id="rId8"/>
    <p:sldId id="263" r:id="rId9"/>
    <p:sldId id="264" r:id="rId10"/>
    <p:sldId id="265" r:id="rId11"/>
    <p:sldId id="266" r:id="rId12"/>
    <p:sldId id="271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06" r:id="rId42"/>
    <p:sldId id="297" r:id="rId43"/>
    <p:sldId id="298" r:id="rId44"/>
    <p:sldId id="300" r:id="rId45"/>
    <p:sldId id="299" r:id="rId46"/>
    <p:sldId id="301" r:id="rId47"/>
    <p:sldId id="302" r:id="rId48"/>
    <p:sldId id="303" r:id="rId49"/>
    <p:sldId id="304" r:id="rId50"/>
    <p:sldId id="305" r:id="rId51"/>
    <p:sldId id="307" r:id="rId52"/>
    <p:sldId id="309" r:id="rId53"/>
    <p:sldId id="31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F400D5-A046-4887-832A-DE8F7879373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55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2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64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34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23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9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299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753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76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12954"/>
            <a:ext cx="9601196" cy="1303867"/>
          </a:xfrm>
        </p:spPr>
        <p:txBody>
          <a:bodyPr/>
          <a:lstStyle>
            <a:lvl1pPr rtl="1">
              <a:defRPr b="1">
                <a:solidFill>
                  <a:srgbClr val="FF0000"/>
                </a:solidFill>
                <a:cs typeface="B Titr" panose="000007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28183"/>
            <a:ext cx="9601196" cy="3318936"/>
          </a:xfrm>
        </p:spPr>
        <p:txBody>
          <a:bodyPr/>
          <a:lstStyle>
            <a:lvl1pPr algn="r" rtl="1">
              <a:defRPr>
                <a:cs typeface="B Mitra" panose="00000400000000000000" pitchFamily="2" charset="-78"/>
              </a:defRPr>
            </a:lvl1pPr>
            <a:lvl2pPr algn="r" rtl="1">
              <a:defRPr>
                <a:cs typeface="B Mitra" panose="00000400000000000000" pitchFamily="2" charset="-78"/>
              </a:defRPr>
            </a:lvl2pPr>
            <a:lvl3pPr algn="r" rtl="1">
              <a:defRPr>
                <a:cs typeface="B Mitra" panose="00000400000000000000" pitchFamily="2" charset="-78"/>
              </a:defRPr>
            </a:lvl3pPr>
            <a:lvl4pPr algn="r" rtl="1">
              <a:defRPr>
                <a:cs typeface="B Mitra" panose="00000400000000000000" pitchFamily="2" charset="-78"/>
              </a:defRPr>
            </a:lvl4pPr>
            <a:lvl5pPr algn="r" rtl="1">
              <a:defRPr>
                <a:cs typeface="B Mitra" panose="00000400000000000000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5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140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0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09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80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7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8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00D5-A046-4887-832A-DE8F7879373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0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F400D5-A046-4887-832A-DE8F78793731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FAA070-6F37-4E9C-9E5D-DE5E8B71B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#_ftnref2"/><Relationship Id="rId2" Type="http://schemas.openxmlformats.org/officeDocument/2006/relationships/hyperlink" Target="#_ftnref1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48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7" y="1333500"/>
            <a:ext cx="784859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a-IR" dirty="0"/>
              <a:t>بیان </a:t>
            </a:r>
            <a:r>
              <a:rPr lang="fa-IR" dirty="0" smtClean="0"/>
              <a:t>اهداف و </a:t>
            </a:r>
            <a:r>
              <a:rPr lang="fa-IR" dirty="0"/>
              <a:t>محتوا در آموزش سرپایی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71057"/>
            <a:ext cx="9601196" cy="3476062"/>
          </a:xfrm>
        </p:spPr>
        <p:txBody>
          <a:bodyPr>
            <a:normAutofit/>
          </a:bodyPr>
          <a:lstStyle/>
          <a:p>
            <a:pPr lvl="0" algn="justLow"/>
            <a:r>
              <a:rPr lang="fa-IR" sz="3600" dirty="0" smtClean="0"/>
              <a:t>مشخص بودن اهداف </a:t>
            </a:r>
            <a:r>
              <a:rPr lang="fa-IR" sz="3600" dirty="0"/>
              <a:t>یادگیری و تجربه ضروری در هر یک از چرخش های کارآموزی و کارورزی </a:t>
            </a:r>
            <a:endParaRPr lang="fa-IR" sz="3600" dirty="0" smtClean="0"/>
          </a:p>
          <a:p>
            <a:pPr lvl="0" algn="justLow"/>
            <a:r>
              <a:rPr lang="fa-IR" sz="3600" dirty="0" smtClean="0"/>
              <a:t>ارائه راهنمای </a:t>
            </a:r>
            <a:r>
              <a:rPr lang="fa-IR" sz="3600" dirty="0"/>
              <a:t>مطالعه (</a:t>
            </a:r>
            <a:r>
              <a:rPr lang="en-US" sz="3600" dirty="0"/>
              <a:t>Study guide</a:t>
            </a:r>
            <a:r>
              <a:rPr lang="fa-IR" sz="3600" dirty="0"/>
              <a:t>) </a:t>
            </a:r>
            <a:r>
              <a:rPr lang="fa-IR" sz="3600" dirty="0" smtClean="0"/>
              <a:t>در </a:t>
            </a:r>
            <a:r>
              <a:rPr lang="fa-IR" sz="3600" dirty="0"/>
              <a:t>ابتدای هر چرخش کارآموزی </a:t>
            </a:r>
            <a:r>
              <a:rPr lang="fa-IR" sz="3600" dirty="0" smtClean="0"/>
              <a:t>برای </a:t>
            </a:r>
            <a:r>
              <a:rPr lang="fa-IR" sz="3600" dirty="0"/>
              <a:t>یادگیری محتوای نظری </a:t>
            </a:r>
            <a:r>
              <a:rPr lang="fa-IR" sz="3600" dirty="0" smtClean="0"/>
              <a:t>ضروری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45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9" y="827897"/>
            <a:ext cx="10080168" cy="1303867"/>
          </a:xfrm>
        </p:spPr>
        <p:txBody>
          <a:bodyPr/>
          <a:lstStyle/>
          <a:p>
            <a:r>
              <a:rPr lang="fa-IR" dirty="0" smtClean="0"/>
              <a:t>تعامل موثر در آموزش </a:t>
            </a:r>
            <a:r>
              <a:rPr lang="fa-IR" dirty="0"/>
              <a:t>سرپایی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371" y="2427514"/>
            <a:ext cx="9884226" cy="3820886"/>
          </a:xfrm>
        </p:spPr>
        <p:txBody>
          <a:bodyPr>
            <a:normAutofit/>
          </a:bodyPr>
          <a:lstStyle/>
          <a:p>
            <a:pPr lvl="0" algn="justLow"/>
            <a:r>
              <a:rPr lang="fa-IR" sz="2800" b="1" dirty="0" smtClean="0"/>
              <a:t>برای کارآموزان: </a:t>
            </a:r>
            <a:r>
              <a:rPr lang="fa-IR" sz="2800" dirty="0" smtClean="0"/>
              <a:t>بر </a:t>
            </a:r>
            <a:r>
              <a:rPr lang="fa-IR" sz="2800" dirty="0"/>
              <a:t>اساس مشاهده عملکرد استاد و کارآموزان پیشرفته تر</a:t>
            </a:r>
            <a:r>
              <a:rPr lang="en-US" sz="2800" dirty="0"/>
              <a:t> </a:t>
            </a:r>
            <a:r>
              <a:rPr lang="fa-IR" sz="2800" dirty="0" smtClean="0"/>
              <a:t>بطور </a:t>
            </a:r>
            <a:r>
              <a:rPr lang="fa-IR" sz="2800" dirty="0"/>
              <a:t>عمده </a:t>
            </a:r>
            <a:r>
              <a:rPr lang="fa-IR" sz="2800" dirty="0" smtClean="0"/>
              <a:t>و مشارکت </a:t>
            </a:r>
            <a:r>
              <a:rPr lang="fa-IR" sz="2800" dirty="0"/>
              <a:t>و همکاری در فرایند مدیریت بیمار </a:t>
            </a:r>
            <a:endParaRPr lang="fa-IR" sz="2800" dirty="0" smtClean="0"/>
          </a:p>
          <a:p>
            <a:pPr lvl="0" algn="justLow"/>
            <a:r>
              <a:rPr lang="fa-IR" sz="2800" b="1" dirty="0" smtClean="0"/>
              <a:t>برای کارورزان: </a:t>
            </a:r>
            <a:r>
              <a:rPr lang="fa-IR" sz="2800" dirty="0" smtClean="0"/>
              <a:t>اداره مستقل </a:t>
            </a:r>
            <a:r>
              <a:rPr lang="fa-IR" sz="2800" dirty="0"/>
              <a:t>مشکلات و بیماری های شایع در پایان هر گردش بالینی </a:t>
            </a:r>
            <a:endParaRPr lang="fa-IR" sz="2800" dirty="0" smtClean="0"/>
          </a:p>
          <a:p>
            <a:pPr lvl="1" algn="justLow"/>
            <a:r>
              <a:rPr lang="fa-IR" sz="2800" dirty="0"/>
              <a:t>به ازای ویزیت هر بیمار جدید در کلینیک سرپایی حداقل ده دقیقه تعامل آموزشی موثر بین استاد و کارورز</a:t>
            </a:r>
            <a:endParaRPr lang="en-US" sz="2800" dirty="0"/>
          </a:p>
          <a:p>
            <a:pPr lvl="1"/>
            <a:r>
              <a:rPr lang="fa-IR" sz="2800" dirty="0"/>
              <a:t>به ازای ویزیت هر بیمار مراجعه مجدد (پیگیری</a:t>
            </a:r>
            <a:r>
              <a:rPr lang="fa-IR" sz="2800" dirty="0" smtClean="0"/>
              <a:t>) حداقل </a:t>
            </a:r>
            <a:r>
              <a:rPr lang="fa-IR" sz="2800" dirty="0"/>
              <a:t>سه دقیقه تعامل آموزشی موثر بین استاد و کارورز </a:t>
            </a:r>
            <a:endParaRPr lang="fa-IR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95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مسئولیت ارایه آموزش و نظارت مستقیم بر فعالیت های کارآموزان و کارورزان در طول کشیک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Low">
              <a:buNone/>
            </a:pPr>
            <a:r>
              <a:rPr lang="fa-IR" dirty="0"/>
              <a:t>•	</a:t>
            </a:r>
            <a:r>
              <a:rPr lang="fa-IR" b="1" dirty="0" smtClean="0"/>
              <a:t>مسوول نهایی</a:t>
            </a:r>
            <a:r>
              <a:rPr lang="fa-IR" dirty="0" smtClean="0"/>
              <a:t>: استاد </a:t>
            </a:r>
            <a:r>
              <a:rPr lang="fa-IR" dirty="0"/>
              <a:t>مسئول شیفت شب </a:t>
            </a:r>
            <a:r>
              <a:rPr lang="fa-IR" dirty="0" smtClean="0"/>
              <a:t>(در </a:t>
            </a:r>
            <a:r>
              <a:rPr lang="fa-IR" dirty="0"/>
              <a:t>تمام طول کشیک در دسترس </a:t>
            </a:r>
            <a:r>
              <a:rPr lang="fa-IR" dirty="0" smtClean="0"/>
              <a:t>باشد)</a:t>
            </a:r>
          </a:p>
          <a:p>
            <a:pPr marL="0" indent="0" algn="justLow">
              <a:buNone/>
            </a:pPr>
            <a:r>
              <a:rPr lang="fa-IR" dirty="0" smtClean="0"/>
              <a:t>•</a:t>
            </a:r>
            <a:r>
              <a:rPr lang="fa-IR" dirty="0"/>
              <a:t>	</a:t>
            </a:r>
            <a:r>
              <a:rPr lang="fa-IR" dirty="0" smtClean="0"/>
              <a:t>دستیار </a:t>
            </a:r>
            <a:r>
              <a:rPr lang="fa-IR" dirty="0"/>
              <a:t>ارشد کشیک بخش </a:t>
            </a:r>
            <a:r>
              <a:rPr lang="fa-IR" dirty="0" smtClean="0"/>
              <a:t>(</a:t>
            </a:r>
            <a:r>
              <a:rPr lang="fa-IR" dirty="0"/>
              <a:t>در بخش </a:t>
            </a:r>
            <a:r>
              <a:rPr lang="fa-IR" dirty="0" smtClean="0"/>
              <a:t>های </a:t>
            </a:r>
            <a:r>
              <a:rPr lang="fa-IR" dirty="0"/>
              <a:t>واجد دستیاران </a:t>
            </a:r>
            <a:r>
              <a:rPr lang="fa-IR" dirty="0" smtClean="0"/>
              <a:t>تخصصی)</a:t>
            </a:r>
          </a:p>
          <a:p>
            <a:pPr marL="0" indent="0" algn="justLow">
              <a:buNone/>
            </a:pPr>
            <a:r>
              <a:rPr lang="fa-IR" dirty="0" smtClean="0"/>
              <a:t>•</a:t>
            </a:r>
            <a:r>
              <a:rPr lang="fa-IR" dirty="0"/>
              <a:t>	</a:t>
            </a:r>
            <a:r>
              <a:rPr lang="fa-IR" dirty="0" smtClean="0"/>
              <a:t>یکی </a:t>
            </a:r>
            <a:r>
              <a:rPr lang="fa-IR" dirty="0"/>
              <a:t>از اعضای هیات علمی بخش یا یک پزشک غیر هیات علمی </a:t>
            </a:r>
            <a:r>
              <a:rPr lang="fa-IR" dirty="0" smtClean="0"/>
              <a:t>دوره دیده (</a:t>
            </a:r>
            <a:r>
              <a:rPr lang="fa-IR" dirty="0"/>
              <a:t>در بخش هایی که واجد </a:t>
            </a:r>
            <a:r>
              <a:rPr lang="fa-IR" dirty="0" smtClean="0"/>
              <a:t>دستیاران </a:t>
            </a:r>
            <a:r>
              <a:rPr lang="fa-IR" dirty="0"/>
              <a:t>تخصصی </a:t>
            </a:r>
            <a:r>
              <a:rPr lang="fa-IR" dirty="0" smtClean="0"/>
              <a:t>نیستند)</a:t>
            </a:r>
          </a:p>
          <a:p>
            <a:pPr marL="0" indent="0" algn="ctr">
              <a:buNone/>
            </a:pPr>
            <a:r>
              <a:rPr lang="fa-IR" dirty="0" smtClean="0"/>
              <a:t>•</a:t>
            </a:r>
            <a:r>
              <a:rPr lang="fa-IR" dirty="0"/>
              <a:t>	</a:t>
            </a:r>
            <a:r>
              <a:rPr lang="fa-IR" b="1" dirty="0"/>
              <a:t>در بیمارستان های آموزشی باید سازوکار نظارتی مناسبی طراحی گردد تا از واگذاری کشیک به دیگران جلوگیری گردد.</a:t>
            </a:r>
          </a:p>
          <a:p>
            <a:pPr marL="0" indent="0" algn="justLow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73" y="666447"/>
            <a:ext cx="9601196" cy="1303867"/>
          </a:xfrm>
        </p:spPr>
        <p:txBody>
          <a:bodyPr/>
          <a:lstStyle/>
          <a:p>
            <a:r>
              <a:rPr lang="fa-IR" dirty="0" smtClean="0"/>
              <a:t>کشیک عصر و شب در </a:t>
            </a:r>
            <a:r>
              <a:rPr lang="fa-IR" dirty="0"/>
              <a:t>آموزش سرپایی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2601686"/>
            <a:ext cx="10722428" cy="4582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/>
              <a:t>•	</a:t>
            </a:r>
            <a:r>
              <a:rPr lang="fa-IR" b="1" dirty="0"/>
              <a:t>کارآموزان در نیمه دوم از هر گردش دوره </a:t>
            </a:r>
            <a:r>
              <a:rPr lang="fa-IR" b="1" dirty="0" smtClean="0"/>
              <a:t>کارآموزی</a:t>
            </a:r>
            <a:r>
              <a:rPr lang="fa-IR" dirty="0" smtClean="0"/>
              <a:t>: یک </a:t>
            </a:r>
            <a:r>
              <a:rPr lang="fa-IR" dirty="0"/>
              <a:t>تا دو کشیک در شیفت عصر و شب 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•</a:t>
            </a:r>
            <a:r>
              <a:rPr lang="fa-IR" dirty="0"/>
              <a:t>	</a:t>
            </a:r>
            <a:r>
              <a:rPr lang="fa-IR" b="1" dirty="0"/>
              <a:t>کارورزان</a:t>
            </a:r>
            <a:r>
              <a:rPr lang="fa-IR" dirty="0"/>
              <a:t> </a:t>
            </a:r>
            <a:r>
              <a:rPr lang="fa-IR" dirty="0" smtClean="0"/>
              <a:t>: در </a:t>
            </a:r>
            <a:r>
              <a:rPr lang="fa-IR" dirty="0"/>
              <a:t>هر ماه حداقل دو و حداکثر هشت کشیک در شیفت عصر و شب 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•</a:t>
            </a:r>
            <a:r>
              <a:rPr lang="fa-IR" dirty="0"/>
              <a:t>	</a:t>
            </a:r>
            <a:r>
              <a:rPr lang="fa-IR" b="1" dirty="0"/>
              <a:t>کارورزان در هر کشیک </a:t>
            </a:r>
            <a:r>
              <a:rPr lang="fa-IR" dirty="0" smtClean="0"/>
              <a:t>: حداقل </a:t>
            </a:r>
            <a:r>
              <a:rPr lang="fa-IR" dirty="0"/>
              <a:t>چهار و حداکثر هشت ساعت حضور فعال در کلینیک 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•</a:t>
            </a:r>
            <a:r>
              <a:rPr lang="fa-IR" dirty="0"/>
              <a:t>	</a:t>
            </a:r>
            <a:r>
              <a:rPr lang="fa-IR" b="1" dirty="0"/>
              <a:t>کارآموزان در کشیک های عصر و </a:t>
            </a:r>
            <a:r>
              <a:rPr lang="fa-IR" b="1" dirty="0" smtClean="0"/>
              <a:t>شب</a:t>
            </a:r>
            <a:r>
              <a:rPr lang="fa-IR" dirty="0" smtClean="0"/>
              <a:t>: صرفاً </a:t>
            </a:r>
            <a:r>
              <a:rPr lang="fa-IR" dirty="0"/>
              <a:t>در درمانگاه های اورژانس </a:t>
            </a:r>
            <a:endParaRPr lang="fa-IR" dirty="0" smtClean="0"/>
          </a:p>
          <a:p>
            <a:pPr marL="0" indent="0">
              <a:buNone/>
            </a:pPr>
            <a:r>
              <a:rPr lang="fa-IR" dirty="0" smtClean="0"/>
              <a:t>•</a:t>
            </a:r>
            <a:r>
              <a:rPr lang="fa-IR" dirty="0"/>
              <a:t>	</a:t>
            </a:r>
            <a:r>
              <a:rPr lang="fa-IR" b="1" dirty="0"/>
              <a:t>کارورزان در کشیک های عصر و </a:t>
            </a:r>
            <a:r>
              <a:rPr lang="fa-IR" b="1" dirty="0" smtClean="0"/>
              <a:t>شب</a:t>
            </a:r>
            <a:r>
              <a:rPr lang="fa-IR" dirty="0" smtClean="0"/>
              <a:t>: </a:t>
            </a:r>
            <a:r>
              <a:rPr lang="fa-IR" dirty="0"/>
              <a:t>بطور عمده در درمانگاه های </a:t>
            </a:r>
            <a:r>
              <a:rPr lang="fa-IR" dirty="0" smtClean="0"/>
              <a:t>اورژانس، </a:t>
            </a:r>
            <a:r>
              <a:rPr lang="fa-IR" dirty="0"/>
              <a:t>و حداکثر یک ساعت</a:t>
            </a:r>
            <a:r>
              <a:rPr lang="fa-IR" dirty="0" smtClean="0"/>
              <a:t> </a:t>
            </a:r>
            <a:r>
              <a:rPr lang="fa-IR" dirty="0"/>
              <a:t>مراقبت از </a:t>
            </a:r>
            <a:r>
              <a:rPr lang="fa-IR" dirty="0" smtClean="0"/>
              <a:t>بیماران </a:t>
            </a:r>
            <a:r>
              <a:rPr lang="fa-IR" dirty="0"/>
              <a:t>بستری در بخش ها توسط هر یک از کارورزان در طی </a:t>
            </a:r>
            <a:r>
              <a:rPr lang="fa-IR" dirty="0" smtClean="0"/>
              <a:t>کشیک  </a:t>
            </a:r>
            <a:r>
              <a:rPr lang="fa-IR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ثبت و مستند سازی آموزش سرپایی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Low"/>
            <a:r>
              <a:rPr lang="fa-IR" sz="2800" b="1" dirty="0" smtClean="0"/>
              <a:t>شرح وظایف کارورز:</a:t>
            </a:r>
          </a:p>
          <a:p>
            <a:pPr lvl="1" algn="justLow"/>
            <a:r>
              <a:rPr lang="fa-IR" sz="2400" dirty="0" smtClean="0"/>
              <a:t>ویزیت هر بیماری که در طی کشیک عصر و شب بستری می گردد و یا پرونده تحت نظر در اورژانس دریافت می کند </a:t>
            </a:r>
          </a:p>
          <a:p>
            <a:pPr lvl="1" algn="justLow"/>
            <a:r>
              <a:rPr lang="fa-IR" sz="2400" dirty="0" smtClean="0"/>
              <a:t>ثبت شرح </a:t>
            </a:r>
            <a:r>
              <a:rPr lang="fa-IR" sz="2400" dirty="0"/>
              <a:t>حال و معاینه فیزیکی مسئله محور،  رویکرد تشخیصی و درمانی پیشنهادی، و یادداشت وضعیت بیمار </a:t>
            </a:r>
            <a:r>
              <a:rPr lang="fa-IR" sz="2400" dirty="0" smtClean="0"/>
              <a:t>تا </a:t>
            </a:r>
            <a:r>
              <a:rPr lang="fa-IR" sz="2400" dirty="0"/>
              <a:t>انتهای شیفت در پرونده </a:t>
            </a:r>
            <a:endParaRPr lang="fa-IR" sz="2400" dirty="0" smtClean="0"/>
          </a:p>
          <a:p>
            <a:pPr algn="justLow"/>
            <a:r>
              <a:rPr lang="fa-IR" sz="2800" b="1" dirty="0"/>
              <a:t>شرح وظایف </a:t>
            </a:r>
            <a:r>
              <a:rPr lang="fa-IR" sz="2800" b="1" dirty="0" smtClean="0"/>
              <a:t>کارآموز</a:t>
            </a:r>
            <a:r>
              <a:rPr lang="fa-IR" sz="2800" b="1" dirty="0"/>
              <a:t>:</a:t>
            </a:r>
          </a:p>
          <a:p>
            <a:pPr lvl="1" algn="justLow"/>
            <a:r>
              <a:rPr lang="fa-IR" sz="2400" dirty="0" smtClean="0"/>
              <a:t>ثبت فعالیت در </a:t>
            </a:r>
            <a:r>
              <a:rPr lang="fa-IR" sz="2400" dirty="0"/>
              <a:t>هر چرخش کارآموزی </a:t>
            </a:r>
            <a:r>
              <a:rPr lang="fa-IR" sz="2400" dirty="0" smtClean="0"/>
              <a:t>در </a:t>
            </a:r>
            <a:r>
              <a:rPr lang="en-US" sz="2400" dirty="0"/>
              <a:t>logbook </a:t>
            </a:r>
            <a:r>
              <a:rPr lang="fa-IR" sz="2400" dirty="0" smtClean="0"/>
              <a:t> و کارپوشه.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4936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ارزشیابی آموزش سرپایی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بررسی </a:t>
            </a:r>
            <a:r>
              <a:rPr lang="fa-IR" sz="4000" dirty="0"/>
              <a:t>عملکرد </a:t>
            </a:r>
            <a:r>
              <a:rPr lang="fa-IR" sz="4000" dirty="0" smtClean="0"/>
              <a:t>کارآموز </a:t>
            </a:r>
            <a:r>
              <a:rPr lang="fa-IR" sz="4000" dirty="0"/>
              <a:t>و </a:t>
            </a:r>
            <a:r>
              <a:rPr lang="fa-IR" sz="4000" dirty="0" smtClean="0"/>
              <a:t>کارورز </a:t>
            </a:r>
            <a:r>
              <a:rPr lang="fa-IR" sz="4000" dirty="0"/>
              <a:t>در کلینیک های </a:t>
            </a:r>
            <a:r>
              <a:rPr lang="fa-IR" sz="4000" dirty="0" smtClean="0"/>
              <a:t>سرپایی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55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73468"/>
            <a:ext cx="9601196" cy="1303867"/>
          </a:xfrm>
        </p:spPr>
        <p:txBody>
          <a:bodyPr/>
          <a:lstStyle/>
          <a:p>
            <a:r>
              <a:rPr lang="fa-IR" dirty="0" smtClean="0"/>
              <a:t>2- راند آموزشی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5743"/>
            <a:ext cx="9601196" cy="3810000"/>
          </a:xfrm>
        </p:spPr>
        <p:txBody>
          <a:bodyPr>
            <a:normAutofit/>
          </a:bodyPr>
          <a:lstStyle/>
          <a:p>
            <a:pPr algn="justLow"/>
            <a:r>
              <a:rPr lang="fa-IR" sz="5400" dirty="0"/>
              <a:t>	</a:t>
            </a:r>
            <a:r>
              <a:rPr lang="fa-IR" sz="5400" dirty="0" smtClean="0"/>
              <a:t>شکل </a:t>
            </a:r>
            <a:r>
              <a:rPr lang="fa-IR" sz="5400" dirty="0"/>
              <a:t>خاصی از راندها </a:t>
            </a:r>
            <a:r>
              <a:rPr lang="fa-IR" sz="5400" dirty="0" smtClean="0"/>
              <a:t>صرفا با </a:t>
            </a:r>
            <a:r>
              <a:rPr lang="fa-IR" sz="5400" dirty="0"/>
              <a:t>هدف آموزش تعداد محدودی از دانشجویان از یک مقطع تحصیلی مشخص </a:t>
            </a:r>
            <a:r>
              <a:rPr lang="ar-SA" sz="5400" dirty="0"/>
              <a:t> </a:t>
            </a:r>
            <a:endParaRPr lang="fa-IR" sz="5400" dirty="0" smtClean="0"/>
          </a:p>
          <a:p>
            <a:pPr marL="0" indent="0" algn="justLow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195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a-IR" dirty="0"/>
              <a:t>مسئول </a:t>
            </a:r>
            <a:r>
              <a:rPr lang="fa-IR" dirty="0" smtClean="0"/>
              <a:t>راند </a:t>
            </a:r>
            <a:r>
              <a:rPr lang="fa-IR" dirty="0"/>
              <a:t>آموزشی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1355"/>
            <a:ext cx="9601196" cy="3318936"/>
          </a:xfrm>
        </p:spPr>
        <p:txBody>
          <a:bodyPr>
            <a:noAutofit/>
          </a:bodyPr>
          <a:lstStyle/>
          <a:p>
            <a:pPr lvl="1" algn="justLow"/>
            <a:r>
              <a:rPr lang="fa-IR" sz="3200" dirty="0" smtClean="0"/>
              <a:t>توسط </a:t>
            </a:r>
            <a:r>
              <a:rPr lang="fa-IR" sz="3200" dirty="0"/>
              <a:t>یک عضو هیات علمی بخش </a:t>
            </a:r>
            <a:r>
              <a:rPr lang="ar-SA" sz="3200" dirty="0"/>
              <a:t> </a:t>
            </a:r>
            <a:endParaRPr lang="fa-IR" sz="3200" dirty="0" smtClean="0"/>
          </a:p>
          <a:p>
            <a:pPr lvl="1" algn="justLow"/>
            <a:r>
              <a:rPr lang="fa-IR" sz="3200" dirty="0" smtClean="0"/>
              <a:t>حضور همه اعضای </a:t>
            </a:r>
            <a:r>
              <a:rPr lang="fa-IR" sz="3200" dirty="0"/>
              <a:t>هیات علمی بخش </a:t>
            </a:r>
            <a:r>
              <a:rPr lang="fa-IR" sz="3200" dirty="0" smtClean="0"/>
              <a:t>به نوبت در راندهای </a:t>
            </a:r>
            <a:r>
              <a:rPr lang="fa-IR" sz="3200" dirty="0"/>
              <a:t>آموزشی </a:t>
            </a:r>
            <a:endParaRPr lang="fa-IR" sz="3200" dirty="0" smtClean="0"/>
          </a:p>
          <a:p>
            <a:pPr marL="0" lvl="0" indent="0" algn="ctr">
              <a:buNone/>
            </a:pPr>
            <a:r>
              <a:rPr lang="en-US" sz="3600" dirty="0"/>
              <a:t> </a:t>
            </a:r>
            <a:r>
              <a:rPr lang="ar-SA" sz="3600" b="1" dirty="0"/>
              <a:t>هر روز یک مسوول هدایت مشخص </a:t>
            </a:r>
            <a:r>
              <a:rPr lang="ar-SA" sz="3600" b="1" dirty="0" smtClean="0"/>
              <a:t>باشد</a:t>
            </a:r>
            <a:endParaRPr lang="fa-IR" sz="3600" b="1" dirty="0" smtClean="0"/>
          </a:p>
          <a:p>
            <a:pPr marL="0" lvl="0" indent="0" algn="ctr">
              <a:buNone/>
            </a:pPr>
            <a:r>
              <a:rPr lang="ar-SA" sz="3600" b="1" dirty="0" smtClean="0"/>
              <a:t> </a:t>
            </a:r>
            <a:r>
              <a:rPr lang="ar-SA" sz="3600" b="1" dirty="0"/>
              <a:t>که می تواند دستیار تخصصی یا فوق تخصصی </a:t>
            </a:r>
            <a:r>
              <a:rPr lang="ar-SA" sz="3600" b="1" dirty="0" smtClean="0"/>
              <a:t>باشد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8791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گردش های مورد توصیه راند آموزشی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3125"/>
            <a:ext cx="9601196" cy="3318936"/>
          </a:xfrm>
        </p:spPr>
        <p:txBody>
          <a:bodyPr>
            <a:normAutofit/>
          </a:bodyPr>
          <a:lstStyle/>
          <a:p>
            <a:pPr algn="justLow"/>
            <a:r>
              <a:rPr lang="fa-IR" sz="4400" b="1" dirty="0" smtClean="0"/>
              <a:t>باید: </a:t>
            </a:r>
            <a:r>
              <a:rPr lang="fa-IR" sz="4400" dirty="0" smtClean="0"/>
              <a:t>بخش </a:t>
            </a:r>
            <a:r>
              <a:rPr lang="fa-IR" sz="4400" dirty="0"/>
              <a:t>های آموزشی بیماری های داخلی، جراحی عمومی، اطفال، روانپزشکی، بیماری های اعصاب، و بیماری های قلب و عروق </a:t>
            </a:r>
            <a:endParaRPr lang="fa-IR" sz="4400" dirty="0" smtClean="0"/>
          </a:p>
          <a:p>
            <a:pPr algn="justLow"/>
            <a:r>
              <a:rPr lang="fa-IR" sz="4400" b="1" dirty="0" smtClean="0"/>
              <a:t>بهتر است</a:t>
            </a:r>
            <a:r>
              <a:rPr lang="fa-IR" sz="4400" dirty="0" smtClean="0"/>
              <a:t>: سایر </a:t>
            </a:r>
            <a:r>
              <a:rPr lang="fa-IR" sz="4400" dirty="0"/>
              <a:t>بخش های </a:t>
            </a:r>
            <a:r>
              <a:rPr lang="fa-IR" sz="4400" dirty="0" smtClean="0"/>
              <a:t>آموزشی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412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تواتر و زمان راند آموزشی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2829"/>
            <a:ext cx="9601196" cy="3454290"/>
          </a:xfrm>
        </p:spPr>
        <p:txBody>
          <a:bodyPr>
            <a:normAutofit/>
          </a:bodyPr>
          <a:lstStyle/>
          <a:p>
            <a:pPr lvl="0"/>
            <a:r>
              <a:rPr lang="fa-IR" sz="2800" b="1" dirty="0"/>
              <a:t>برای دانشجویان مقطع </a:t>
            </a:r>
            <a:r>
              <a:rPr lang="fa-IR" sz="2800" b="1" dirty="0" smtClean="0"/>
              <a:t>کارآموزی: </a:t>
            </a:r>
            <a:r>
              <a:rPr lang="fa-IR" sz="2800" dirty="0" smtClean="0"/>
              <a:t>حداقل </a:t>
            </a:r>
            <a:r>
              <a:rPr lang="fa-IR" sz="2800" u="sng" dirty="0" smtClean="0"/>
              <a:t>دو تا سه بار </a:t>
            </a:r>
            <a:r>
              <a:rPr lang="fa-IR" sz="2800" u="sng" dirty="0"/>
              <a:t>در هفته </a:t>
            </a:r>
            <a:r>
              <a:rPr lang="ar-SA" sz="2800" dirty="0"/>
              <a:t> </a:t>
            </a:r>
            <a:endParaRPr lang="fa-IR" sz="2800" dirty="0" smtClean="0"/>
          </a:p>
          <a:p>
            <a:pPr lvl="0"/>
            <a:r>
              <a:rPr lang="fa-IR" sz="2800" b="1" dirty="0"/>
              <a:t>مدت زمان هر جلسه راند </a:t>
            </a:r>
            <a:r>
              <a:rPr lang="fa-IR" sz="2800" b="1" dirty="0" smtClean="0"/>
              <a:t>آموزشی</a:t>
            </a:r>
            <a:r>
              <a:rPr lang="fa-IR" sz="2800" dirty="0" smtClean="0"/>
              <a:t>: بین </a:t>
            </a:r>
            <a:r>
              <a:rPr lang="fa-IR" sz="2800" dirty="0"/>
              <a:t>چهل و پنج تا نود دقیقه </a:t>
            </a:r>
            <a:endParaRPr lang="fa-IR" sz="2800" dirty="0" smtClean="0"/>
          </a:p>
          <a:p>
            <a:pPr lvl="0"/>
            <a:r>
              <a:rPr lang="fa-IR" sz="2800" b="1" dirty="0" smtClean="0"/>
              <a:t>مدت </a:t>
            </a:r>
            <a:r>
              <a:rPr lang="fa-IR" sz="2800" b="1" dirty="0"/>
              <a:t>زمان ویزیت هر بیمار در راند </a:t>
            </a:r>
            <a:r>
              <a:rPr lang="fa-IR" sz="2800" b="1" dirty="0" smtClean="0"/>
              <a:t>آموزشی</a:t>
            </a:r>
            <a:r>
              <a:rPr lang="fa-IR" sz="2800" dirty="0" smtClean="0"/>
              <a:t>: بین </a:t>
            </a:r>
            <a:r>
              <a:rPr lang="fa-IR" sz="2800" dirty="0"/>
              <a:t>سی تا چهل و پنج </a:t>
            </a:r>
            <a:r>
              <a:rPr lang="fa-IR" sz="2800" dirty="0" smtClean="0"/>
              <a:t>دقیقه</a:t>
            </a:r>
          </a:p>
          <a:p>
            <a:pPr lvl="0"/>
            <a:r>
              <a:rPr lang="fa-IR" sz="2800" b="1" dirty="0"/>
              <a:t>زمان راند </a:t>
            </a:r>
            <a:r>
              <a:rPr lang="fa-IR" sz="2800" b="1" dirty="0" smtClean="0"/>
              <a:t>آموزشی</a:t>
            </a:r>
            <a:r>
              <a:rPr lang="fa-IR" sz="2800" dirty="0" smtClean="0"/>
              <a:t>: پس </a:t>
            </a:r>
            <a:r>
              <a:rPr lang="fa-IR" sz="2800" dirty="0"/>
              <a:t>از انجام راند کاری بخش </a:t>
            </a:r>
            <a:r>
              <a:rPr lang="fa-IR" sz="2800" dirty="0" smtClean="0"/>
              <a:t>(زمان </a:t>
            </a:r>
            <a:r>
              <a:rPr lang="fa-IR" sz="2800" dirty="0"/>
              <a:t>راند آموزشی </a:t>
            </a:r>
            <a:r>
              <a:rPr lang="fa-IR" sz="2800" dirty="0" smtClean="0"/>
              <a:t>با </a:t>
            </a:r>
            <a:r>
              <a:rPr lang="fa-IR" sz="2800" dirty="0"/>
              <a:t>زمان ملاقات، صرف غذا و نظافت اتاق بیمار تداخل نداشته </a:t>
            </a:r>
            <a:r>
              <a:rPr lang="fa-IR" sz="2800" dirty="0" smtClean="0"/>
              <a:t>باشد)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58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4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استانداردهای آموزش بالینی</a:t>
            </a:r>
            <a:endParaRPr lang="en-US" sz="48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مخاطبان </a:t>
            </a:r>
            <a:r>
              <a:rPr lang="fa-IR" dirty="0"/>
              <a:t>راند آموزشی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200" dirty="0" smtClean="0"/>
              <a:t>راند آموزشی با </a:t>
            </a:r>
            <a:r>
              <a:rPr lang="fa-IR" sz="3200" dirty="0"/>
              <a:t>حضور استاد مربوطه  و کارآموزان </a:t>
            </a:r>
            <a:endParaRPr lang="fa-IR" sz="3200" dirty="0" smtClean="0"/>
          </a:p>
          <a:p>
            <a:r>
              <a:rPr lang="fa-IR" sz="3200" dirty="0" smtClean="0"/>
              <a:t>•</a:t>
            </a:r>
            <a:r>
              <a:rPr lang="fa-IR" sz="3200" dirty="0"/>
              <a:t>	</a:t>
            </a:r>
            <a:r>
              <a:rPr lang="fa-IR" sz="3200" dirty="0" smtClean="0"/>
              <a:t>تعداد </a:t>
            </a:r>
            <a:r>
              <a:rPr lang="fa-IR" sz="3200" dirty="0"/>
              <a:t>کارآموزان حاضر در راند آموزشی حداکثر پنج نفر </a:t>
            </a:r>
            <a:endParaRPr lang="fa-IR" sz="3200" dirty="0" smtClean="0"/>
          </a:p>
          <a:p>
            <a:pPr marL="0" indent="0" algn="ctr">
              <a:buNone/>
            </a:pPr>
            <a:endParaRPr lang="fa-IR" sz="3200" dirty="0"/>
          </a:p>
          <a:p>
            <a:pPr marL="0" indent="0" algn="ctr">
              <a:buNone/>
            </a:pPr>
            <a:r>
              <a:rPr lang="fa-IR" sz="3200" dirty="0"/>
              <a:t>	</a:t>
            </a:r>
            <a:r>
              <a:rPr lang="fa-IR" sz="3200" b="1" dirty="0"/>
              <a:t>بهتر است جلسه راند آموزشی با حضور حداقل افراد ممکن برگزار گردد و از حضور افراد غیرضروری در جلسه اجتناب گردد.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18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انتخاب </a:t>
            </a:r>
            <a:r>
              <a:rPr lang="fa-IR" dirty="0"/>
              <a:t>بیمار راند آموزشی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Low"/>
            <a:r>
              <a:rPr lang="fa-IR" sz="3600" b="1" dirty="0" smtClean="0"/>
              <a:t>انتخاب بیماران: </a:t>
            </a:r>
            <a:r>
              <a:rPr lang="fa-IR" sz="3600" dirty="0" smtClean="0"/>
              <a:t>توسط اعضای هیات علمی قبل </a:t>
            </a:r>
            <a:r>
              <a:rPr lang="fa-IR" sz="3600" dirty="0"/>
              <a:t>از شروع راند آموزشی </a:t>
            </a:r>
            <a:r>
              <a:rPr lang="fa-IR" sz="3600" dirty="0" smtClean="0"/>
              <a:t>با </a:t>
            </a:r>
            <a:r>
              <a:rPr lang="fa-IR" sz="3600" dirty="0"/>
              <a:t>توجه به سطح دانشجویان و اهداف برنامه آموزشی </a:t>
            </a:r>
            <a:endParaRPr lang="fa-IR" sz="3600" dirty="0" smtClean="0"/>
          </a:p>
          <a:p>
            <a:pPr lvl="0" algn="justLow"/>
            <a:r>
              <a:rPr lang="fa-IR" sz="3600" b="1" dirty="0"/>
              <a:t>بیان </a:t>
            </a:r>
            <a:r>
              <a:rPr lang="fa-IR" sz="3600" b="1" dirty="0" smtClean="0"/>
              <a:t>اهداف: </a:t>
            </a:r>
            <a:r>
              <a:rPr lang="fa-IR" sz="3600" dirty="0"/>
              <a:t>از پیش مشخص بودن </a:t>
            </a:r>
            <a:r>
              <a:rPr lang="fa-IR" sz="3600" dirty="0" smtClean="0"/>
              <a:t>اهداف </a:t>
            </a:r>
            <a:r>
              <a:rPr lang="fa-IR" sz="3600" dirty="0"/>
              <a:t>یادگیری و تجربه ضروری در هر یک از چرخش های کارآموزی و </a:t>
            </a:r>
            <a:r>
              <a:rPr lang="fa-IR" sz="3600" dirty="0" smtClean="0"/>
              <a:t>کارورزی.</a:t>
            </a:r>
            <a:endParaRPr lang="en-US" sz="3600" dirty="0"/>
          </a:p>
          <a:p>
            <a:pPr algn="justLow"/>
            <a:r>
              <a:rPr lang="fa-IR" sz="3600" b="1" dirty="0" smtClean="0"/>
              <a:t>تعداد </a:t>
            </a:r>
            <a:r>
              <a:rPr lang="fa-IR" sz="3600" b="1" dirty="0"/>
              <a:t>بیمار در هر </a:t>
            </a:r>
            <a:r>
              <a:rPr lang="fa-IR" sz="3600" b="1" dirty="0" smtClean="0"/>
              <a:t>راند: </a:t>
            </a:r>
            <a:r>
              <a:rPr lang="fa-IR" sz="3600" dirty="0" smtClean="0"/>
              <a:t>در </a:t>
            </a:r>
            <a:r>
              <a:rPr lang="fa-IR" sz="3600" dirty="0"/>
              <a:t>هر جلسه راند آموزشی، </a:t>
            </a:r>
            <a:r>
              <a:rPr lang="fa-IR" sz="3600" dirty="0" smtClean="0"/>
              <a:t>ویزیت حداقل </a:t>
            </a:r>
            <a:r>
              <a:rPr lang="fa-IR" sz="3600" dirty="0"/>
              <a:t>یک و حداکثر سه </a:t>
            </a:r>
            <a:r>
              <a:rPr lang="fa-IR" sz="3600" dirty="0" smtClean="0"/>
              <a:t>بیمار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69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12955"/>
            <a:ext cx="9601196" cy="95736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ثبت </a:t>
            </a:r>
            <a:r>
              <a:rPr lang="fa-IR" dirty="0"/>
              <a:t>و مستند سازی راند آموزشی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029" y="1970315"/>
            <a:ext cx="9601196" cy="4074776"/>
          </a:xfrm>
        </p:spPr>
        <p:txBody>
          <a:bodyPr>
            <a:noAutofit/>
          </a:bodyPr>
          <a:lstStyle/>
          <a:p>
            <a:pPr marL="0" indent="0" algn="justLow">
              <a:buNone/>
            </a:pPr>
            <a:r>
              <a:rPr lang="fa-IR" sz="2000" dirty="0" smtClean="0"/>
              <a:t>•</a:t>
            </a:r>
            <a:r>
              <a:rPr lang="fa-IR" sz="2000" dirty="0"/>
              <a:t>	بهتر است معاون آموزشی بخش یا مسئول آموزش کارآموزان بیمارانی که دچار مشکلات شایعتر هستند را مشخص نماید و مسئولیت اخذ شرح حال و معاینه فیزیکی آنان را به کارآموزان واگذار نماید.</a:t>
            </a:r>
          </a:p>
          <a:p>
            <a:pPr marL="0" indent="0" algn="justLow">
              <a:buNone/>
            </a:pPr>
            <a:r>
              <a:rPr lang="fa-IR" sz="2000" dirty="0"/>
              <a:t>•	بهتر است هر کارآموز در هر مقطع از هر یک از گردش های بیماریهای داخلی ، اطفال، جراحی، و عفونی مسئولیت حداقل دو و حداکثر پنج بیمار را بعهده داشته باشد و شرح حال و معایه فیزیکی سیستمیک  این بیماران را بر اساس چارچوب تعیین شده تکمیل نموده و در پرونده بیمار قرار دهد.</a:t>
            </a:r>
          </a:p>
          <a:p>
            <a:pPr marL="0" indent="0" algn="justLow">
              <a:buNone/>
            </a:pPr>
            <a:r>
              <a:rPr lang="fa-IR" sz="2000" dirty="0"/>
              <a:t>•	هنگام ترخیص بیماران، شرح حال کارآموزی باید  توسط استاد مسئول بیمار مطالعه و مهر و امضاء شده و باید برای لحاظ شدن در کارپوشه کارآموز مربوطه به وی تحویل گردد.</a:t>
            </a:r>
          </a:p>
          <a:p>
            <a:pPr marL="0" indent="0" algn="justLow">
              <a:buNone/>
            </a:pPr>
            <a:r>
              <a:rPr lang="fa-IR" sz="2000" dirty="0"/>
              <a:t>•	هر کارورز باید در هر یک از گردش های بیماریهای داخلی، اطفال، زنان و زایمان، جراحی، قب، بیماری های اعصاب، و عفونی مسئولیت حداقل دو و حداکثر پنج بیمار را بعهده داشته باشد  و شرح حال و معاینه فیزیکی مسئله محور ، تشخیص های افتراقی، رویکرد تشخیصی، ونحوه مدیریت بیماران را بر اساس چارچوب تعیین شده تکمیل نموده و در پرونده بیمار قرار دهد.</a:t>
            </a:r>
          </a:p>
          <a:p>
            <a:pPr marL="0" indent="0" algn="justLow">
              <a:buNone/>
            </a:pPr>
            <a:r>
              <a:rPr lang="fa-IR" sz="2000" dirty="0"/>
              <a:t>•	کارورزان باید هر روز قبل از راندکاری  بخش، بیماران خود را ویزیت نموده و یادداشت پیشرفت روزانه  را در برگه مخصوص اینکار اضافه نمایند</a:t>
            </a:r>
          </a:p>
          <a:p>
            <a:pPr algn="justLow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02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3-گراند راند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sz="4400" dirty="0" smtClean="0"/>
              <a:t>گراند </a:t>
            </a:r>
            <a:r>
              <a:rPr lang="fa-IR" sz="4400" dirty="0"/>
              <a:t>راند، شکل ویژه ای از راند در بخش های آموزشی است که در طی آن اساتید، دستیاران، و دانشجویان بخش به بحث در مورد بیماران و اقدامات بالینی نادر، جالب، چالش برانگیز و یا پیچیده می پردازند. </a:t>
            </a:r>
          </a:p>
          <a:p>
            <a:pPr algn="justLow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922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مسئول </a:t>
            </a:r>
            <a:r>
              <a:rPr lang="fa-IR" dirty="0" smtClean="0"/>
              <a:t>گراند راند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6600" dirty="0"/>
              <a:t>	</a:t>
            </a:r>
            <a:r>
              <a:rPr lang="fa-IR" sz="6600" dirty="0" smtClean="0"/>
              <a:t>•</a:t>
            </a:r>
            <a:r>
              <a:rPr lang="fa-IR" sz="6600" dirty="0"/>
              <a:t>	</a:t>
            </a:r>
            <a:r>
              <a:rPr lang="fa-IR" sz="6600" dirty="0" smtClean="0"/>
              <a:t>مدیر گروه</a:t>
            </a:r>
            <a:endParaRPr lang="fa-IR" sz="6600" dirty="0"/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966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گردش های مورد توصیه </a:t>
            </a:r>
            <a:r>
              <a:rPr lang="fa-IR" dirty="0" smtClean="0"/>
              <a:t>گراند راند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در تمام </a:t>
            </a:r>
            <a:r>
              <a:rPr lang="fa-IR" sz="3600" dirty="0"/>
              <a:t>بخش های بالینی </a:t>
            </a:r>
            <a:r>
              <a:rPr lang="fa-IR" sz="3600" dirty="0" smtClean="0"/>
              <a:t>آموزشی</a:t>
            </a:r>
            <a:endParaRPr lang="fa-IR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203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تواتر </a:t>
            </a:r>
            <a:r>
              <a:rPr lang="fa-IR" dirty="0" smtClean="0"/>
              <a:t>گراند راند 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sz="3200" b="1" dirty="0" smtClean="0"/>
              <a:t>در </a:t>
            </a:r>
            <a:r>
              <a:rPr lang="fa-IR" sz="3200" b="1" dirty="0"/>
              <a:t>بخش های آموزشی </a:t>
            </a:r>
            <a:r>
              <a:rPr lang="fa-IR" sz="3200" dirty="0" smtClean="0"/>
              <a:t>: حداقل </a:t>
            </a:r>
            <a:r>
              <a:rPr lang="fa-IR" sz="3200" dirty="0"/>
              <a:t>یک بار </a:t>
            </a:r>
            <a:r>
              <a:rPr lang="fa-IR" sz="3200" dirty="0" smtClean="0"/>
              <a:t>و حداکثر چهار بار در </a:t>
            </a:r>
            <a:r>
              <a:rPr lang="fa-IR" sz="3200" dirty="0"/>
              <a:t>هر ماه </a:t>
            </a:r>
            <a:endParaRPr lang="fa-IR" sz="3200" dirty="0" smtClean="0"/>
          </a:p>
          <a:p>
            <a:pPr algn="justLow"/>
            <a:r>
              <a:rPr lang="fa-IR" sz="3200" b="1" dirty="0" smtClean="0"/>
              <a:t>در </a:t>
            </a:r>
            <a:r>
              <a:rPr lang="fa-IR" sz="3200" b="1" dirty="0"/>
              <a:t>گروه های آموزش </a:t>
            </a:r>
            <a:r>
              <a:rPr lang="fa-IR" sz="3200" b="1" dirty="0" smtClean="0"/>
              <a:t>بالینی</a:t>
            </a:r>
            <a:r>
              <a:rPr lang="fa-IR" sz="3200" dirty="0" smtClean="0"/>
              <a:t>: حداقل </a:t>
            </a:r>
            <a:r>
              <a:rPr lang="fa-IR" sz="3200" dirty="0"/>
              <a:t>یک بار در هر ماه گراند راند نشسته (بین بیمارستانی) </a:t>
            </a:r>
            <a:endParaRPr lang="fa-IR" sz="3200" dirty="0" smtClean="0"/>
          </a:p>
          <a:p>
            <a:pPr algn="justLow"/>
            <a:r>
              <a:rPr lang="fa-IR" sz="3200" b="1" dirty="0" smtClean="0"/>
              <a:t>در </a:t>
            </a:r>
            <a:r>
              <a:rPr lang="fa-IR" sz="3200" b="1" dirty="0"/>
              <a:t>بیمارستان های </a:t>
            </a:r>
            <a:r>
              <a:rPr lang="fa-IR" sz="3200" b="1" dirty="0" smtClean="0"/>
              <a:t>آموزشی: </a:t>
            </a:r>
            <a:r>
              <a:rPr lang="fa-IR" sz="3200" dirty="0" smtClean="0"/>
              <a:t>حداقل </a:t>
            </a:r>
            <a:r>
              <a:rPr lang="fa-IR" sz="3200" dirty="0"/>
              <a:t>یک بار در هر ماه گراند راند نشسته (بین بخشی</a:t>
            </a:r>
            <a:r>
              <a:rPr lang="fa-IR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61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مدت زمان گراندراند 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مدت </a:t>
            </a:r>
            <a:r>
              <a:rPr lang="fa-IR" sz="4000" dirty="0"/>
              <a:t>زمان گراند راند حداقل یک </a:t>
            </a:r>
            <a:r>
              <a:rPr lang="fa-IR" sz="4000" dirty="0" smtClean="0"/>
              <a:t>و حداکثر دو ساعت</a:t>
            </a:r>
            <a:endParaRPr lang="fa-IR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79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چند توصیه در </a:t>
            </a:r>
            <a:r>
              <a:rPr lang="fa-IR" dirty="0"/>
              <a:t>گراند راند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7" y="2628183"/>
            <a:ext cx="10025740" cy="3318936"/>
          </a:xfrm>
        </p:spPr>
        <p:txBody>
          <a:bodyPr>
            <a:noAutofit/>
          </a:bodyPr>
          <a:lstStyle/>
          <a:p>
            <a:pPr algn="justLow"/>
            <a:r>
              <a:rPr lang="fa-IR" sz="2800" dirty="0" smtClean="0"/>
              <a:t> با </a:t>
            </a:r>
            <a:r>
              <a:rPr lang="fa-IR" sz="2800" dirty="0"/>
              <a:t>ساعات اتاق عمل و درمانگاه بخش تزاحم نداشته باشد تا همه اساتید و دانشجویان بتوانند در آن شرکت نمایند. </a:t>
            </a:r>
          </a:p>
          <a:p>
            <a:pPr algn="justLow"/>
            <a:r>
              <a:rPr lang="fa-IR" sz="2800" dirty="0" smtClean="0"/>
              <a:t>نوع در حرکت با </a:t>
            </a:r>
            <a:r>
              <a:rPr lang="fa-IR" sz="2800" dirty="0"/>
              <a:t>ساعت ملاقات بیماران، نظافت بخش و مراقبت های پرستاری تزاحم نداشته باشد. </a:t>
            </a:r>
          </a:p>
          <a:p>
            <a:pPr algn="justLow"/>
            <a:r>
              <a:rPr lang="fa-IR" sz="2800" dirty="0" smtClean="0"/>
              <a:t>نوع نشسته </a:t>
            </a:r>
            <a:r>
              <a:rPr lang="fa-IR" sz="2800" dirty="0"/>
              <a:t>( بین بخشی یا بین سازمانی) در اوقات غیر فعال کاری (صبح پنج شنبه) </a:t>
            </a:r>
            <a:endParaRPr lang="fa-IR" sz="2800" dirty="0" smtClean="0"/>
          </a:p>
          <a:p>
            <a:pPr algn="justLow"/>
            <a:r>
              <a:rPr lang="fa-IR" sz="2800" dirty="0" smtClean="0"/>
              <a:t>بنابر </a:t>
            </a:r>
            <a:r>
              <a:rPr lang="fa-IR" sz="2800" dirty="0"/>
              <a:t>صلاحدید رئیس بخش باید یکی از پزشکان جهت رسیدگی به امور بالینی </a:t>
            </a:r>
            <a:r>
              <a:rPr lang="fa-IR" sz="2800" dirty="0" smtClean="0"/>
              <a:t>آماده</a:t>
            </a:r>
            <a:r>
              <a:rPr lang="en-US" sz="2800" dirty="0" smtClean="0"/>
              <a:t>standby</a:t>
            </a:r>
            <a:r>
              <a:rPr lang="en-US" sz="2800" dirty="0"/>
              <a:t>) </a:t>
            </a:r>
            <a:r>
              <a:rPr lang="fa-IR" sz="2800" dirty="0" smtClean="0"/>
              <a:t>) </a:t>
            </a:r>
            <a:r>
              <a:rPr lang="fa-IR" sz="2800" dirty="0"/>
              <a:t>یا در مکان بخش یا درمانگاه حاضر باشد.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30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مخاطبان </a:t>
            </a:r>
            <a:r>
              <a:rPr lang="fa-IR" dirty="0" smtClean="0"/>
              <a:t>گراند راند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97554"/>
            <a:ext cx="9601196" cy="3318936"/>
          </a:xfrm>
        </p:spPr>
        <p:txBody>
          <a:bodyPr>
            <a:normAutofit/>
          </a:bodyPr>
          <a:lstStyle/>
          <a:p>
            <a:pPr lvl="0"/>
            <a:r>
              <a:rPr lang="fa-IR" sz="2800" dirty="0" smtClean="0"/>
              <a:t>رئیس </a:t>
            </a:r>
            <a:r>
              <a:rPr lang="fa-IR" sz="2800" dirty="0"/>
              <a:t>بخش و سایر اعضاء هیأت علمی بخش</a:t>
            </a:r>
            <a:r>
              <a:rPr lang="ar-SA" sz="2800" dirty="0"/>
              <a:t> </a:t>
            </a:r>
            <a:r>
              <a:rPr lang="fa-IR" sz="2800" dirty="0"/>
              <a:t> </a:t>
            </a:r>
            <a:endParaRPr lang="fa-IR" sz="2800" dirty="0" smtClean="0"/>
          </a:p>
          <a:p>
            <a:pPr lvl="0"/>
            <a:r>
              <a:rPr lang="fa-IR" sz="2800" dirty="0" smtClean="0"/>
              <a:t>دستیاران </a:t>
            </a:r>
            <a:r>
              <a:rPr lang="fa-IR" sz="2800" dirty="0"/>
              <a:t>بخش </a:t>
            </a:r>
            <a:endParaRPr lang="fa-IR" sz="2800" dirty="0" smtClean="0"/>
          </a:p>
          <a:p>
            <a:pPr lvl="0"/>
            <a:r>
              <a:rPr lang="fa-IR" sz="2800" dirty="0" smtClean="0"/>
              <a:t>کارورزان </a:t>
            </a:r>
            <a:r>
              <a:rPr lang="ar-SA" sz="2800" dirty="0"/>
              <a:t> </a:t>
            </a:r>
            <a:r>
              <a:rPr lang="fa-IR" sz="2800" dirty="0" smtClean="0"/>
              <a:t>بخش</a:t>
            </a:r>
          </a:p>
          <a:p>
            <a:pPr lvl="0"/>
            <a:r>
              <a:rPr lang="fa-IR" sz="2800" dirty="0" smtClean="0"/>
              <a:t> تعداد </a:t>
            </a:r>
            <a:r>
              <a:rPr lang="fa-IR" sz="2800" dirty="0"/>
              <a:t>افراد شرکت کننده در گراند راند در حرکت بهتر است از </a:t>
            </a:r>
            <a:r>
              <a:rPr lang="fa-IR" sz="2800" u="sng" dirty="0"/>
              <a:t>بیست نفر </a:t>
            </a:r>
            <a:r>
              <a:rPr lang="fa-IR" sz="2800" dirty="0"/>
              <a:t>کمتر باشد. </a:t>
            </a:r>
            <a:endParaRPr lang="en-US" sz="2800" dirty="0"/>
          </a:p>
          <a:p>
            <a:r>
              <a:rPr lang="fa-IR" sz="2800" dirty="0"/>
              <a:t>بهتر است برحسب صلاحدید رئیس گروه، سایر اعضاء تیم مراقبت از بیماران (مانند متخصص طب فیزیکی، فیزیوتراپ، رادیولوژیست، پاتولوژیست) در گراند راند نشسته حضور پیدا </a:t>
            </a:r>
            <a:r>
              <a:rPr lang="fa-IR" sz="2800" dirty="0" smtClean="0"/>
              <a:t>کنند.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30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عرصه های آموزش بالینی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a-IR" sz="3200" dirty="0" smtClean="0"/>
              <a:t>آموزش سرپایی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3200" dirty="0" smtClean="0"/>
              <a:t>راند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3200" dirty="0" smtClean="0"/>
              <a:t>گراند راند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3200" dirty="0" smtClean="0"/>
              <a:t>گزارش صبحگاهی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3200" dirty="0" smtClean="0"/>
              <a:t>ژورنال کلاب</a:t>
            </a:r>
          </a:p>
          <a:p>
            <a:endParaRPr lang="fa-IR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08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تعداد </a:t>
            </a:r>
            <a:r>
              <a:rPr lang="fa-IR" dirty="0" smtClean="0"/>
              <a:t>بیمار </a:t>
            </a:r>
            <a:r>
              <a:rPr lang="fa-IR" dirty="0"/>
              <a:t>در هر جلسه </a:t>
            </a:r>
            <a:r>
              <a:rPr lang="fa-IR" dirty="0" smtClean="0"/>
              <a:t>گراند راند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943" y="2464897"/>
            <a:ext cx="9938654" cy="3609332"/>
          </a:xfrm>
        </p:spPr>
        <p:txBody>
          <a:bodyPr>
            <a:normAutofit/>
          </a:bodyPr>
          <a:lstStyle/>
          <a:p>
            <a:pPr algn="justLow"/>
            <a:r>
              <a:rPr lang="fa-IR" sz="3600" b="1" dirty="0" smtClean="0"/>
              <a:t>تعداد بیماران در </a:t>
            </a:r>
            <a:r>
              <a:rPr lang="fa-IR" sz="3600" b="1" dirty="0"/>
              <a:t>هرگراند راند در حرکت </a:t>
            </a:r>
            <a:r>
              <a:rPr lang="fa-IR" sz="3600" dirty="0" smtClean="0"/>
              <a:t>: حداقل چهار و </a:t>
            </a:r>
            <a:r>
              <a:rPr lang="fa-IR" sz="3600" dirty="0"/>
              <a:t>حداکثر هشت </a:t>
            </a:r>
            <a:r>
              <a:rPr lang="fa-IR" sz="3600" dirty="0" smtClean="0"/>
              <a:t>بیمار</a:t>
            </a:r>
          </a:p>
          <a:p>
            <a:pPr lvl="0" algn="justLow"/>
            <a:r>
              <a:rPr lang="fa-IR" sz="3600" b="1" dirty="0" smtClean="0"/>
              <a:t>تعداد بیماران در </a:t>
            </a:r>
            <a:r>
              <a:rPr lang="fa-IR" sz="3600" b="1" dirty="0"/>
              <a:t>هر گراند راند </a:t>
            </a:r>
            <a:r>
              <a:rPr lang="fa-IR" sz="3600" b="1" dirty="0" smtClean="0"/>
              <a:t>نشسته</a:t>
            </a:r>
            <a:r>
              <a:rPr lang="fa-IR" sz="3600" dirty="0" smtClean="0"/>
              <a:t>: حداقل </a:t>
            </a:r>
            <a:r>
              <a:rPr lang="fa-IR" sz="3600" dirty="0"/>
              <a:t>سه </a:t>
            </a:r>
            <a:r>
              <a:rPr lang="fa-IR" sz="3600" dirty="0" smtClean="0"/>
              <a:t>و </a:t>
            </a:r>
            <a:r>
              <a:rPr lang="fa-IR" sz="3600" dirty="0"/>
              <a:t>حداکثر </a:t>
            </a:r>
            <a:r>
              <a:rPr lang="fa-IR" sz="3600" dirty="0" smtClean="0"/>
              <a:t>پنج بیمار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91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ثبت و مستندسازی </a:t>
            </a:r>
            <a:r>
              <a:rPr lang="fa-IR" dirty="0" smtClean="0"/>
              <a:t>گراند راند 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sz="4400" dirty="0" smtClean="0"/>
              <a:t>تهیه متن </a:t>
            </a:r>
            <a:r>
              <a:rPr lang="fa-IR" sz="4400" dirty="0"/>
              <a:t>خلاصه ای از آخرین شواهد </a:t>
            </a:r>
            <a:r>
              <a:rPr lang="fa-IR" sz="4400" dirty="0" smtClean="0"/>
              <a:t>در </a:t>
            </a:r>
            <a:r>
              <a:rPr lang="fa-IR" sz="4400" dirty="0"/>
              <a:t>زمینه بیماری مربوطه </a:t>
            </a:r>
            <a:r>
              <a:rPr lang="fa-IR" sz="4400" dirty="0" smtClean="0"/>
              <a:t>توسط دستیار </a:t>
            </a:r>
            <a:r>
              <a:rPr lang="fa-IR" sz="4400" dirty="0"/>
              <a:t>مسئول بیمار </a:t>
            </a:r>
            <a:r>
              <a:rPr lang="fa-IR" sz="4400" dirty="0" smtClean="0"/>
              <a:t>و ارائه به حضار بعد از گراند راند</a:t>
            </a:r>
            <a:endParaRPr lang="fa-IR" sz="4400" dirty="0"/>
          </a:p>
          <a:p>
            <a:pPr algn="justLow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493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4-گزارش صبحگاهی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0469"/>
            <a:ext cx="9601196" cy="3318936"/>
          </a:xfrm>
        </p:spPr>
        <p:txBody>
          <a:bodyPr>
            <a:noAutofit/>
          </a:bodyPr>
          <a:lstStyle/>
          <a:p>
            <a:pPr algn="just"/>
            <a:r>
              <a:rPr lang="fa-IR" sz="3600" dirty="0" smtClean="0"/>
              <a:t>کنفرانسی </a:t>
            </a:r>
            <a:r>
              <a:rPr lang="fa-IR" sz="3600" dirty="0"/>
              <a:t>است که با حضور اساتید و دانشجویان برگزار می گردد و در طی آن تیم عهده دار شیفت شب مسائل بالینی چند بیمار را که طی این شیفت بستری شده اند گزارش می دهند و حاضرین در رابطه با نحوه صحیح اداره این بیماران به بحث و تبادل نظر می پردازند.</a:t>
            </a:r>
          </a:p>
          <a:p>
            <a:pPr algn="just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96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بخش های مورد </a:t>
            </a:r>
            <a:r>
              <a:rPr lang="fa-IR" dirty="0" smtClean="0"/>
              <a:t>توصیه </a:t>
            </a:r>
            <a:r>
              <a:rPr lang="fa-IR" dirty="0"/>
              <a:t>گزارش صبحگاهی 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508719"/>
          </a:xfrm>
        </p:spPr>
        <p:txBody>
          <a:bodyPr>
            <a:normAutofit/>
          </a:bodyPr>
          <a:lstStyle/>
          <a:p>
            <a:pPr marL="0" indent="0" algn="justLow">
              <a:buNone/>
            </a:pPr>
            <a:r>
              <a:rPr lang="fa-IR" sz="3600" dirty="0" smtClean="0"/>
              <a:t>همه </a:t>
            </a:r>
            <a:r>
              <a:rPr lang="fa-IR" sz="3600" dirty="0"/>
              <a:t>بخش های بالینی </a:t>
            </a:r>
            <a:r>
              <a:rPr lang="fa-IR" sz="3600" dirty="0" smtClean="0"/>
              <a:t>آموزشی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95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تواتر </a:t>
            </a:r>
            <a:r>
              <a:rPr lang="fa-IR" dirty="0"/>
              <a:t>گزارش صبحگاهی 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گزارش </a:t>
            </a:r>
            <a:r>
              <a:rPr lang="fa-IR" sz="4000" dirty="0"/>
              <a:t>صبحگاهی در بخش های بالینی آموزشی با تواتر مشخص و در روزهای </a:t>
            </a:r>
            <a:r>
              <a:rPr lang="fa-IR" sz="4000" dirty="0" smtClean="0"/>
              <a:t>معین </a:t>
            </a:r>
            <a:r>
              <a:rPr lang="fa-IR" sz="4000" u="sng" dirty="0" smtClean="0"/>
              <a:t>حداقل سه تا پنج </a:t>
            </a:r>
            <a:r>
              <a:rPr lang="fa-IR" sz="4000" u="sng" dirty="0"/>
              <a:t>روز در هفته </a:t>
            </a:r>
            <a:r>
              <a:rPr lang="fa-IR" sz="4000" dirty="0"/>
              <a:t>	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3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زمان برگزاری </a:t>
            </a:r>
            <a:r>
              <a:rPr lang="fa-IR" dirty="0"/>
              <a:t>گزارش صبحگاهی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7514"/>
            <a:ext cx="9601196" cy="3519605"/>
          </a:xfrm>
        </p:spPr>
        <p:txBody>
          <a:bodyPr>
            <a:normAutofit lnSpcReduction="10000"/>
          </a:bodyPr>
          <a:lstStyle/>
          <a:p>
            <a:r>
              <a:rPr lang="fa-IR" sz="3200" dirty="0" smtClean="0"/>
              <a:t>در </a:t>
            </a:r>
            <a:r>
              <a:rPr lang="fa-IR" sz="3200" dirty="0"/>
              <a:t>بخش های آموزشی داخلی قبل از ساعت </a:t>
            </a:r>
            <a:r>
              <a:rPr lang="fa-IR" sz="3200" u="sng" dirty="0"/>
              <a:t>9 بامداد </a:t>
            </a:r>
            <a:endParaRPr lang="fa-IR" sz="3200" u="sng" dirty="0" smtClean="0"/>
          </a:p>
          <a:p>
            <a:r>
              <a:rPr lang="fa-IR" sz="3200" dirty="0" smtClean="0"/>
              <a:t>در </a:t>
            </a:r>
            <a:r>
              <a:rPr lang="fa-IR" sz="3200" dirty="0"/>
              <a:t>بخش های آموزشی جراحی قبل از ساعت</a:t>
            </a:r>
            <a:r>
              <a:rPr lang="fa-IR" sz="3200" u="sng" dirty="0"/>
              <a:t> 8 بامداد </a:t>
            </a:r>
            <a:endParaRPr lang="fa-IR" sz="3200" u="sng" dirty="0" smtClean="0"/>
          </a:p>
          <a:p>
            <a:r>
              <a:rPr lang="fa-IR" sz="3200" dirty="0" smtClean="0"/>
              <a:t>پس </a:t>
            </a:r>
            <a:r>
              <a:rPr lang="fa-IR" sz="3200" dirty="0"/>
              <a:t>از راند کاری بخش </a:t>
            </a:r>
            <a:endParaRPr lang="fa-IR" sz="3200" dirty="0" smtClean="0"/>
          </a:p>
          <a:p>
            <a:pPr marL="0" indent="0">
              <a:buNone/>
            </a:pPr>
            <a:endParaRPr lang="fa-IR" dirty="0"/>
          </a:p>
          <a:p>
            <a:pPr marL="0" indent="0" algn="ctr">
              <a:buNone/>
            </a:pPr>
            <a:r>
              <a:rPr lang="fa-IR" sz="3600" b="1" dirty="0"/>
              <a:t>	بهتر است گزارش صبحگاهی راس زمان مقرر شروع شود و حتی الامکان در موعد مقرر به پایان برسد.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8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مدت </a:t>
            </a:r>
            <a:r>
              <a:rPr lang="fa-IR" dirty="0" smtClean="0"/>
              <a:t>زمان </a:t>
            </a:r>
            <a:r>
              <a:rPr lang="fa-IR" dirty="0"/>
              <a:t>گزارش صبحگاهی 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بخش </a:t>
            </a:r>
            <a:r>
              <a:rPr lang="fa-IR" sz="3600" dirty="0"/>
              <a:t>های آموزشی داخلی حداقل یک ساعت </a:t>
            </a:r>
            <a:endParaRPr lang="fa-IR" sz="3600" dirty="0" smtClean="0"/>
          </a:p>
          <a:p>
            <a:r>
              <a:rPr lang="fa-IR" sz="3600" dirty="0" smtClean="0"/>
              <a:t>بخش </a:t>
            </a:r>
            <a:r>
              <a:rPr lang="fa-IR" sz="3600" dirty="0"/>
              <a:t>های آموزشی جراحی حداقل نیم </a:t>
            </a:r>
            <a:r>
              <a:rPr lang="fa-IR" sz="3600" dirty="0" smtClean="0"/>
              <a:t>ساعت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29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مخاطبان </a:t>
            </a:r>
            <a:r>
              <a:rPr lang="fa-IR" dirty="0"/>
              <a:t>گزارش صبحگاهی 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85926"/>
            <a:ext cx="9601196" cy="4044760"/>
          </a:xfrm>
        </p:spPr>
        <p:txBody>
          <a:bodyPr>
            <a:normAutofit fontScale="85000" lnSpcReduction="20000"/>
          </a:bodyPr>
          <a:lstStyle/>
          <a:p>
            <a:r>
              <a:rPr lang="fa-IR" sz="3000" dirty="0" smtClean="0"/>
              <a:t>دستیاران </a:t>
            </a:r>
            <a:r>
              <a:rPr lang="fa-IR" sz="3000" dirty="0"/>
              <a:t>و کاروزان  تیم شیفت  شب </a:t>
            </a:r>
            <a:r>
              <a:rPr lang="fa-IR" sz="3000" dirty="0" smtClean="0"/>
              <a:t>*</a:t>
            </a:r>
          </a:p>
          <a:p>
            <a:r>
              <a:rPr lang="fa-IR" sz="3000" dirty="0" smtClean="0"/>
              <a:t>استاد </a:t>
            </a:r>
            <a:r>
              <a:rPr lang="fa-IR" sz="3000" dirty="0"/>
              <a:t>مسئول شیفت شب </a:t>
            </a:r>
            <a:r>
              <a:rPr lang="fa-IR" sz="3000" dirty="0" smtClean="0"/>
              <a:t>*</a:t>
            </a:r>
          </a:p>
          <a:p>
            <a:r>
              <a:rPr lang="fa-IR" sz="3000" dirty="0" smtClean="0"/>
              <a:t>رئیس  بخش و سایر اعضا هیات علمی </a:t>
            </a:r>
          </a:p>
          <a:p>
            <a:r>
              <a:rPr lang="fa-IR" sz="3000" dirty="0" smtClean="0"/>
              <a:t>دستیاران* </a:t>
            </a:r>
          </a:p>
          <a:p>
            <a:r>
              <a:rPr lang="fa-IR" sz="3000" dirty="0" smtClean="0"/>
              <a:t>دستیار </a:t>
            </a:r>
            <a:r>
              <a:rPr lang="fa-IR" sz="3000" dirty="0"/>
              <a:t>ارشد </a:t>
            </a:r>
            <a:r>
              <a:rPr lang="fa-IR" sz="3000" dirty="0" smtClean="0"/>
              <a:t>بخش*</a:t>
            </a:r>
            <a:endParaRPr lang="fa-IR" sz="3000" dirty="0"/>
          </a:p>
          <a:p>
            <a:r>
              <a:rPr lang="fa-IR" sz="3000" dirty="0" smtClean="0"/>
              <a:t>کارورزان بخش*</a:t>
            </a:r>
            <a:endParaRPr lang="fa-IR" sz="3000" dirty="0"/>
          </a:p>
          <a:p>
            <a:r>
              <a:rPr lang="fa-IR" sz="3000" dirty="0" smtClean="0"/>
              <a:t>کار </a:t>
            </a:r>
            <a:r>
              <a:rPr lang="fa-IR" sz="3000" dirty="0"/>
              <a:t>آموزان </a:t>
            </a:r>
            <a:r>
              <a:rPr lang="fa-IR" sz="3000" dirty="0" smtClean="0"/>
              <a:t>بخش</a:t>
            </a:r>
            <a:endParaRPr lang="fa-IR" sz="3000" dirty="0"/>
          </a:p>
          <a:p>
            <a:r>
              <a:rPr lang="fa-IR" sz="3000" dirty="0" smtClean="0"/>
              <a:t>سرپرستار بخش</a:t>
            </a:r>
          </a:p>
          <a:p>
            <a:pPr marL="0" indent="0" algn="l">
              <a:buNone/>
            </a:pPr>
            <a:r>
              <a:rPr lang="fa-IR" sz="1700" b="1" dirty="0" smtClean="0"/>
              <a:t>موارد ستاره دار الزامی است*</a:t>
            </a:r>
            <a:endParaRPr lang="fa-IR" sz="1700" b="1" dirty="0"/>
          </a:p>
        </p:txBody>
      </p:sp>
    </p:spTree>
    <p:extLst>
      <p:ext uri="{BB962C8B-B14F-4D97-AF65-F5344CB8AC3E}">
        <p14:creationId xmlns:p14="http://schemas.microsoft.com/office/powerpoint/2010/main" val="5181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مسوول گزارش </a:t>
            </a:r>
            <a:r>
              <a:rPr lang="fa-IR" dirty="0"/>
              <a:t>صبحگاهی 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sz="4800" dirty="0" smtClean="0"/>
              <a:t>دستیار </a:t>
            </a:r>
            <a:r>
              <a:rPr lang="fa-IR" sz="4800" dirty="0"/>
              <a:t>ارشد </a:t>
            </a:r>
            <a:r>
              <a:rPr lang="fa-IR" sz="4800" dirty="0" smtClean="0"/>
              <a:t>بخش</a:t>
            </a:r>
          </a:p>
          <a:p>
            <a:pPr algn="justLow"/>
            <a:r>
              <a:rPr lang="fa-IR" sz="4800" dirty="0" smtClean="0"/>
              <a:t>دستیار </a:t>
            </a:r>
            <a:r>
              <a:rPr lang="fa-IR" sz="4800" dirty="0"/>
              <a:t>ارشد </a:t>
            </a:r>
            <a:r>
              <a:rPr lang="fa-IR" sz="4800" dirty="0" smtClean="0"/>
              <a:t>کشیک</a:t>
            </a:r>
          </a:p>
          <a:p>
            <a:pPr algn="justLow"/>
            <a:r>
              <a:rPr lang="fa-IR" sz="4800" dirty="0" smtClean="0"/>
              <a:t> </a:t>
            </a:r>
            <a:r>
              <a:rPr lang="fa-IR" sz="4800" dirty="0"/>
              <a:t>و یا استاد مسئول شیفت </a:t>
            </a:r>
            <a:r>
              <a:rPr lang="fa-IR" sz="4800" dirty="0" smtClean="0"/>
              <a:t>شب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558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تعداد بیماران معرفی شده در هر گزارش صبحگاهی 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600" dirty="0" smtClean="0"/>
              <a:t>حداقل </a:t>
            </a:r>
            <a:r>
              <a:rPr lang="fa-IR" sz="3600" dirty="0"/>
              <a:t>دو و حداکثر چهار بیمار بطور کامل </a:t>
            </a:r>
            <a:endParaRPr lang="fa-IR" sz="3600" dirty="0" smtClean="0"/>
          </a:p>
          <a:p>
            <a:pPr marL="0" indent="0" algn="ctr">
              <a:buNone/>
            </a:pPr>
            <a:r>
              <a:rPr lang="fa-IR" sz="3600" b="1" dirty="0" smtClean="0"/>
              <a:t>بهتر </a:t>
            </a:r>
            <a:r>
              <a:rPr lang="fa-IR" sz="3600" b="1" dirty="0"/>
              <a:t>است آمار مراجعات، بستری، ترخیص  مرگ و میر در طی شیفت عصر و شب گذشته، پیش از شروع جلسه بر روی وایت بورد ثبت گردد.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27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8"/>
          </a:xfrm>
        </p:spPr>
        <p:txBody>
          <a:bodyPr/>
          <a:lstStyle/>
          <a:p>
            <a:r>
              <a:rPr lang="fa-IR" dirty="0" smtClean="0"/>
              <a:t>1-آموزش سرپایی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73754"/>
            <a:ext cx="9601196" cy="3318936"/>
          </a:xfrm>
        </p:spPr>
        <p:txBody>
          <a:bodyPr>
            <a:normAutofit/>
          </a:bodyPr>
          <a:lstStyle/>
          <a:p>
            <a:pPr algn="justLow"/>
            <a:r>
              <a:rPr lang="fa-IR" sz="3200" dirty="0" smtClean="0"/>
              <a:t>آموزش </a:t>
            </a:r>
            <a:r>
              <a:rPr lang="fa-IR" sz="3200" dirty="0"/>
              <a:t>در کلینیک های سرپایی شامل تعامل آموزشی اساتید با دانشجویان در جایگاه های بالینی غیر </a:t>
            </a:r>
            <a:r>
              <a:rPr lang="fa-IR" sz="3200" dirty="0" smtClean="0"/>
              <a:t>بستری</a:t>
            </a:r>
            <a:endParaRPr lang="en-US" sz="3200" dirty="0" smtClean="0"/>
          </a:p>
          <a:p>
            <a:r>
              <a:rPr lang="fa-IR" sz="3200" dirty="0" smtClean="0"/>
              <a:t> (</a:t>
            </a:r>
            <a:r>
              <a:rPr lang="fa-IR" sz="3200" dirty="0"/>
              <a:t>مانند درمانگاه بیماران با وقت قبلی و درمانگاه بیماران اورژانس</a:t>
            </a:r>
            <a:r>
              <a:rPr lang="fa-IR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62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ثبت و مستند </a:t>
            </a:r>
            <a:r>
              <a:rPr lang="fa-IR" dirty="0" smtClean="0"/>
              <a:t>سازی </a:t>
            </a:r>
            <a:r>
              <a:rPr lang="fa-IR" dirty="0"/>
              <a:t>گزارش صبحگاهی 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sz="3600" dirty="0"/>
              <a:t>گزارش خلاصه ای از شرح حال بیمار و نتیجه بحث های صورت گرفته </a:t>
            </a:r>
            <a:r>
              <a:rPr lang="fa-IR" sz="3600" dirty="0" smtClean="0"/>
              <a:t>توسط دستیار </a:t>
            </a:r>
            <a:r>
              <a:rPr lang="fa-IR" sz="3600" dirty="0"/>
              <a:t>یا کارورزی که مسئول معرفی بیمار </a:t>
            </a:r>
            <a:r>
              <a:rPr lang="fa-IR" sz="3600" dirty="0" smtClean="0"/>
              <a:t>است با </a:t>
            </a:r>
            <a:r>
              <a:rPr lang="fa-IR" sz="3600" dirty="0"/>
              <a:t>امضای مدیر جلسه </a:t>
            </a:r>
            <a:endParaRPr lang="fa-IR" sz="3600" dirty="0" smtClean="0"/>
          </a:p>
          <a:p>
            <a:pPr algn="justLow"/>
            <a:r>
              <a:rPr lang="fa-IR" sz="3600" dirty="0" smtClean="0"/>
              <a:t>ثبت نسخه </a:t>
            </a:r>
            <a:r>
              <a:rPr lang="fa-IR" sz="3600" dirty="0"/>
              <a:t>اصلی این گزارش در فایل بخش و تصویر آن در کارپوشه فرد معرفی </a:t>
            </a:r>
            <a:r>
              <a:rPr lang="fa-IR" sz="3600" dirty="0" smtClean="0"/>
              <a:t>کننده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12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20526"/>
            <a:ext cx="9601196" cy="674332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ارزشیابی و </a:t>
            </a:r>
            <a:r>
              <a:rPr lang="fa-IR" dirty="0"/>
              <a:t>ارتقا </a:t>
            </a:r>
            <a:r>
              <a:rPr lang="fa-IR" dirty="0" smtClean="0"/>
              <a:t>کیفیت </a:t>
            </a:r>
            <a:r>
              <a:rPr lang="fa-IR" dirty="0"/>
              <a:t>گزارش صبحگاهی </a:t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394858"/>
            <a:ext cx="9601196" cy="3318936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 smtClean="0"/>
              <a:t>تدوین فرم ارزشیابی </a:t>
            </a:r>
            <a:r>
              <a:rPr lang="fa-IR" sz="3600" dirty="0"/>
              <a:t>نحوه عملکرد تیم کشیک ( شامل مدیریت بیماران و ارایه در گزارش صبحگاهی ) </a:t>
            </a:r>
            <a:r>
              <a:rPr lang="fa-IR" sz="3600" dirty="0" smtClean="0"/>
              <a:t>و تکمیل </a:t>
            </a:r>
            <a:r>
              <a:rPr lang="fa-IR" sz="3600" dirty="0"/>
              <a:t>در هر جلسه توسط دستیار ارشد بخش و اساتید حاضر در جلسه </a:t>
            </a:r>
            <a:endParaRPr lang="fa-IR" sz="3600" dirty="0" smtClean="0"/>
          </a:p>
          <a:p>
            <a:pPr algn="justLow"/>
            <a:r>
              <a:rPr lang="fa-IR" sz="3600" dirty="0" smtClean="0"/>
              <a:t>نظرسنجی از </a:t>
            </a:r>
            <a:r>
              <a:rPr lang="fa-IR" sz="3600" dirty="0"/>
              <a:t>شرکت کنندگان بطوری ادواری در رابطه با نحوه بهبود کیفیت </a:t>
            </a:r>
            <a:r>
              <a:rPr lang="fa-IR" sz="3600" dirty="0" smtClean="0"/>
              <a:t>جلسات </a:t>
            </a:r>
            <a:r>
              <a:rPr lang="fa-IR" sz="3600" dirty="0"/>
              <a:t>برای ارتقا مداوم کیفیت </a:t>
            </a:r>
            <a:r>
              <a:rPr lang="fa-IR" sz="3600" dirty="0" smtClean="0"/>
              <a:t>جلسات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37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5- ژورنال کلاب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sz="4400" dirty="0" smtClean="0"/>
              <a:t>ژورنال </a:t>
            </a:r>
            <a:r>
              <a:rPr lang="fa-IR" sz="4400" dirty="0"/>
              <a:t>کلاب جلسه آموزشی است که با حضور اساتید و دانشجویان برگزار مـی گـردد و در طی آن به مرور محتوا و روش شناسی چند مقاله از مجلات معتبر پرداخته می شود. </a:t>
            </a:r>
          </a:p>
          <a:p>
            <a:pPr algn="justLow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218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مدل </a:t>
            </a:r>
            <a:r>
              <a:rPr lang="fa-IR" dirty="0" smtClean="0"/>
              <a:t>های </a:t>
            </a:r>
            <a:r>
              <a:rPr lang="fa-IR" dirty="0"/>
              <a:t>ژورنال کلاب</a:t>
            </a:r>
            <a:r>
              <a:rPr lang="fa-IR" dirty="0" smtClean="0"/>
              <a:t> 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84640"/>
            <a:ext cx="9601196" cy="3318936"/>
          </a:xfrm>
        </p:spPr>
        <p:txBody>
          <a:bodyPr>
            <a:noAutofit/>
          </a:bodyPr>
          <a:lstStyle/>
          <a:p>
            <a:pPr algn="justLow"/>
            <a:r>
              <a:rPr lang="fa-IR" sz="4000" dirty="0" smtClean="0"/>
              <a:t>دو </a:t>
            </a:r>
            <a:r>
              <a:rPr lang="fa-IR" sz="4000" dirty="0"/>
              <a:t>مدل اصلی براي جلسات مرور مقالات وجود دارد:</a:t>
            </a:r>
          </a:p>
          <a:p>
            <a:pPr marL="457200" lvl="1" indent="0" algn="justLow">
              <a:buNone/>
            </a:pPr>
            <a:r>
              <a:rPr lang="fa-IR" sz="3600" dirty="0" smtClean="0"/>
              <a:t>1- جلسات </a:t>
            </a:r>
            <a:r>
              <a:rPr lang="fa-IR" sz="3600" dirty="0"/>
              <a:t>مرور مقالات با تاکید بر محتوي مقالات ژورنال کلاب </a:t>
            </a:r>
            <a:r>
              <a:rPr lang="fa-IR" sz="3600" dirty="0" smtClean="0"/>
              <a:t>محتوایی</a:t>
            </a:r>
          </a:p>
          <a:p>
            <a:pPr marL="457200" lvl="1" indent="0" algn="justLow">
              <a:buNone/>
            </a:pPr>
            <a:r>
              <a:rPr lang="fa-IR" sz="3600" dirty="0" smtClean="0"/>
              <a:t>2-جلسات </a:t>
            </a:r>
            <a:r>
              <a:rPr lang="fa-IR" sz="3600" dirty="0"/>
              <a:t>مرور مقالات با تاکید بر مهارتهاي ارزیابی نقادانه (ژورنـال کـلاب مبتنـی بر شواهد )</a:t>
            </a:r>
          </a:p>
          <a:p>
            <a:pPr algn="justLow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047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گردش هاي مورد </a:t>
            </a:r>
            <a:r>
              <a:rPr lang="fa-IR" dirty="0" smtClean="0"/>
              <a:t>توصیه </a:t>
            </a:r>
            <a:r>
              <a:rPr lang="fa-IR" dirty="0"/>
              <a:t>ژورنال کلاب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sz="5400" dirty="0" smtClean="0"/>
              <a:t>همه گروه های آموزشی</a:t>
            </a:r>
          </a:p>
          <a:p>
            <a:pPr lvl="1" algn="justLow"/>
            <a:r>
              <a:rPr lang="fa-IR" sz="5000" b="1" u="sng" dirty="0" smtClean="0">
                <a:solidFill>
                  <a:srgbClr val="FF0000"/>
                </a:solidFill>
              </a:rPr>
              <a:t>باید: </a:t>
            </a:r>
            <a:r>
              <a:rPr lang="ar-SA" sz="5000" dirty="0" smtClean="0"/>
              <a:t>بخش </a:t>
            </a:r>
            <a:r>
              <a:rPr lang="ar-SA" sz="5000" dirty="0"/>
              <a:t>هاي آموزشی داخلی، جراحی عمومی، اطفال، بیماري هاي زنـان و زایمـان، بیماري هاي اعصاب، و بیماري هاي قلب و </a:t>
            </a:r>
            <a:r>
              <a:rPr lang="ar-SA" sz="5000" dirty="0" smtClean="0"/>
              <a:t>عروق</a:t>
            </a:r>
            <a:endParaRPr lang="fa-IR" sz="5000" dirty="0" smtClean="0"/>
          </a:p>
          <a:p>
            <a:pPr lvl="1" algn="justLow"/>
            <a:r>
              <a:rPr lang="fa-IR" sz="5000" b="1" u="sng" dirty="0" smtClean="0">
                <a:solidFill>
                  <a:srgbClr val="FF0000"/>
                </a:solidFill>
              </a:rPr>
              <a:t>بهتر است</a:t>
            </a:r>
            <a:r>
              <a:rPr lang="fa-IR" sz="5000" dirty="0" smtClean="0"/>
              <a:t>: </a:t>
            </a:r>
            <a:r>
              <a:rPr lang="ar-SA" sz="5000" dirty="0" smtClean="0"/>
              <a:t>سایر </a:t>
            </a:r>
            <a:r>
              <a:rPr lang="ar-SA" sz="5000" dirty="0"/>
              <a:t>بخش هاي </a:t>
            </a:r>
            <a:r>
              <a:rPr lang="ar-SA" sz="5000" dirty="0" smtClean="0"/>
              <a:t>آموزشی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1623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تواتر </a:t>
            </a:r>
            <a:r>
              <a:rPr lang="fa-IR" dirty="0"/>
              <a:t>ژورنال کلاب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sz="4400" dirty="0" smtClean="0"/>
              <a:t>جلسات بطـور </a:t>
            </a:r>
            <a:r>
              <a:rPr lang="fa-IR" sz="4400" dirty="0"/>
              <a:t>منظم و بـا تواتر مشخص </a:t>
            </a:r>
            <a:endParaRPr lang="fa-IR" sz="4400" dirty="0" smtClean="0"/>
          </a:p>
          <a:p>
            <a:pPr algn="justLow"/>
            <a:r>
              <a:rPr lang="fa-IR" sz="4400" dirty="0" smtClean="0"/>
              <a:t>حـداقل </a:t>
            </a:r>
            <a:r>
              <a:rPr lang="fa-IR" sz="4400" dirty="0"/>
              <a:t>یکبـار در مـاه </a:t>
            </a:r>
            <a:endParaRPr lang="fa-IR" sz="4400" dirty="0" smtClean="0"/>
          </a:p>
          <a:p>
            <a:pPr algn="justLow"/>
            <a:r>
              <a:rPr lang="fa-IR" sz="4400" dirty="0" smtClean="0"/>
              <a:t>در </a:t>
            </a:r>
            <a:r>
              <a:rPr lang="fa-IR" sz="4400" dirty="0"/>
              <a:t>بخـش هـاي بـالینی آموزشـی غیـر جراحـی حداقل دو بار در </a:t>
            </a:r>
            <a:r>
              <a:rPr lang="fa-IR" sz="4400" dirty="0" smtClean="0"/>
              <a:t>ماه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332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مخاطبان </a:t>
            </a:r>
            <a:r>
              <a:rPr lang="fa-IR" dirty="0"/>
              <a:t>ژورنال کلاب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sz="4400" dirty="0" smtClean="0"/>
              <a:t>دستیاران </a:t>
            </a:r>
          </a:p>
          <a:p>
            <a:r>
              <a:rPr lang="fa-IR" sz="4400" dirty="0" smtClean="0"/>
              <a:t>کارورزان </a:t>
            </a:r>
          </a:p>
          <a:p>
            <a:r>
              <a:rPr lang="fa-IR" sz="4400" dirty="0" smtClean="0"/>
              <a:t>کارآموزان</a:t>
            </a:r>
          </a:p>
          <a:p>
            <a:pPr marL="0" indent="0" algn="ctr">
              <a:buNone/>
            </a:pPr>
            <a:r>
              <a:rPr lang="en-US" sz="4400" b="1" u="sng" dirty="0"/>
              <a:t> </a:t>
            </a:r>
            <a:r>
              <a:rPr lang="ar-SA" sz="3600" b="1" u="sng" dirty="0"/>
              <a:t>بهتر است</a:t>
            </a:r>
            <a:r>
              <a:rPr lang="ar-SA" sz="3600" b="1" dirty="0"/>
              <a:t> از یک نفر اپیدمیولوژیست یا متخصص آمـار حیـاتی بـراي شـرکت درجلسات </a:t>
            </a:r>
            <a:r>
              <a:rPr lang="en-US" sz="3600" b="1" dirty="0"/>
              <a:t>"</a:t>
            </a:r>
            <a:r>
              <a:rPr lang="ar-SA" sz="3600" b="1" dirty="0"/>
              <a:t>ژورنال کلاب مبتنی بر شواهد</a:t>
            </a:r>
            <a:r>
              <a:rPr lang="en-US" sz="3600" b="1" dirty="0"/>
              <a:t>" </a:t>
            </a:r>
            <a:r>
              <a:rPr lang="ar-SA" sz="3600" b="1" dirty="0"/>
              <a:t>دعوت گردد</a:t>
            </a:r>
            <a:r>
              <a:rPr lang="en-US" sz="3600" b="1" dirty="0"/>
              <a:t>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244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مدیر </a:t>
            </a:r>
            <a:r>
              <a:rPr lang="fa-IR" dirty="0"/>
              <a:t>ژورنال کلاب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6000" dirty="0" smtClean="0"/>
              <a:t>دستیار </a:t>
            </a:r>
            <a:r>
              <a:rPr lang="fa-IR" sz="6000" dirty="0"/>
              <a:t>ارشد </a:t>
            </a:r>
            <a:r>
              <a:rPr lang="fa-IR" sz="6000" dirty="0" smtClean="0"/>
              <a:t>بخش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561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آمادگی و پیش </a:t>
            </a:r>
            <a:r>
              <a:rPr lang="fa-IR" dirty="0" smtClean="0"/>
              <a:t>زمینه </a:t>
            </a:r>
            <a:r>
              <a:rPr lang="fa-IR" dirty="0"/>
              <a:t>ژورنال کلاب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86669"/>
            <a:ext cx="9601196" cy="3318936"/>
          </a:xfrm>
        </p:spPr>
        <p:txBody>
          <a:bodyPr>
            <a:noAutofit/>
          </a:bodyPr>
          <a:lstStyle/>
          <a:p>
            <a:pPr algn="justLow"/>
            <a:r>
              <a:rPr lang="fa-IR" sz="4000" dirty="0"/>
              <a:t>تکثیر و توزیع </a:t>
            </a:r>
            <a:r>
              <a:rPr lang="fa-IR" sz="4000" dirty="0" smtClean="0"/>
              <a:t>نسخه </a:t>
            </a:r>
            <a:r>
              <a:rPr lang="fa-IR" sz="4000" dirty="0"/>
              <a:t>اي از مقالات </a:t>
            </a:r>
            <a:r>
              <a:rPr lang="fa-IR" sz="4000" dirty="0" smtClean="0"/>
              <a:t>حداقل </a:t>
            </a:r>
            <a:r>
              <a:rPr lang="fa-IR" sz="4000" dirty="0"/>
              <a:t>یک هفته قبل از تشکیل جلسـه جهت مطالعه اساتید و </a:t>
            </a:r>
            <a:r>
              <a:rPr lang="fa-IR" sz="4000" dirty="0" smtClean="0"/>
              <a:t>دستیاران</a:t>
            </a:r>
          </a:p>
          <a:p>
            <a:pPr algn="justLow"/>
            <a:r>
              <a:rPr lang="fa-IR" sz="4000" dirty="0" smtClean="0"/>
              <a:t> </a:t>
            </a:r>
            <a:r>
              <a:rPr lang="fa-IR" sz="4000" dirty="0"/>
              <a:t>تکثیر و توزیع </a:t>
            </a:r>
            <a:r>
              <a:rPr lang="fa-IR" sz="4000" dirty="0" smtClean="0"/>
              <a:t>مقالات </a:t>
            </a:r>
            <a:r>
              <a:rPr lang="fa-IR" sz="4000" dirty="0"/>
              <a:t>ژورنال کلاب مبتنی بر شواهد </a:t>
            </a:r>
            <a:r>
              <a:rPr lang="fa-IR" sz="4000" dirty="0" smtClean="0"/>
              <a:t>حـداقل </a:t>
            </a:r>
            <a:r>
              <a:rPr lang="fa-IR" sz="4000" dirty="0"/>
              <a:t>دو هفتـه قبـل از تشـکیل جلسه جهت مطالعه و ارزیابی نقادانه میان </a:t>
            </a:r>
            <a:r>
              <a:rPr lang="fa-IR" sz="4000" dirty="0" smtClean="0"/>
              <a:t>دستیاران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07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تعداد مقالات در هر جلسه ژورنال کلاب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Low">
              <a:buNone/>
            </a:pPr>
            <a:r>
              <a:rPr lang="fa-IR" sz="6000" dirty="0" smtClean="0"/>
              <a:t>بهتر </a:t>
            </a:r>
            <a:r>
              <a:rPr lang="fa-IR" sz="6000" dirty="0"/>
              <a:t>است در هر جلسه "ژورنال کلاب مبتنی بر شواهد" </a:t>
            </a:r>
            <a:r>
              <a:rPr lang="fa-IR" sz="6000" u="sng" dirty="0"/>
              <a:t>حداقل یک و حـداکثر دو </a:t>
            </a:r>
            <a:r>
              <a:rPr lang="fa-IR" sz="6000" u="sng" dirty="0" smtClean="0"/>
              <a:t>مقاله</a:t>
            </a:r>
            <a:endParaRPr lang="en-US" sz="6000" u="sng" dirty="0"/>
          </a:p>
        </p:txBody>
      </p:sp>
    </p:spTree>
    <p:extLst>
      <p:ext uri="{BB962C8B-B14F-4D97-AF65-F5344CB8AC3E}">
        <p14:creationId xmlns:p14="http://schemas.microsoft.com/office/powerpoint/2010/main" val="10717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مخاطبان آموزش </a:t>
            </a:r>
            <a:r>
              <a:rPr lang="fa-IR" dirty="0"/>
              <a:t>سرپایی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6629"/>
            <a:ext cx="9601196" cy="3530490"/>
          </a:xfrm>
        </p:spPr>
        <p:txBody>
          <a:bodyPr>
            <a:normAutofit/>
          </a:bodyPr>
          <a:lstStyle/>
          <a:p>
            <a:r>
              <a:rPr lang="fa-IR" sz="3600" dirty="0" smtClean="0"/>
              <a:t>کارآموزان</a:t>
            </a:r>
          </a:p>
          <a:p>
            <a:r>
              <a:rPr lang="fa-IR" sz="3600" dirty="0" smtClean="0"/>
              <a:t>کارورزان</a:t>
            </a:r>
          </a:p>
          <a:p>
            <a:r>
              <a:rPr lang="fa-IR" sz="3600" dirty="0" smtClean="0"/>
              <a:t>دستیاران تخصصی</a:t>
            </a:r>
          </a:p>
          <a:p>
            <a:r>
              <a:rPr lang="fa-IR" sz="3600" dirty="0" smtClean="0"/>
              <a:t>دستیاران فوق تخصصی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38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ثبت و مستند </a:t>
            </a:r>
            <a:r>
              <a:rPr lang="fa-IR" dirty="0" smtClean="0"/>
              <a:t>سازي </a:t>
            </a:r>
            <a:r>
              <a:rPr lang="fa-IR" dirty="0"/>
              <a:t>ژورنال کلاب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Low">
              <a:buNone/>
            </a:pPr>
            <a:r>
              <a:rPr lang="fa-IR" sz="4800" dirty="0" smtClean="0"/>
              <a:t>ثبت نتیجه </a:t>
            </a:r>
            <a:r>
              <a:rPr lang="fa-IR" sz="4800" dirty="0"/>
              <a:t>نقد </a:t>
            </a:r>
            <a:r>
              <a:rPr lang="fa-IR" sz="4800" dirty="0" smtClean="0"/>
              <a:t>مقالات در </a:t>
            </a:r>
            <a:r>
              <a:rPr lang="fa-IR" sz="4800" dirty="0"/>
              <a:t>"ژورنال کلاب مبتنی بر شواهد" </a:t>
            </a:r>
            <a:r>
              <a:rPr lang="fa-IR" sz="4800" dirty="0" smtClean="0"/>
              <a:t> </a:t>
            </a:r>
            <a:r>
              <a:rPr lang="fa-IR" sz="4800" dirty="0"/>
              <a:t>در </a:t>
            </a:r>
            <a:r>
              <a:rPr lang="fa-IR" sz="4800" dirty="0" smtClean="0"/>
              <a:t>بانک </a:t>
            </a:r>
            <a:r>
              <a:rPr lang="fa-IR" sz="4800" dirty="0"/>
              <a:t>مقالات نقد شده </a:t>
            </a:r>
            <a:r>
              <a:rPr lang="fa-IR" sz="4800" dirty="0" smtClean="0"/>
              <a:t>(</a:t>
            </a:r>
            <a:r>
              <a:rPr lang="en-US" sz="4800" dirty="0"/>
              <a:t>CAT </a:t>
            </a:r>
            <a:r>
              <a:rPr lang="en-US" sz="4800" dirty="0" smtClean="0"/>
              <a:t>Bank</a:t>
            </a:r>
            <a:r>
              <a:rPr lang="fa-IR" sz="4800" dirty="0" smtClean="0"/>
              <a:t>) جهت </a:t>
            </a:r>
            <a:r>
              <a:rPr lang="fa-IR" sz="4800" dirty="0"/>
              <a:t>استفاده در تصمیم گیري هاي آتـی در </a:t>
            </a:r>
            <a:r>
              <a:rPr lang="fa-IR" sz="4800" dirty="0" smtClean="0"/>
              <a:t>بخش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629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ارزشیابی </a:t>
            </a:r>
            <a:r>
              <a:rPr lang="fa-IR" dirty="0"/>
              <a:t>ژورنال کلاب</a:t>
            </a:r>
            <a:r>
              <a:rPr lang="fa-IR" dirty="0" smtClean="0"/>
              <a:t> 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sz="6000" dirty="0" smtClean="0"/>
              <a:t>ارزشیابی عملکرد </a:t>
            </a:r>
            <a:r>
              <a:rPr lang="fa-IR" sz="6000" dirty="0"/>
              <a:t>دانشجویان در رابطه با ارایه و نقد مقالات در جلسات ژورنال کـلاب </a:t>
            </a:r>
            <a:r>
              <a:rPr lang="fa-IR" sz="6000" dirty="0" smtClean="0"/>
              <a:t>بر </a:t>
            </a:r>
            <a:r>
              <a:rPr lang="fa-IR" sz="6000" dirty="0"/>
              <a:t>اساس </a:t>
            </a:r>
            <a:r>
              <a:rPr lang="fa-IR" sz="6000" dirty="0" smtClean="0"/>
              <a:t>فرم مربوطه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485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67597"/>
              </p:ext>
            </p:extLst>
          </p:nvPr>
        </p:nvGraphicFramePr>
        <p:xfrm>
          <a:off x="2252546" y="791736"/>
          <a:ext cx="8385717" cy="529112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65116"/>
                <a:gridCol w="6146784"/>
                <a:gridCol w="840334"/>
                <a:gridCol w="633483"/>
              </a:tblGrid>
              <a:tr h="43489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</a:rPr>
                        <a:t>ردیف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</a:rPr>
                        <a:t>فرم ارزیابی فراگیران در ژورنال کلاب</a:t>
                      </a:r>
                      <a:r>
                        <a:rPr lang="en-US" sz="2400" dirty="0">
                          <a:effectLst/>
                        </a:rPr>
                        <a:t>  </a:t>
                      </a:r>
                      <a:r>
                        <a:rPr lang="fa-IR" sz="2400" dirty="0">
                          <a:effectLst/>
                        </a:rPr>
                        <a:t>محتوایی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بلی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خیر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3716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</a:rPr>
                        <a:t>نسخه اي از مقالات ژورنال کلاب حداقل یک هفته قبل از تشکیل جلسـه جهت مطالعه اساتید و دستیاران تکثیر و توزیع گردیده است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023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</a:rPr>
                        <a:t>مدت زمان تعیین شده (زیر ده دقیقه) را رعایت نموده است.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023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</a:rPr>
                        <a:t>آیا فراگیر هنگام ارائه مقاله به سوال های زیر پاسخ داد؟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6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a-IR" sz="1800">
                          <a:effectLst/>
                        </a:rPr>
                        <a:t>عنوان مقاله، عنوان مجله، تاریخ چاپ مقاله و مکان مطالعه چیست؟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7211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a-IR" sz="1800" dirty="0">
                          <a:effectLst/>
                        </a:rPr>
                        <a:t>پیش از انجام مطالعه در مورد موضوع چه می دانسته ایم؟ (</a:t>
                      </a:r>
                      <a:r>
                        <a:rPr lang="en-US" sz="1800" dirty="0">
                          <a:effectLst/>
                        </a:rPr>
                        <a:t>Introduction</a:t>
                      </a:r>
                      <a:r>
                        <a:rPr lang="fa-IR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939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a-IR" sz="1800" dirty="0">
                          <a:effectLst/>
                        </a:rPr>
                        <a:t>سوال پژوهشی که مبناي انجام مطالعه قرار گرفته است چیست؟</a:t>
                      </a:r>
                      <a:endParaRPr lang="en-US" sz="1800" dirty="0">
                        <a:effectLst/>
                      </a:endParaRPr>
                    </a:p>
                    <a:p>
                      <a:pPr marL="285750" marR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a-IR" sz="1800" dirty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Introduction</a:t>
                      </a:r>
                      <a:r>
                        <a:rPr lang="fa-IR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7211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a-IR" sz="1800" dirty="0">
                          <a:effectLst/>
                        </a:rPr>
                        <a:t>چگونه به سوال پژوهشی پاسخ داده شده است؟ (</a:t>
                      </a:r>
                      <a:r>
                        <a:rPr lang="en-US" sz="1800" dirty="0">
                          <a:effectLst/>
                        </a:rPr>
                        <a:t>Methods&amp; Materials </a:t>
                      </a:r>
                      <a:r>
                        <a:rPr lang="fa-IR" sz="18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7211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a-IR" sz="1800">
                          <a:effectLst/>
                        </a:rPr>
                        <a:t>پس از انجام مطالعه چه چیزي به دانش ما اضافه شده است؟ (</a:t>
                      </a:r>
                      <a:r>
                        <a:rPr lang="en-US" sz="1800">
                          <a:effectLst/>
                        </a:rPr>
                        <a:t>Result</a:t>
                      </a:r>
                      <a:r>
                        <a:rPr lang="fa-IR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7211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a-IR" sz="1800">
                          <a:effectLst/>
                        </a:rPr>
                        <a:t>نظر پژوهشگر در مورد نتایج مطالعه چیست ؟ (</a:t>
                      </a:r>
                      <a:r>
                        <a:rPr lang="en-US" sz="1800">
                          <a:effectLst/>
                        </a:rPr>
                        <a:t>Discussion</a:t>
                      </a:r>
                      <a:r>
                        <a:rPr lang="fa-IR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023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a-IR" sz="1800">
                          <a:effectLst/>
                        </a:rPr>
                        <a:t>نظر دیگران در مورد نتایج مطالعه چیست؟ (</a:t>
                      </a:r>
                      <a:r>
                        <a:rPr lang="en-US" sz="1800">
                          <a:effectLst/>
                        </a:rPr>
                        <a:t>Editorial</a:t>
                      </a:r>
                      <a:r>
                        <a:rPr lang="fa-IR" sz="18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7211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a-IR" sz="1800" dirty="0">
                          <a:effectLst/>
                        </a:rPr>
                        <a:t>نظر دانشجو در مورد نتایج مطالعه و کاربرد احتمالی آن چیست؟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29754" y="616527"/>
            <a:ext cx="204050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29754" y="1028933"/>
            <a:ext cx="204050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[</a:t>
            </a:r>
            <a:r>
              <a:rPr kumimoji="0" lang="en-US" sz="9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1]</a:t>
            </a:r>
            <a:r>
              <a:rPr kumimoji="0" lang="fa-IR" sz="900" b="0" i="0" u="none" strike="noStrike" cap="none" normalizeH="0" baseline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بلی= 1 نمره و خیر= 1نمره</a:t>
            </a:r>
            <a:endParaRPr kumimoji="0" lang="en-US" sz="900" b="0" i="0" u="none" strike="noStrike" cap="none" normalizeH="0" baseline="0" smtClean="0" bmk="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[2]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a-I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 صورتی که مقاله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Yagut"/>
                <a:ea typeface="Calibri" panose="020F0502020204030204" pitchFamily="34" charset="0"/>
                <a:cs typeface="B Mitra" panose="00000400000000000000" pitchFamily="2" charset="-78"/>
              </a:rPr>
              <a:t>Editorial</a:t>
            </a:r>
            <a:r>
              <a:rPr kumimoji="0" lang="ar-SA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Yagut"/>
                <a:ea typeface="Calibri" panose="020F0502020204030204" pitchFamily="34" charset="0"/>
                <a:cs typeface="B Mitra" panose="00000400000000000000" pitchFamily="2" charset="-78"/>
              </a:rPr>
              <a:t> داشته باشد، در این صورت امتیاز بیشتری به فراگیر اختصاص داده خواهد شد.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932239"/>
              </p:ext>
            </p:extLst>
          </p:nvPr>
        </p:nvGraphicFramePr>
        <p:xfrm>
          <a:off x="1981201" y="620487"/>
          <a:ext cx="8621485" cy="5753253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05746"/>
                <a:gridCol w="6476961"/>
                <a:gridCol w="669389"/>
                <a:gridCol w="669389"/>
              </a:tblGrid>
              <a:tr h="57929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</a:rPr>
                        <a:t>ردیف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800" dirty="0">
                          <a:effectLst/>
                        </a:rPr>
                        <a:t>فرم ارزیابی فراگیران در ژورنال کلاب مبتنی بر شواهد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بلی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</a:rPr>
                        <a:t>خیر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7929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مقالات ژورنال کلاب حـداقل دو هفتـه قبـل از تشـکیل جلسه جهت مطالعه و ارزیابی نقادانه میان دستیاران توزیع گردیده است.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مدت زمان تعیین شده (زیر شصت دقیقه) را رعایت نموده است.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237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</a:rPr>
                        <a:t>آیا فراگیر هنگام ارائه مقاله به سوال های زیر پاسخ داد؟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9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a-IR" sz="2000" dirty="0">
                          <a:effectLst/>
                        </a:rPr>
                        <a:t>عنوان مقاله، عنوان مجله، تاریخ چاپ مقاله و مکان مطالعه چیست؟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549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a-IR" sz="2000" dirty="0">
                          <a:effectLst/>
                        </a:rPr>
                        <a:t>سوال پژوهشی که مبناي انجام مطالعه قرار گرفته است چیست؟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549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a-IR" sz="2000">
                          <a:effectLst/>
                        </a:rPr>
                        <a:t>چگونه به سوال پژوهشی پاسخ داده شده است و شواهد تولیـد شـده ازچه سطحی برخوردار است؟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23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a-IR" sz="2000">
                          <a:effectLst/>
                        </a:rPr>
                        <a:t>کیفیت شواهد تولید شده چگونه است؟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23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a-IR" sz="2000">
                          <a:effectLst/>
                        </a:rPr>
                        <a:t>دقت آماري نتایج پژوهش چگونه است؟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23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a-IR" sz="2000">
                          <a:effectLst/>
                        </a:rPr>
                        <a:t>اندازه اثر مشاهده شده به چه میزان است؟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5491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a-IR" sz="2000">
                          <a:effectLst/>
                        </a:rPr>
                        <a:t>کیفیت سنجه هاي پیامد مورد بررسی در پژوهش چگونه است؟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45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fa-IR" sz="2000" dirty="0">
                          <a:effectLst/>
                        </a:rPr>
                        <a:t>تعمیم پذیري نتایج پژوهش چگونه است؟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23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Low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a-IR" sz="2000" dirty="0">
                          <a:effectLst/>
                        </a:rPr>
                        <a:t>نتیجه نقد مقالات بر اساس چارچوب ارایه شده مستند گردیده است.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0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252441"/>
            <a:ext cx="9601196" cy="979132"/>
          </a:xfrm>
        </p:spPr>
        <p:txBody>
          <a:bodyPr>
            <a:normAutofit fontScale="90000"/>
          </a:bodyPr>
          <a:lstStyle/>
          <a:p>
            <a:r>
              <a:rPr lang="fa-IR" dirty="0"/>
              <a:t>	تواتر آموزش سرپایی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5" y="2492829"/>
            <a:ext cx="9916882" cy="3454290"/>
          </a:xfrm>
        </p:spPr>
        <p:txBody>
          <a:bodyPr>
            <a:normAutofit/>
          </a:bodyPr>
          <a:lstStyle/>
          <a:p>
            <a:pPr algn="justLow"/>
            <a:r>
              <a:rPr lang="fa-IR" sz="3600" dirty="0" smtClean="0"/>
              <a:t>در </a:t>
            </a:r>
            <a:r>
              <a:rPr lang="fa-IR" sz="3600" dirty="0"/>
              <a:t>بخش های داخلی، اطفال، قلب، اعصاب، </a:t>
            </a:r>
            <a:r>
              <a:rPr lang="fa-IR" sz="3600" dirty="0" smtClean="0"/>
              <a:t>روانپزشکی، </a:t>
            </a:r>
            <a:r>
              <a:rPr lang="fa-IR" sz="3600" dirty="0"/>
              <a:t>پوست، گوش و حلق و بینی </a:t>
            </a:r>
            <a:r>
              <a:rPr lang="fa-IR" sz="3600" b="1" u="sng" dirty="0"/>
              <a:t>باید حداقل دو روز در هفته </a:t>
            </a:r>
            <a:endParaRPr lang="fa-IR" sz="3600" b="1" u="sng" dirty="0" smtClean="0"/>
          </a:p>
          <a:p>
            <a:pPr algn="justLow"/>
            <a:r>
              <a:rPr lang="fa-IR" sz="3600" dirty="0" smtClean="0"/>
              <a:t>سایر </a:t>
            </a:r>
            <a:r>
              <a:rPr lang="fa-IR" sz="3600" dirty="0"/>
              <a:t>بخش ها </a:t>
            </a:r>
            <a:r>
              <a:rPr lang="fa-IR" sz="3600" b="1" u="sng" dirty="0" smtClean="0"/>
              <a:t>باید </a:t>
            </a:r>
            <a:r>
              <a:rPr lang="fa-IR" sz="3600" b="1" u="sng" dirty="0"/>
              <a:t>حداقل یک روز در </a:t>
            </a:r>
            <a:r>
              <a:rPr lang="fa-IR" sz="3600" b="1" u="sng" dirty="0" smtClean="0"/>
              <a:t>هفته</a:t>
            </a:r>
            <a:endParaRPr lang="en-US" sz="3600" b="1" u="sn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6802" y="2628183"/>
            <a:ext cx="50291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B Mitra" panose="00000400000000000000" pitchFamily="2" charset="-78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B Mitra" panose="00000400000000000000" pitchFamily="2" charset="-78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B Mitra" panose="00000400000000000000" pitchFamily="2" charset="-78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B Mitra" panose="00000400000000000000" pitchFamily="2" charset="-78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B Mitra" panose="00000400000000000000" pitchFamily="2" charset="-7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	نظارت </a:t>
            </a:r>
            <a:r>
              <a:rPr lang="fa-IR" dirty="0" smtClean="0"/>
              <a:t>آموزش </a:t>
            </a:r>
            <a:r>
              <a:rPr lang="fa-IR" dirty="0"/>
              <a:t>سرپایی</a:t>
            </a:r>
            <a:br>
              <a:rPr lang="fa-I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0171"/>
            <a:ext cx="9601196" cy="3486948"/>
          </a:xfrm>
        </p:spPr>
        <p:txBody>
          <a:bodyPr>
            <a:normAutofit/>
          </a:bodyPr>
          <a:lstStyle/>
          <a:p>
            <a:pPr algn="justLow">
              <a:buFont typeface="Wingdings" panose="05000000000000000000" pitchFamily="2" charset="2"/>
              <a:buChar char="q"/>
            </a:pPr>
            <a:r>
              <a:rPr lang="en-US" sz="4000" dirty="0"/>
              <a:t>	</a:t>
            </a:r>
            <a:r>
              <a:rPr lang="fa-IR" sz="4000" dirty="0"/>
              <a:t>ویزیت بیماران توسط کارآموزان و کارورزان در کلینیک سرپایی </a:t>
            </a:r>
            <a:r>
              <a:rPr lang="fa-IR" sz="4000" dirty="0" smtClean="0"/>
              <a:t> </a:t>
            </a:r>
            <a:r>
              <a:rPr lang="fa-IR" sz="4000" dirty="0"/>
              <a:t>با نظارت یکی از اساتید بخش </a:t>
            </a:r>
            <a:endParaRPr lang="fa-IR" sz="4000" dirty="0" smtClean="0"/>
          </a:p>
          <a:p>
            <a:pPr algn="justLow">
              <a:buFont typeface="Wingdings" panose="05000000000000000000" pitchFamily="2" charset="2"/>
              <a:buChar char="q"/>
            </a:pPr>
            <a:r>
              <a:rPr lang="en-US" sz="4000" dirty="0"/>
              <a:t>	</a:t>
            </a:r>
            <a:r>
              <a:rPr lang="fa-IR" sz="4000" dirty="0"/>
              <a:t>حداکثر نظارت بر </a:t>
            </a:r>
            <a:r>
              <a:rPr lang="fa-IR" sz="4000" u="sng" dirty="0"/>
              <a:t>پنج </a:t>
            </a:r>
            <a:r>
              <a:rPr lang="fa-IR" sz="4000" u="sng" dirty="0" smtClean="0"/>
              <a:t>کارورز </a:t>
            </a:r>
            <a:r>
              <a:rPr lang="fa-IR" sz="4000" dirty="0" smtClean="0"/>
              <a:t>توسط هر </a:t>
            </a:r>
            <a:r>
              <a:rPr lang="fa-IR" sz="4000" dirty="0"/>
              <a:t>یک از اساتید حاضر در کلینیک </a:t>
            </a:r>
            <a:r>
              <a:rPr lang="fa-IR" sz="4000" dirty="0" smtClean="0"/>
              <a:t>سرپایی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65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544" y="1023839"/>
            <a:ext cx="9601196" cy="1303867"/>
          </a:xfrm>
        </p:spPr>
        <p:txBody>
          <a:bodyPr>
            <a:normAutofit/>
          </a:bodyPr>
          <a:lstStyle/>
          <a:p>
            <a:r>
              <a:rPr lang="fa-IR" sz="3600" dirty="0" smtClean="0"/>
              <a:t>مدت زمان</a:t>
            </a:r>
            <a:r>
              <a:rPr lang="fa-IR" sz="3600" dirty="0"/>
              <a:t> آموزش </a:t>
            </a:r>
            <a:r>
              <a:rPr lang="fa-IR" sz="3600" dirty="0" smtClean="0"/>
              <a:t>سرپایی در </a:t>
            </a:r>
            <a:r>
              <a:rPr lang="fa-IR" sz="3600" dirty="0"/>
              <a:t>کلینیک بیماران با وقت قبلی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7514"/>
            <a:ext cx="9601196" cy="3519605"/>
          </a:xfrm>
        </p:spPr>
        <p:txBody>
          <a:bodyPr>
            <a:normAutofit/>
          </a:bodyPr>
          <a:lstStyle/>
          <a:p>
            <a:pPr lvl="0" algn="justLow"/>
            <a:r>
              <a:rPr lang="fa-IR" sz="4000" b="1" dirty="0" smtClean="0"/>
              <a:t>کارآموزان</a:t>
            </a:r>
            <a:r>
              <a:rPr lang="fa-IR" sz="4000" dirty="0" smtClean="0"/>
              <a:t>: حداقل </a:t>
            </a:r>
            <a:r>
              <a:rPr lang="fa-IR" sz="4000" dirty="0"/>
              <a:t>دو ساعت و حداکثر چهار ساعت </a:t>
            </a:r>
            <a:endParaRPr lang="fa-IR" sz="4000" dirty="0" smtClean="0"/>
          </a:p>
          <a:p>
            <a:pPr lvl="0" algn="justLow"/>
            <a:r>
              <a:rPr lang="fa-IR" sz="4000" b="1" dirty="0" smtClean="0"/>
              <a:t>کارورزان</a:t>
            </a:r>
            <a:r>
              <a:rPr lang="fa-IR" sz="4000" dirty="0" smtClean="0"/>
              <a:t>: از ابتدا تا انتهای زمان حضور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05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تعداد بیماران در هر </a:t>
            </a:r>
            <a:r>
              <a:rPr lang="fa-IR" dirty="0"/>
              <a:t>جلسه آموزش سرپایی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343" y="2497555"/>
            <a:ext cx="9786254" cy="3707302"/>
          </a:xfrm>
        </p:spPr>
        <p:txBody>
          <a:bodyPr>
            <a:normAutofit/>
          </a:bodyPr>
          <a:lstStyle/>
          <a:p>
            <a:pPr algn="justLow"/>
            <a:r>
              <a:rPr lang="fa-IR" sz="3600" b="1" dirty="0" smtClean="0"/>
              <a:t>هر </a:t>
            </a:r>
            <a:r>
              <a:rPr lang="fa-IR" sz="3600" b="1" dirty="0"/>
              <a:t>کارورز باید در هر جلسه آموزش در کلینیک </a:t>
            </a:r>
            <a:r>
              <a:rPr lang="fa-IR" sz="3600" b="1" dirty="0" smtClean="0"/>
              <a:t>سرپایی: </a:t>
            </a:r>
          </a:p>
          <a:p>
            <a:pPr lvl="1" algn="justLow"/>
            <a:r>
              <a:rPr lang="fa-IR" sz="3600" dirty="0" smtClean="0"/>
              <a:t>حداقل یک و حداکثر </a:t>
            </a:r>
            <a:r>
              <a:rPr lang="fa-IR" sz="3600" dirty="0"/>
              <a:t>دو </a:t>
            </a:r>
            <a:r>
              <a:rPr lang="fa-IR" sz="3600" u="sng" dirty="0"/>
              <a:t>بیمار جدید </a:t>
            </a:r>
            <a:r>
              <a:rPr lang="fa-IR" sz="3600" dirty="0" smtClean="0"/>
              <a:t>بطور </a:t>
            </a:r>
            <a:r>
              <a:rPr lang="fa-IR" sz="3600" dirty="0"/>
              <a:t>کامل </a:t>
            </a:r>
          </a:p>
          <a:p>
            <a:pPr lvl="1" algn="justLow"/>
            <a:r>
              <a:rPr lang="fa-IR" sz="3600" dirty="0" smtClean="0"/>
              <a:t>حداقل </a:t>
            </a:r>
            <a:r>
              <a:rPr lang="fa-IR" sz="3600" dirty="0"/>
              <a:t>سه </a:t>
            </a:r>
            <a:r>
              <a:rPr lang="fa-IR" sz="3600" dirty="0" smtClean="0"/>
              <a:t>و حداکثر شش بیمار </a:t>
            </a:r>
            <a:r>
              <a:rPr lang="fa-IR" sz="3600" u="sng" dirty="0" smtClean="0"/>
              <a:t>مراجعه مجدد </a:t>
            </a:r>
            <a:r>
              <a:rPr lang="fa-IR" sz="3600" dirty="0" smtClean="0"/>
              <a:t>(پیگیری) بطور کامل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102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323</TotalTime>
  <Words>1806</Words>
  <Application>Microsoft Office PowerPoint</Application>
  <PresentationFormat>Widescreen</PresentationFormat>
  <Paragraphs>281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B Mitra</vt:lpstr>
      <vt:lpstr>B Titr</vt:lpstr>
      <vt:lpstr>BYagut</vt:lpstr>
      <vt:lpstr>Calibri</vt:lpstr>
      <vt:lpstr>Garamond</vt:lpstr>
      <vt:lpstr>Symbol</vt:lpstr>
      <vt:lpstr>Times New Roman</vt:lpstr>
      <vt:lpstr>Wingdings</vt:lpstr>
      <vt:lpstr>Organic</vt:lpstr>
      <vt:lpstr>PowerPoint Presentation</vt:lpstr>
      <vt:lpstr>استانداردهای آموزش بالینی</vt:lpstr>
      <vt:lpstr>عرصه های آموزش بالینی</vt:lpstr>
      <vt:lpstr>1-آموزش سرپایی</vt:lpstr>
      <vt:lpstr>مخاطبان آموزش سرپایی</vt:lpstr>
      <vt:lpstr> تواتر آموزش سرپایی </vt:lpstr>
      <vt:lpstr> نظارت آموزش سرپایی </vt:lpstr>
      <vt:lpstr>مدت زمان آموزش سرپایی در کلینیک بیماران با وقت قبلی </vt:lpstr>
      <vt:lpstr>تعداد بیماران در هر جلسه آموزش سرپایی</vt:lpstr>
      <vt:lpstr>بیان اهداف و محتوا در آموزش سرپایی </vt:lpstr>
      <vt:lpstr>تعامل موثر در آموزش سرپایی</vt:lpstr>
      <vt:lpstr>مسئولیت ارایه آموزش و نظارت مستقیم بر فعالیت های کارآموزان و کارورزان در طول کشیک</vt:lpstr>
      <vt:lpstr>کشیک عصر و شب در آموزش سرپایی</vt:lpstr>
      <vt:lpstr>ثبت و مستند سازی آموزش سرپایی </vt:lpstr>
      <vt:lpstr>ارزشیابی آموزش سرپایی </vt:lpstr>
      <vt:lpstr>2- راند آموزشی</vt:lpstr>
      <vt:lpstr>مسئول راند آموزشی </vt:lpstr>
      <vt:lpstr>گردش های مورد توصیه راند آموزشی </vt:lpstr>
      <vt:lpstr>تواتر و زمان راند آموزشی</vt:lpstr>
      <vt:lpstr>مخاطبان راند آموزشی </vt:lpstr>
      <vt:lpstr>انتخاب بیمار راند آموزشی</vt:lpstr>
      <vt:lpstr>ثبت و مستند سازی راند آموزشی </vt:lpstr>
      <vt:lpstr>3-گراند راند</vt:lpstr>
      <vt:lpstr>مسئول گراند راند </vt:lpstr>
      <vt:lpstr>گردش های مورد توصیه گراند راند </vt:lpstr>
      <vt:lpstr>تواتر گراند راند  </vt:lpstr>
      <vt:lpstr>مدت زمان گراندراند  </vt:lpstr>
      <vt:lpstr>چند توصیه در گراند راند </vt:lpstr>
      <vt:lpstr>مخاطبان گراند راند </vt:lpstr>
      <vt:lpstr>تعداد بیمار در هر جلسه گراند راند </vt:lpstr>
      <vt:lpstr>ثبت و مستندسازی گراند راند  </vt:lpstr>
      <vt:lpstr>4-گزارش صبحگاهی </vt:lpstr>
      <vt:lpstr>بخش های مورد توصیه گزارش صبحگاهی  </vt:lpstr>
      <vt:lpstr>تواتر گزارش صبحگاهی  </vt:lpstr>
      <vt:lpstr>زمان برگزاری گزارش صبحگاهی </vt:lpstr>
      <vt:lpstr>مدت زمان گزارش صبحگاهی  </vt:lpstr>
      <vt:lpstr>مخاطبان گزارش صبحگاهی  </vt:lpstr>
      <vt:lpstr>مسوول گزارش صبحگاهی  </vt:lpstr>
      <vt:lpstr>تعداد بیماران معرفی شده در هر گزارش صبحگاهی  </vt:lpstr>
      <vt:lpstr>ثبت و مستند سازی گزارش صبحگاهی  </vt:lpstr>
      <vt:lpstr>ارزشیابی و ارتقا کیفیت گزارش صبحگاهی   </vt:lpstr>
      <vt:lpstr>5- ژورنال کلاب</vt:lpstr>
      <vt:lpstr>مدل های ژورنال کلاب  </vt:lpstr>
      <vt:lpstr>گردش هاي مورد توصیه ژورنال کلاب </vt:lpstr>
      <vt:lpstr>تواتر ژورنال کلاب </vt:lpstr>
      <vt:lpstr>مخاطبان ژورنال کلاب </vt:lpstr>
      <vt:lpstr>مدیر ژورنال کلاب </vt:lpstr>
      <vt:lpstr>آمادگی و پیش زمینه ژورنال کلاب </vt:lpstr>
      <vt:lpstr>تعداد مقالات در هر جلسه ژورنال کلاب </vt:lpstr>
      <vt:lpstr>ثبت و مستند سازي ژورنال کلاب </vt:lpstr>
      <vt:lpstr>ارزشیابی ژورنال کلاب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2016-10-08T07:13:10Z</dcterms:created>
  <dcterms:modified xsi:type="dcterms:W3CDTF">2017-01-21T05:06:58Z</dcterms:modified>
</cp:coreProperties>
</file>