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7" r:id="rId5"/>
    <p:sldId id="272" r:id="rId6"/>
    <p:sldId id="279" r:id="rId7"/>
    <p:sldId id="288" r:id="rId8"/>
    <p:sldId id="290" r:id="rId9"/>
    <p:sldId id="291" r:id="rId10"/>
    <p:sldId id="297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5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2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4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9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9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753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6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12954"/>
            <a:ext cx="9601196" cy="1303867"/>
          </a:xfrm>
        </p:spPr>
        <p:txBody>
          <a:bodyPr/>
          <a:lstStyle>
            <a:lvl1pPr rtl="1">
              <a:defRPr b="1">
                <a:solidFill>
                  <a:srgbClr val="FF000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28183"/>
            <a:ext cx="9601196" cy="3318936"/>
          </a:xfrm>
        </p:spPr>
        <p:txBody>
          <a:bodyPr/>
          <a:lstStyle>
            <a:lvl1pPr algn="r" rtl="1">
              <a:defRPr>
                <a:cs typeface="B Mitra" panose="00000400000000000000" pitchFamily="2" charset="-78"/>
              </a:defRPr>
            </a:lvl1pPr>
            <a:lvl2pPr algn="r" rtl="1">
              <a:defRPr>
                <a:cs typeface="B Mitra" panose="00000400000000000000" pitchFamily="2" charset="-78"/>
              </a:defRPr>
            </a:lvl2pPr>
            <a:lvl3pPr algn="r" rtl="1">
              <a:defRPr>
                <a:cs typeface="B Mitra" panose="00000400000000000000" pitchFamily="2" charset="-78"/>
              </a:defRPr>
            </a:lvl3pPr>
            <a:lvl4pPr algn="r" rtl="1">
              <a:defRPr>
                <a:cs typeface="B Mitra" panose="00000400000000000000" pitchFamily="2" charset="-78"/>
              </a:defRPr>
            </a:lvl4pPr>
            <a:lvl5pPr algn="r" rtl="1"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4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0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F400D5-A046-4887-832A-DE8F7879373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4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7" y="1333500"/>
            <a:ext cx="78485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5- ژورنال کلاب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4400" dirty="0" smtClean="0"/>
              <a:t>ژورنال </a:t>
            </a:r>
            <a:r>
              <a:rPr lang="fa-IR" sz="4400" dirty="0"/>
              <a:t>کلاب جلسه آموزشی است که با حضور اساتید و </a:t>
            </a:r>
            <a:r>
              <a:rPr lang="fa-IR" sz="4400" dirty="0" smtClean="0"/>
              <a:t>فراگیران </a:t>
            </a:r>
            <a:r>
              <a:rPr lang="fa-IR" sz="4400" dirty="0"/>
              <a:t>برگزار مـی گـردد و در طی آن به مرور محتوا و روش شناسی چند مقاله از مجلات معتبر پرداخته می شود. </a:t>
            </a:r>
          </a:p>
          <a:p>
            <a:pPr algn="justLow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18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انواع ژورنال </a:t>
            </a:r>
            <a:r>
              <a:rPr lang="fa-IR" dirty="0"/>
              <a:t>کلاب</a:t>
            </a:r>
            <a:r>
              <a:rPr lang="fa-IR" dirty="0" smtClean="0"/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0261"/>
            <a:ext cx="9601196" cy="3318936"/>
          </a:xfrm>
        </p:spPr>
        <p:txBody>
          <a:bodyPr>
            <a:noAutofit/>
          </a:bodyPr>
          <a:lstStyle/>
          <a:p>
            <a:pPr algn="justLow"/>
            <a:r>
              <a:rPr lang="fa-IR" sz="4000" b="1" dirty="0" smtClean="0"/>
              <a:t>دو </a:t>
            </a:r>
            <a:r>
              <a:rPr lang="fa-IR" sz="4000" b="1" dirty="0"/>
              <a:t>مدل اصلی براي جلسات مرور مقالات وجود دارد:</a:t>
            </a:r>
          </a:p>
          <a:p>
            <a:pPr marL="457200" lvl="1" indent="0" algn="justLow">
              <a:buNone/>
            </a:pPr>
            <a:r>
              <a:rPr lang="fa-IR" sz="3600" dirty="0" smtClean="0"/>
              <a:t>1- </a:t>
            </a:r>
            <a:r>
              <a:rPr lang="fa-IR" sz="3600" b="1" dirty="0"/>
              <a:t>ژورنال کلاب محتوایی</a:t>
            </a:r>
          </a:p>
          <a:p>
            <a:pPr marL="457200" lvl="1" indent="0" algn="justLow">
              <a:buNone/>
            </a:pPr>
            <a:r>
              <a:rPr lang="fa-IR" sz="3600" dirty="0" smtClean="0"/>
              <a:t>	جلسات </a:t>
            </a:r>
            <a:r>
              <a:rPr lang="fa-IR" sz="3600" dirty="0"/>
              <a:t>مرور مقالات با تاکید بر محتوي مقالات </a:t>
            </a:r>
            <a:endParaRPr lang="fa-IR" sz="3600" dirty="0" smtClean="0"/>
          </a:p>
          <a:p>
            <a:pPr marL="457200" lvl="1" indent="0" algn="justLow">
              <a:buNone/>
            </a:pPr>
            <a:r>
              <a:rPr lang="fa-IR" sz="3600" dirty="0"/>
              <a:t>2- </a:t>
            </a:r>
            <a:r>
              <a:rPr lang="fa-IR" sz="3600" b="1" dirty="0"/>
              <a:t>ژورنـال کـلاب مبتنـی بر شواهد</a:t>
            </a:r>
            <a:endParaRPr lang="en-US" sz="4000" b="1" dirty="0"/>
          </a:p>
          <a:p>
            <a:pPr marL="457200" lvl="1" indent="0" algn="justLow">
              <a:buNone/>
            </a:pPr>
            <a:r>
              <a:rPr lang="fa-IR" sz="3600" dirty="0" smtClean="0"/>
              <a:t>	جلسات </a:t>
            </a:r>
            <a:r>
              <a:rPr lang="fa-IR" sz="3600" dirty="0"/>
              <a:t>مرور مقالات با تاکید بر مهارتهاي ارزیابی نقادانه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47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استانداردهای آموزش بالینی</a:t>
            </a:r>
            <a:endParaRPr lang="en-US" sz="4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عرصه های آموزش بالینی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a-IR" sz="3200" b="1" dirty="0" smtClean="0"/>
              <a:t>آموزش سرپایی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3200" b="1" dirty="0" smtClean="0"/>
              <a:t>راند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3200" b="1" dirty="0" smtClean="0"/>
              <a:t>گراند راند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3200" b="1" dirty="0" smtClean="0"/>
              <a:t>گزارش صبحگاهی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3200" b="1" dirty="0" smtClean="0"/>
              <a:t>ژورنال کلاب</a:t>
            </a:r>
          </a:p>
          <a:p>
            <a:endParaRPr lang="fa-IR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08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8"/>
          </a:xfrm>
        </p:spPr>
        <p:txBody>
          <a:bodyPr/>
          <a:lstStyle/>
          <a:p>
            <a:r>
              <a:rPr lang="fa-IR" dirty="0" smtClean="0"/>
              <a:t>1-آموزش سرپایی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73754"/>
            <a:ext cx="9601196" cy="3318936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smtClean="0"/>
              <a:t>آموزش </a:t>
            </a:r>
            <a:r>
              <a:rPr lang="fa-IR" sz="3600" dirty="0"/>
              <a:t>در کلینیک های سرپایی شامل تعامل آموزشی اساتید با دانشجویان در جایگاه های بالینی غیر </a:t>
            </a:r>
            <a:r>
              <a:rPr lang="fa-IR" sz="3600" dirty="0" smtClean="0"/>
              <a:t>بستری</a:t>
            </a:r>
            <a:endParaRPr lang="en-US" sz="3200" dirty="0" smtClean="0"/>
          </a:p>
          <a:p>
            <a:pPr marL="0" indent="0">
              <a:buNone/>
            </a:pPr>
            <a:r>
              <a:rPr lang="fa-IR" sz="3200" dirty="0" smtClean="0"/>
              <a:t> </a:t>
            </a:r>
            <a:r>
              <a:rPr lang="fa-IR" sz="3200" dirty="0" smtClean="0"/>
              <a:t>	</a:t>
            </a:r>
            <a:r>
              <a:rPr lang="fa-IR" sz="3600" dirty="0" smtClean="0"/>
              <a:t>مانند </a:t>
            </a:r>
            <a:r>
              <a:rPr lang="fa-IR" sz="3600" dirty="0"/>
              <a:t>درمانگاه بیماران با وقت قبلی و درمانگاه بیماران </a:t>
            </a:r>
            <a:r>
              <a:rPr lang="fa-IR" sz="3600" dirty="0" smtClean="0"/>
              <a:t>اورژانس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62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73468"/>
            <a:ext cx="9601196" cy="1303867"/>
          </a:xfrm>
        </p:spPr>
        <p:txBody>
          <a:bodyPr/>
          <a:lstStyle/>
          <a:p>
            <a:r>
              <a:rPr lang="fa-IR" dirty="0" smtClean="0"/>
              <a:t>2- راند آموزشی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5743"/>
            <a:ext cx="9601196" cy="3810000"/>
          </a:xfrm>
        </p:spPr>
        <p:txBody>
          <a:bodyPr>
            <a:normAutofit/>
          </a:bodyPr>
          <a:lstStyle/>
          <a:p>
            <a:pPr algn="justLow"/>
            <a:r>
              <a:rPr lang="fa-IR" sz="5400" dirty="0"/>
              <a:t>	</a:t>
            </a:r>
            <a:r>
              <a:rPr lang="fa-IR" sz="5400" dirty="0" smtClean="0"/>
              <a:t>شکل </a:t>
            </a:r>
            <a:r>
              <a:rPr lang="fa-IR" sz="5400" dirty="0"/>
              <a:t>خاصی از راندها </a:t>
            </a:r>
            <a:r>
              <a:rPr lang="fa-IR" sz="5400" dirty="0" smtClean="0"/>
              <a:t>صرفا با </a:t>
            </a:r>
            <a:r>
              <a:rPr lang="fa-IR" sz="5400" dirty="0"/>
              <a:t>هدف آموزش تعداد محدودی از دانشجویان از یک مقطع تحصیلی مشخص </a:t>
            </a:r>
            <a:r>
              <a:rPr lang="ar-SA" sz="5400" dirty="0"/>
              <a:t> </a:t>
            </a:r>
            <a:endParaRPr lang="fa-IR" sz="5400" dirty="0" smtClean="0"/>
          </a:p>
          <a:p>
            <a:pPr marL="0" indent="0" algn="justLow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195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3-گراند راند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4400" dirty="0" smtClean="0"/>
              <a:t>گراند </a:t>
            </a:r>
            <a:r>
              <a:rPr lang="fa-IR" sz="4400" dirty="0"/>
              <a:t>راند، شکل ویژه ای از راند در بخش های آموزشی است که در طی آن اساتید، دستیاران، و دانشجویان بخش به بحث در مورد بیماران و اقدامات بالینی نادر، جالب، چالش برانگیز و یا پیچیده می پردازند. </a:t>
            </a:r>
          </a:p>
          <a:p>
            <a:pPr algn="justLow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22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4-گزارش صبحگاهی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0469"/>
            <a:ext cx="9601196" cy="3318936"/>
          </a:xfrm>
        </p:spPr>
        <p:txBody>
          <a:bodyPr>
            <a:noAutofit/>
          </a:bodyPr>
          <a:lstStyle/>
          <a:p>
            <a:pPr algn="just"/>
            <a:r>
              <a:rPr lang="fa-IR" sz="4000" dirty="0" smtClean="0"/>
              <a:t>کنفرانسی </a:t>
            </a:r>
            <a:r>
              <a:rPr lang="fa-IR" sz="4000" dirty="0"/>
              <a:t>است که با حضور اساتید و دانشجویان برگزار می گردد و در طی آن تیم عهده دار شیفت شب مسائل بالینی چند بیمار را که طی این شیفت بستری شده اند گزارش می دهند و حاضرین در رابطه با نحوه صحیح اداره این بیماران به بحث و تبادل نظر می پردازند.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96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تواتر </a:t>
            </a:r>
            <a:r>
              <a:rPr lang="fa-IR" dirty="0"/>
              <a:t>گزارش صبحگاهی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گزارش </a:t>
            </a:r>
            <a:r>
              <a:rPr lang="fa-IR" sz="4400" dirty="0"/>
              <a:t>صبحگاهی در بخش های بالینی آموزشی با تواتر مشخص و در روزهای </a:t>
            </a:r>
            <a:r>
              <a:rPr lang="fa-IR" sz="4400" dirty="0" smtClean="0"/>
              <a:t>معین حداقل </a:t>
            </a:r>
            <a:r>
              <a:rPr lang="fa-IR" sz="4400" b="1" dirty="0" smtClean="0"/>
              <a:t>سه تا پنج </a:t>
            </a:r>
            <a:r>
              <a:rPr lang="fa-IR" sz="4400" b="1" dirty="0"/>
              <a:t>روز</a:t>
            </a:r>
            <a:r>
              <a:rPr lang="fa-IR" sz="4400" dirty="0"/>
              <a:t> در هفته 	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 smtClean="0"/>
              <a:t>زمان برگزاری </a:t>
            </a:r>
            <a:r>
              <a:rPr lang="fa-IR" sz="4800" dirty="0"/>
              <a:t>گزارش صبحگاهی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7514"/>
            <a:ext cx="9601196" cy="3519605"/>
          </a:xfrm>
        </p:spPr>
        <p:txBody>
          <a:bodyPr>
            <a:normAutofit lnSpcReduction="10000"/>
          </a:bodyPr>
          <a:lstStyle/>
          <a:p>
            <a:r>
              <a:rPr lang="fa-IR" sz="4400" b="1" dirty="0" smtClean="0"/>
              <a:t>در </a:t>
            </a:r>
            <a:r>
              <a:rPr lang="fa-IR" sz="4400" b="1" dirty="0" smtClean="0"/>
              <a:t>بیمارستان نور از ساعت 7:30 تا 8:30 در سالن کنفرانس </a:t>
            </a:r>
            <a:r>
              <a:rPr lang="fa-IR" sz="4400" b="1" u="sng" dirty="0" smtClean="0"/>
              <a:t> </a:t>
            </a:r>
            <a:endParaRPr lang="fa-IR" sz="4400" b="1" u="sng" dirty="0" smtClean="0"/>
          </a:p>
          <a:p>
            <a:r>
              <a:rPr lang="fa-IR" sz="4400" b="1" dirty="0"/>
              <a:t>در بیمارستان </a:t>
            </a:r>
            <a:r>
              <a:rPr lang="fa-IR" sz="4400" b="1" dirty="0" smtClean="0"/>
              <a:t>الزهرا از </a:t>
            </a:r>
            <a:r>
              <a:rPr lang="fa-IR" sz="4400" b="1" dirty="0"/>
              <a:t>ساعت 7:30 تا </a:t>
            </a:r>
            <a:r>
              <a:rPr lang="fa-IR" sz="4400" b="1" dirty="0" smtClean="0"/>
              <a:t>8:15 در کلاس شماره 1</a:t>
            </a:r>
            <a:endParaRPr lang="fa-IR" sz="3600" b="1" dirty="0"/>
          </a:p>
          <a:p>
            <a:pPr marL="0" indent="0" algn="ctr">
              <a:buNone/>
            </a:pPr>
            <a:r>
              <a:rPr lang="fa-IR" sz="3600" b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</TotalTime>
  <Words>244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 Mitra</vt:lpstr>
      <vt:lpstr>B Titr</vt:lpstr>
      <vt:lpstr>Garamond</vt:lpstr>
      <vt:lpstr>Organic</vt:lpstr>
      <vt:lpstr>PowerPoint Presentation</vt:lpstr>
      <vt:lpstr>استانداردهای آموزش بالینی</vt:lpstr>
      <vt:lpstr>عرصه های آموزش بالینی</vt:lpstr>
      <vt:lpstr>1-آموزش سرپایی</vt:lpstr>
      <vt:lpstr>2- راند آموزشی</vt:lpstr>
      <vt:lpstr>3-گراند راند</vt:lpstr>
      <vt:lpstr>4-گزارش صبحگاهی </vt:lpstr>
      <vt:lpstr>تواتر گزارش صبحگاهی  </vt:lpstr>
      <vt:lpstr>زمان برگزاری گزارش صبحگاهی </vt:lpstr>
      <vt:lpstr>5- ژورنال کلاب</vt:lpstr>
      <vt:lpstr>انواع ژورنال کلاب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</cp:lastModifiedBy>
  <cp:revision>34</cp:revision>
  <dcterms:created xsi:type="dcterms:W3CDTF">2016-10-08T07:13:10Z</dcterms:created>
  <dcterms:modified xsi:type="dcterms:W3CDTF">2017-01-20T14:58:55Z</dcterms:modified>
</cp:coreProperties>
</file>