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01" r:id="rId2"/>
    <p:sldId id="256" r:id="rId3"/>
    <p:sldId id="257" r:id="rId4"/>
    <p:sldId id="258" r:id="rId5"/>
    <p:sldId id="259" r:id="rId6"/>
    <p:sldId id="260" r:id="rId7"/>
    <p:sldId id="261" r:id="rId8"/>
    <p:sldId id="262" r:id="rId9"/>
    <p:sldId id="263" r:id="rId10"/>
    <p:sldId id="264" r:id="rId11"/>
    <p:sldId id="392"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300" r:id="rId47"/>
    <p:sldId id="301" r:id="rId48"/>
    <p:sldId id="302" r:id="rId49"/>
    <p:sldId id="303" r:id="rId50"/>
    <p:sldId id="304" r:id="rId51"/>
    <p:sldId id="305" r:id="rId52"/>
    <p:sldId id="306" r:id="rId53"/>
    <p:sldId id="307" r:id="rId54"/>
    <p:sldId id="308" r:id="rId55"/>
    <p:sldId id="309" r:id="rId56"/>
    <p:sldId id="393" r:id="rId57"/>
    <p:sldId id="310" r:id="rId58"/>
    <p:sldId id="311" r:id="rId59"/>
    <p:sldId id="312" r:id="rId60"/>
    <p:sldId id="313" r:id="rId61"/>
    <p:sldId id="394" r:id="rId62"/>
    <p:sldId id="314" r:id="rId63"/>
    <p:sldId id="315" r:id="rId64"/>
    <p:sldId id="316" r:id="rId65"/>
    <p:sldId id="317" r:id="rId66"/>
    <p:sldId id="318" r:id="rId67"/>
    <p:sldId id="319" r:id="rId68"/>
    <p:sldId id="320" r:id="rId69"/>
    <p:sldId id="321" r:id="rId70"/>
    <p:sldId id="322" r:id="rId71"/>
    <p:sldId id="323" r:id="rId72"/>
    <p:sldId id="324" r:id="rId73"/>
    <p:sldId id="326" r:id="rId74"/>
    <p:sldId id="327" r:id="rId75"/>
    <p:sldId id="328" r:id="rId76"/>
    <p:sldId id="329" r:id="rId77"/>
    <p:sldId id="330" r:id="rId78"/>
    <p:sldId id="331" r:id="rId79"/>
    <p:sldId id="332" r:id="rId80"/>
    <p:sldId id="333" r:id="rId81"/>
    <p:sldId id="334" r:id="rId82"/>
    <p:sldId id="335" r:id="rId83"/>
    <p:sldId id="395" r:id="rId84"/>
    <p:sldId id="396"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97" r:id="rId110"/>
    <p:sldId id="360" r:id="rId111"/>
    <p:sldId id="361" r:id="rId112"/>
    <p:sldId id="362" r:id="rId113"/>
    <p:sldId id="363" r:id="rId114"/>
    <p:sldId id="364" r:id="rId115"/>
    <p:sldId id="365" r:id="rId116"/>
    <p:sldId id="368" r:id="rId117"/>
    <p:sldId id="369" r:id="rId118"/>
    <p:sldId id="370" r:id="rId119"/>
    <p:sldId id="371" r:id="rId120"/>
    <p:sldId id="372" r:id="rId121"/>
    <p:sldId id="373" r:id="rId122"/>
    <p:sldId id="374" r:id="rId123"/>
    <p:sldId id="398" r:id="rId124"/>
    <p:sldId id="399" r:id="rId125"/>
    <p:sldId id="375" r:id="rId126"/>
    <p:sldId id="376" r:id="rId127"/>
    <p:sldId id="377" r:id="rId128"/>
    <p:sldId id="378" r:id="rId129"/>
    <p:sldId id="379" r:id="rId130"/>
    <p:sldId id="380" r:id="rId131"/>
    <p:sldId id="381" r:id="rId132"/>
    <p:sldId id="382" r:id="rId133"/>
    <p:sldId id="383" r:id="rId134"/>
    <p:sldId id="384" r:id="rId135"/>
    <p:sldId id="385" r:id="rId136"/>
    <p:sldId id="400" r:id="rId137"/>
    <p:sldId id="386" r:id="rId138"/>
    <p:sldId id="387" r:id="rId139"/>
    <p:sldId id="388" r:id="rId140"/>
    <p:sldId id="389" r:id="rId141"/>
    <p:sldId id="390" r:id="rId142"/>
    <p:sldId id="391" r:id="rId143"/>
    <p:sldId id="402" r:id="rId1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4" autoAdjust="0"/>
    <p:restoredTop sz="94660"/>
  </p:normalViewPr>
  <p:slideViewPr>
    <p:cSldViewPr snapToGrid="0">
      <p:cViewPr varScale="1">
        <p:scale>
          <a:sx n="86" d="100"/>
          <a:sy n="86" d="100"/>
        </p:scale>
        <p:origin x="-72"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2203373" y="385763"/>
            <a:ext cx="6466902" cy="5001485"/>
          </a:xfrm>
        </p:spPr>
        <p:txBody>
          <a:bodyPr/>
          <a:lstStyle/>
          <a:p>
            <a:endParaRPr lang="en-US" dirty="0"/>
          </a:p>
        </p:txBody>
      </p:sp>
      <p:pic>
        <p:nvPicPr>
          <p:cNvPr id="4098" name="Picture 2"/>
          <p:cNvPicPr>
            <a:picLocks noChangeAspect="1" noChangeArrowheads="1"/>
          </p:cNvPicPr>
          <p:nvPr/>
        </p:nvPicPr>
        <p:blipFill>
          <a:blip r:embed="rId2"/>
          <a:srcRect/>
          <a:stretch>
            <a:fillRect/>
          </a:stretch>
        </p:blipFill>
        <p:spPr bwMode="auto">
          <a:xfrm>
            <a:off x="2203373" y="363558"/>
            <a:ext cx="6907576" cy="50677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287" y="143219"/>
            <a:ext cx="12004713" cy="5898143"/>
          </a:xfrm>
        </p:spPr>
        <p:txBody>
          <a:bodyPr>
            <a:normAutofit/>
          </a:bodyPr>
          <a:lstStyle/>
          <a:p>
            <a:pPr>
              <a:buFont typeface="Wingdings" pitchFamily="2" charset="2"/>
              <a:buChar char="q"/>
            </a:pPr>
            <a:r>
              <a:rPr lang="en-US" sz="4400" b="1" dirty="0" smtClean="0">
                <a:solidFill>
                  <a:schemeClr val="tx1"/>
                </a:solidFill>
                <a:latin typeface="Arial Narrow" pitchFamily="34" charset="0"/>
              </a:rPr>
              <a:t>The changes in GI function that result from diabetes mellitus are poorly understood. </a:t>
            </a:r>
            <a:endParaRPr lang="en-US" sz="4400" b="1" dirty="0" smtClean="0">
              <a:solidFill>
                <a:schemeClr val="tx1"/>
              </a:solidFill>
              <a:latin typeface="Arial Narrow" pitchFamily="34" charset="0"/>
            </a:endParaRPr>
          </a:p>
          <a:p>
            <a:pPr>
              <a:buFont typeface="Wingdings" pitchFamily="2" charset="2"/>
              <a:buChar char="q"/>
            </a:pPr>
            <a:r>
              <a:rPr lang="en-US" sz="4400" b="1" dirty="0" err="1" smtClean="0">
                <a:solidFill>
                  <a:schemeClr val="tx1"/>
                </a:solidFill>
                <a:latin typeface="Arial Narrow" pitchFamily="34" charset="0"/>
              </a:rPr>
              <a:t>Glycemic</a:t>
            </a:r>
            <a:r>
              <a:rPr lang="en-US" sz="4400" b="1" dirty="0" smtClean="0">
                <a:solidFill>
                  <a:schemeClr val="tx1"/>
                </a:solidFill>
                <a:latin typeface="Arial Narrow" pitchFamily="34" charset="0"/>
              </a:rPr>
              <a:t> </a:t>
            </a:r>
            <a:r>
              <a:rPr lang="en-US" sz="4400" b="1" dirty="0" smtClean="0">
                <a:solidFill>
                  <a:schemeClr val="tx1"/>
                </a:solidFill>
                <a:latin typeface="Arial Narrow" pitchFamily="34" charset="0"/>
              </a:rPr>
              <a:t>control acutely affects many gastrointestinal functions, including gastric emptying, </a:t>
            </a:r>
            <a:r>
              <a:rPr lang="en-US" sz="4400" b="1" dirty="0" err="1" smtClean="0">
                <a:solidFill>
                  <a:schemeClr val="tx1"/>
                </a:solidFill>
                <a:latin typeface="Arial Narrow" pitchFamily="34" charset="0"/>
              </a:rPr>
              <a:t>myoelectric</a:t>
            </a:r>
            <a:r>
              <a:rPr lang="en-US" sz="4400" b="1" dirty="0" smtClean="0">
                <a:solidFill>
                  <a:schemeClr val="tx1"/>
                </a:solidFill>
                <a:latin typeface="Arial Narrow" pitchFamily="34" charset="0"/>
              </a:rPr>
              <a:t> activity, and the colonic motor response to feeding.</a:t>
            </a:r>
            <a:endParaRPr lang="en-US" sz="4400" b="1"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3389"/>
            <a:ext cx="9964960" cy="5787974"/>
          </a:xfrm>
        </p:spPr>
        <p:txBody>
          <a:bodyPr>
            <a:normAutofit/>
          </a:bodyPr>
          <a:lstStyle/>
          <a:p>
            <a:pPr>
              <a:buNone/>
            </a:pPr>
            <a:r>
              <a:rPr lang="en-US" sz="4800" b="1" dirty="0" smtClean="0">
                <a:solidFill>
                  <a:srgbClr val="C00000"/>
                </a:solidFill>
                <a:latin typeface="Arial Narrow" pitchFamily="34" charset="0"/>
              </a:rPr>
              <a:t>Diabetic </a:t>
            </a:r>
            <a:r>
              <a:rPr lang="en-US" sz="4800" b="1" dirty="0" err="1" smtClean="0">
                <a:solidFill>
                  <a:srgbClr val="C00000"/>
                </a:solidFill>
                <a:latin typeface="Arial Narrow" pitchFamily="34" charset="0"/>
              </a:rPr>
              <a:t>Radiculopathy</a:t>
            </a:r>
            <a:r>
              <a:rPr lang="en-US" sz="4800" b="1" dirty="0" smtClean="0">
                <a:solidFill>
                  <a:srgbClr val="C00000"/>
                </a:solidFill>
                <a:latin typeface="Arial Narrow" pitchFamily="34" charset="0"/>
              </a:rPr>
              <a:t>:</a:t>
            </a:r>
          </a:p>
          <a:p>
            <a:pPr>
              <a:buNone/>
            </a:pPr>
            <a:r>
              <a:rPr lang="en-US" sz="4800" b="1" dirty="0" smtClean="0">
                <a:solidFill>
                  <a:schemeClr val="tx2">
                    <a:lumMod val="50000"/>
                  </a:schemeClr>
                </a:solidFill>
                <a:latin typeface="Arial Narrow" pitchFamily="34" charset="0"/>
              </a:rPr>
              <a:t>Uncommonly, chronic abdominal pain may result from diabetic </a:t>
            </a:r>
            <a:r>
              <a:rPr lang="en-US" sz="4800" b="1" dirty="0" err="1" smtClean="0">
                <a:solidFill>
                  <a:schemeClr val="tx2">
                    <a:lumMod val="50000"/>
                  </a:schemeClr>
                </a:solidFill>
                <a:latin typeface="Arial Narrow" pitchFamily="34" charset="0"/>
              </a:rPr>
              <a:t>radiculopathy</a:t>
            </a:r>
            <a:r>
              <a:rPr lang="en-US" sz="4800" b="1" dirty="0" smtClean="0">
                <a:solidFill>
                  <a:schemeClr val="tx2">
                    <a:lumMod val="50000"/>
                  </a:schemeClr>
                </a:solidFill>
                <a:latin typeface="Arial Narrow" pitchFamily="34" charset="0"/>
              </a:rPr>
              <a:t>, i.e., peripheral neuropathy affecting the thoracic nerve roots.</a:t>
            </a:r>
            <a:endParaRPr lang="en-US" sz="4800" b="1" dirty="0">
              <a:solidFill>
                <a:schemeClr val="tx2">
                  <a:lumMod val="50000"/>
                </a:schemeClr>
              </a:solidFill>
              <a:latin typeface="Arial Narrow"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08473"/>
            <a:ext cx="9898859" cy="5732890"/>
          </a:xfrm>
        </p:spPr>
        <p:txBody>
          <a:bodyPr>
            <a:normAutofit/>
          </a:bodyPr>
          <a:lstStyle/>
          <a:p>
            <a:pPr>
              <a:buNone/>
            </a:pPr>
            <a:r>
              <a:rPr lang="en-US" sz="4800" b="1" dirty="0" smtClean="0">
                <a:solidFill>
                  <a:schemeClr val="tx2">
                    <a:lumMod val="50000"/>
                  </a:schemeClr>
                </a:solidFill>
                <a:latin typeface="Arial Narrow" pitchFamily="34" charset="0"/>
              </a:rPr>
              <a:t>The pain is typically in a girdle distribution and may respond to </a:t>
            </a:r>
            <a:r>
              <a:rPr lang="en-US" sz="4800" b="1" dirty="0" err="1" smtClean="0">
                <a:solidFill>
                  <a:schemeClr val="tx2">
                    <a:lumMod val="50000"/>
                  </a:schemeClr>
                </a:solidFill>
                <a:latin typeface="Arial Narrow" pitchFamily="34" charset="0"/>
              </a:rPr>
              <a:t>amitriptyline</a:t>
            </a:r>
            <a:r>
              <a:rPr lang="en-US" sz="4800" b="1" dirty="0" smtClean="0">
                <a:solidFill>
                  <a:schemeClr val="tx2">
                    <a:lumMod val="50000"/>
                  </a:schemeClr>
                </a:solidFill>
                <a:latin typeface="Arial Narrow" pitchFamily="34" charset="0"/>
              </a:rPr>
              <a:t>, </a:t>
            </a:r>
            <a:r>
              <a:rPr lang="da-DK" sz="4800" b="1" dirty="0" smtClean="0">
                <a:solidFill>
                  <a:schemeClr val="tx2">
                    <a:lumMod val="50000"/>
                  </a:schemeClr>
                </a:solidFill>
                <a:latin typeface="Arial Narrow" pitchFamily="34" charset="0"/>
              </a:rPr>
              <a:t>50 mg po qhs. Phenytoin, 100 mg po TID also </a:t>
            </a:r>
            <a:r>
              <a:rPr lang="en-US" sz="4800" b="1" dirty="0" smtClean="0">
                <a:solidFill>
                  <a:schemeClr val="tx2">
                    <a:lumMod val="50000"/>
                  </a:schemeClr>
                </a:solidFill>
                <a:latin typeface="Arial Narrow" pitchFamily="34" charset="0"/>
              </a:rPr>
              <a:t>may be effective.</a:t>
            </a:r>
            <a:endParaRPr lang="en-US" sz="4800" b="1" dirty="0">
              <a:solidFill>
                <a:schemeClr val="tx2">
                  <a:lumMod val="50000"/>
                </a:schemeClr>
              </a:solidFill>
              <a:latin typeface="Arial Narrow"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7" y="143219"/>
            <a:ext cx="11116018" cy="5898143"/>
          </a:xfrm>
        </p:spPr>
        <p:txBody>
          <a:bodyPr>
            <a:normAutofit/>
          </a:bodyPr>
          <a:lstStyle/>
          <a:p>
            <a:pPr>
              <a:buNone/>
            </a:pPr>
            <a:r>
              <a:rPr lang="en-US" sz="4800" b="1" dirty="0" err="1" smtClean="0">
                <a:solidFill>
                  <a:srgbClr val="C00000"/>
                </a:solidFill>
                <a:latin typeface="Arial Narrow" pitchFamily="34" charset="0"/>
              </a:rPr>
              <a:t>Cholelithiasis</a:t>
            </a:r>
            <a:r>
              <a:rPr lang="en-US" sz="4800" b="1" dirty="0" smtClean="0">
                <a:solidFill>
                  <a:srgbClr val="C00000"/>
                </a:solidFill>
                <a:latin typeface="Arial Narrow" pitchFamily="34" charset="0"/>
              </a:rPr>
              <a:t>/</a:t>
            </a:r>
            <a:r>
              <a:rPr lang="en-US" sz="4800" b="1" dirty="0" err="1" smtClean="0">
                <a:solidFill>
                  <a:srgbClr val="C00000"/>
                </a:solidFill>
                <a:latin typeface="Arial Narrow" pitchFamily="34" charset="0"/>
              </a:rPr>
              <a:t>Cholecystitis</a:t>
            </a:r>
            <a:r>
              <a:rPr lang="en-US" sz="4800" b="1" dirty="0" smtClean="0">
                <a:solidFill>
                  <a:srgbClr val="C00000"/>
                </a:solidFill>
                <a:latin typeface="Arial Narrow" pitchFamily="34" charset="0"/>
              </a:rPr>
              <a:t>/</a:t>
            </a:r>
            <a:r>
              <a:rPr lang="en-US" sz="4800" b="1" dirty="0" err="1" smtClean="0">
                <a:solidFill>
                  <a:srgbClr val="C00000"/>
                </a:solidFill>
                <a:latin typeface="Arial Narrow" pitchFamily="34" charset="0"/>
              </a:rPr>
              <a:t>Cholangitis</a:t>
            </a:r>
            <a:r>
              <a:rPr lang="en-US" sz="4800" b="1" dirty="0" smtClean="0">
                <a:solidFill>
                  <a:srgbClr val="C00000"/>
                </a:solidFill>
                <a:latin typeface="Arial Narrow" pitchFamily="34" charset="0"/>
              </a:rPr>
              <a:t>:</a:t>
            </a:r>
          </a:p>
          <a:p>
            <a:pPr>
              <a:buFont typeface="Wingdings" pitchFamily="2" charset="2"/>
              <a:buChar char="q"/>
            </a:pPr>
            <a:r>
              <a:rPr lang="en-US" sz="4800" b="1" dirty="0" err="1" smtClean="0">
                <a:solidFill>
                  <a:schemeClr val="tx2">
                    <a:lumMod val="50000"/>
                  </a:schemeClr>
                </a:solidFill>
                <a:latin typeface="Arial Narrow" pitchFamily="34" charset="0"/>
              </a:rPr>
              <a:t>Cholelithiasis</a:t>
            </a:r>
            <a:r>
              <a:rPr lang="en-US" sz="4800" b="1" dirty="0" smtClean="0">
                <a:solidFill>
                  <a:schemeClr val="tx2">
                    <a:lumMod val="50000"/>
                  </a:schemeClr>
                </a:solidFill>
                <a:latin typeface="Arial Narrow" pitchFamily="34" charset="0"/>
              </a:rPr>
              <a:t> is more common in diabetic patients than in the general population.</a:t>
            </a:r>
          </a:p>
          <a:p>
            <a:pPr>
              <a:buFont typeface="Wingdings" pitchFamily="2" charset="2"/>
              <a:buChar char="q"/>
            </a:pPr>
            <a:r>
              <a:rPr lang="en-US" sz="4800" b="1" dirty="0" smtClean="0">
                <a:solidFill>
                  <a:schemeClr val="tx2">
                    <a:lumMod val="50000"/>
                  </a:schemeClr>
                </a:solidFill>
                <a:latin typeface="Arial Narrow" pitchFamily="34" charset="0"/>
              </a:rPr>
              <a:t> The link between </a:t>
            </a:r>
            <a:r>
              <a:rPr lang="en-US" sz="4800" b="1" dirty="0" err="1" smtClean="0">
                <a:solidFill>
                  <a:schemeClr val="tx2">
                    <a:lumMod val="50000"/>
                  </a:schemeClr>
                </a:solidFill>
                <a:latin typeface="Arial Narrow" pitchFamily="34" charset="0"/>
              </a:rPr>
              <a:t>cholelithiasis</a:t>
            </a:r>
            <a:r>
              <a:rPr lang="en-US" sz="4800" b="1" dirty="0" smtClean="0">
                <a:solidFill>
                  <a:schemeClr val="tx2">
                    <a:lumMod val="50000"/>
                  </a:schemeClr>
                </a:solidFill>
                <a:latin typeface="Arial Narrow" pitchFamily="34" charset="0"/>
              </a:rPr>
              <a:t> and diabetes is likely </a:t>
            </a:r>
            <a:r>
              <a:rPr lang="en-US" sz="4800" b="1" dirty="0" err="1" smtClean="0">
                <a:solidFill>
                  <a:schemeClr val="tx2">
                    <a:lumMod val="50000"/>
                  </a:schemeClr>
                </a:solidFill>
                <a:latin typeface="Arial Narrow" pitchFamily="34" charset="0"/>
              </a:rPr>
              <a:t>multifactorial</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20337"/>
            <a:ext cx="10780208" cy="5821025"/>
          </a:xfrm>
        </p:spPr>
        <p:txBody>
          <a:bodyPr>
            <a:noAutofit/>
          </a:bodyPr>
          <a:lstStyle/>
          <a:p>
            <a:pPr>
              <a:buFont typeface="Wingdings" pitchFamily="2" charset="2"/>
              <a:buChar char="q"/>
            </a:pPr>
            <a:r>
              <a:rPr lang="en-US" sz="4800" b="1" dirty="0" err="1" smtClean="0">
                <a:solidFill>
                  <a:schemeClr val="tx1">
                    <a:lumMod val="95000"/>
                    <a:lumOff val="5000"/>
                  </a:schemeClr>
                </a:solidFill>
                <a:latin typeface="Arial Narrow" pitchFamily="34" charset="0"/>
              </a:rPr>
              <a:t>Cholelithiasis</a:t>
            </a:r>
            <a:r>
              <a:rPr lang="en-US" sz="4800" b="1" dirty="0" smtClean="0">
                <a:solidFill>
                  <a:schemeClr val="tx1">
                    <a:lumMod val="95000"/>
                    <a:lumOff val="5000"/>
                  </a:schemeClr>
                </a:solidFill>
                <a:latin typeface="Arial Narrow" pitchFamily="34" charset="0"/>
              </a:rPr>
              <a:t> predisposes to the development of acute </a:t>
            </a:r>
            <a:r>
              <a:rPr lang="en-US" sz="4800" b="1" dirty="0" err="1" smtClean="0">
                <a:solidFill>
                  <a:schemeClr val="tx1">
                    <a:lumMod val="95000"/>
                    <a:lumOff val="5000"/>
                  </a:schemeClr>
                </a:solidFill>
                <a:latin typeface="Arial Narrow" pitchFamily="34" charset="0"/>
              </a:rPr>
              <a:t>cholecystitis</a:t>
            </a:r>
            <a:r>
              <a:rPr lang="en-US" sz="4800" b="1" dirty="0" smtClean="0">
                <a:solidFill>
                  <a:schemeClr val="tx1">
                    <a:lumMod val="95000"/>
                    <a:lumOff val="5000"/>
                  </a:schemeClr>
                </a:solidFill>
                <a:latin typeface="Arial Narrow" pitchFamily="34" charset="0"/>
              </a:rPr>
              <a:t> or </a:t>
            </a:r>
            <a:r>
              <a:rPr lang="en-US" sz="4800" b="1" dirty="0" err="1" smtClean="0">
                <a:solidFill>
                  <a:schemeClr val="tx1">
                    <a:lumMod val="95000"/>
                    <a:lumOff val="5000"/>
                  </a:schemeClr>
                </a:solidFill>
                <a:latin typeface="Arial Narrow" pitchFamily="34" charset="0"/>
              </a:rPr>
              <a:t>cholangitis</a:t>
            </a:r>
            <a:r>
              <a:rPr lang="en-US" sz="4800" b="1" dirty="0" smtClean="0">
                <a:solidFill>
                  <a:schemeClr val="tx1">
                    <a:lumMod val="95000"/>
                    <a:lumOff val="5000"/>
                  </a:schemeClr>
                </a:solidFill>
                <a:latin typeface="Arial Narrow" pitchFamily="34" charset="0"/>
              </a:rPr>
              <a:t>.</a:t>
            </a:r>
          </a:p>
          <a:p>
            <a:pPr>
              <a:buFont typeface="Wingdings" pitchFamily="2" charset="2"/>
              <a:buChar char="q"/>
            </a:pPr>
            <a:r>
              <a:rPr lang="en-US" sz="4800" b="1" dirty="0" smtClean="0">
                <a:solidFill>
                  <a:schemeClr val="tx1">
                    <a:lumMod val="95000"/>
                    <a:lumOff val="5000"/>
                  </a:schemeClr>
                </a:solidFill>
                <a:latin typeface="Arial Narrow" pitchFamily="34" charset="0"/>
              </a:rPr>
              <a:t> Diabetic patients are prone to </a:t>
            </a:r>
            <a:r>
              <a:rPr lang="en-US" sz="4800" b="1" dirty="0" err="1" smtClean="0">
                <a:solidFill>
                  <a:schemeClr val="tx1">
                    <a:lumMod val="95000"/>
                    <a:lumOff val="5000"/>
                  </a:schemeClr>
                </a:solidFill>
                <a:latin typeface="Arial Narrow" pitchFamily="34" charset="0"/>
              </a:rPr>
              <a:t>cholangitis</a:t>
            </a:r>
            <a:r>
              <a:rPr lang="en-US" sz="4800" b="1" dirty="0" smtClean="0">
                <a:solidFill>
                  <a:schemeClr val="tx1">
                    <a:lumMod val="95000"/>
                    <a:lumOff val="5000"/>
                  </a:schemeClr>
                </a:solidFill>
                <a:latin typeface="Arial Narrow" pitchFamily="34" charset="0"/>
              </a:rPr>
              <a:t>, which may be complicated by sepsis with uncommon organisms such as </a:t>
            </a:r>
            <a:r>
              <a:rPr lang="en-US" sz="4800" b="1" dirty="0" err="1" smtClean="0">
                <a:solidFill>
                  <a:schemeClr val="tx1">
                    <a:lumMod val="95000"/>
                    <a:lumOff val="5000"/>
                  </a:schemeClr>
                </a:solidFill>
                <a:latin typeface="Arial Narrow" pitchFamily="34" charset="0"/>
              </a:rPr>
              <a:t>Yersinia</a:t>
            </a:r>
            <a:r>
              <a:rPr lang="en-US" sz="4800" b="1" dirty="0" smtClean="0">
                <a:solidFill>
                  <a:schemeClr val="tx1">
                    <a:lumMod val="95000"/>
                    <a:lumOff val="5000"/>
                  </a:schemeClr>
                </a:solidFill>
                <a:latin typeface="Arial Narrow" pitchFamily="34" charset="0"/>
              </a:rPr>
              <a:t> </a:t>
            </a:r>
            <a:r>
              <a:rPr lang="en-US" sz="4800" b="1" dirty="0" err="1" smtClean="0">
                <a:solidFill>
                  <a:schemeClr val="tx1">
                    <a:lumMod val="95000"/>
                    <a:lumOff val="5000"/>
                  </a:schemeClr>
                </a:solidFill>
                <a:latin typeface="Arial Narrow" pitchFamily="34" charset="0"/>
              </a:rPr>
              <a:t>enterocolitica</a:t>
            </a:r>
            <a:r>
              <a:rPr lang="en-US" sz="4800" b="1" dirty="0" smtClean="0">
                <a:solidFill>
                  <a:schemeClr val="tx1">
                    <a:lumMod val="95000"/>
                    <a:lumOff val="5000"/>
                  </a:schemeClr>
                </a:solidFill>
                <a:latin typeface="Arial Narrow" pitchFamily="34" charset="0"/>
              </a:rPr>
              <a:t>.</a:t>
            </a:r>
            <a:endParaRPr lang="en-US" sz="4800" b="1" dirty="0">
              <a:solidFill>
                <a:schemeClr val="tx1">
                  <a:lumMod val="95000"/>
                  <a:lumOff val="5000"/>
                </a:schemeClr>
              </a:solidFill>
              <a:latin typeface="Arial Narrow"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18641"/>
            <a:ext cx="10119196" cy="5622721"/>
          </a:xfrm>
        </p:spPr>
        <p:txBody>
          <a:bodyPr>
            <a:normAutofit/>
          </a:bodyPr>
          <a:lstStyle/>
          <a:p>
            <a:pPr>
              <a:buNone/>
            </a:pPr>
            <a:r>
              <a:rPr lang="en-US" sz="4800" b="1" dirty="0" smtClean="0">
                <a:solidFill>
                  <a:schemeClr val="tx1">
                    <a:lumMod val="95000"/>
                    <a:lumOff val="5000"/>
                  </a:schemeClr>
                </a:solidFill>
                <a:latin typeface="Arial Narrow" pitchFamily="34" charset="0"/>
              </a:rPr>
              <a:t>However, prophylactic </a:t>
            </a:r>
            <a:r>
              <a:rPr lang="en-US" sz="4800" b="1" dirty="0" err="1" smtClean="0">
                <a:solidFill>
                  <a:schemeClr val="tx1">
                    <a:lumMod val="95000"/>
                    <a:lumOff val="5000"/>
                  </a:schemeClr>
                </a:solidFill>
                <a:latin typeface="Arial Narrow" pitchFamily="34" charset="0"/>
              </a:rPr>
              <a:t>cholecystectomy</a:t>
            </a:r>
            <a:r>
              <a:rPr lang="en-US" sz="4800" b="1" dirty="0" smtClean="0">
                <a:solidFill>
                  <a:schemeClr val="tx1">
                    <a:lumMod val="95000"/>
                    <a:lumOff val="5000"/>
                  </a:schemeClr>
                </a:solidFill>
                <a:latin typeface="Arial Narrow" pitchFamily="34" charset="0"/>
              </a:rPr>
              <a:t> for stable diabetic patients with asymptomatic </a:t>
            </a:r>
            <a:r>
              <a:rPr lang="en-US" sz="4800" b="1" dirty="0" err="1" smtClean="0">
                <a:solidFill>
                  <a:schemeClr val="tx1">
                    <a:lumMod val="95000"/>
                    <a:lumOff val="5000"/>
                  </a:schemeClr>
                </a:solidFill>
                <a:latin typeface="Arial Narrow" pitchFamily="34" charset="0"/>
              </a:rPr>
              <a:t>cholelithiasis</a:t>
            </a:r>
            <a:r>
              <a:rPr lang="en-US" sz="4800" b="1" dirty="0" smtClean="0">
                <a:solidFill>
                  <a:schemeClr val="tx1">
                    <a:lumMod val="95000"/>
                    <a:lumOff val="5000"/>
                  </a:schemeClr>
                </a:solidFill>
                <a:latin typeface="Arial Narrow" pitchFamily="34" charset="0"/>
              </a:rPr>
              <a:t> is not recommended.</a:t>
            </a:r>
            <a:endParaRPr lang="en-US" sz="4800" b="1" dirty="0">
              <a:solidFill>
                <a:schemeClr val="tx1">
                  <a:lumMod val="95000"/>
                  <a:lumOff val="5000"/>
                </a:schemeClr>
              </a:solidFill>
              <a:latin typeface="Arial Narrow"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6" y="264405"/>
            <a:ext cx="10510092" cy="5776957"/>
          </a:xfrm>
        </p:spPr>
        <p:txBody>
          <a:bodyPr>
            <a:noAutofit/>
          </a:bodyPr>
          <a:lstStyle/>
          <a:p>
            <a:pPr>
              <a:buNone/>
            </a:pPr>
            <a:r>
              <a:rPr lang="en-US" sz="4400" b="1" dirty="0" smtClean="0">
                <a:solidFill>
                  <a:srgbClr val="C00000"/>
                </a:solidFill>
                <a:latin typeface="Arial Narrow" pitchFamily="34" charset="0"/>
              </a:rPr>
              <a:t>Diarrhea:</a:t>
            </a:r>
          </a:p>
          <a:p>
            <a:pPr>
              <a:buFont typeface="Wingdings" pitchFamily="2" charset="2"/>
              <a:buChar char="q"/>
            </a:pPr>
            <a:r>
              <a:rPr lang="en-US" sz="4400" b="1" dirty="0" smtClean="0">
                <a:solidFill>
                  <a:schemeClr val="tx1">
                    <a:lumMod val="95000"/>
                    <a:lumOff val="5000"/>
                  </a:schemeClr>
                </a:solidFill>
                <a:latin typeface="Arial Narrow" pitchFamily="34" charset="0"/>
              </a:rPr>
              <a:t>Constipation alternating with diarrhea is one of the most frequent intestinal manifestations of diabetic </a:t>
            </a:r>
            <a:r>
              <a:rPr lang="en-US" sz="4400" b="1" dirty="0" err="1" smtClean="0">
                <a:solidFill>
                  <a:schemeClr val="tx1">
                    <a:lumMod val="95000"/>
                    <a:lumOff val="5000"/>
                  </a:schemeClr>
                </a:solidFill>
                <a:latin typeface="Arial Narrow" pitchFamily="34" charset="0"/>
              </a:rPr>
              <a:t>enteropathy</a:t>
            </a:r>
            <a:r>
              <a:rPr lang="en-US" sz="4400" b="1" dirty="0" smtClean="0">
                <a:solidFill>
                  <a:schemeClr val="tx1">
                    <a:lumMod val="95000"/>
                    <a:lumOff val="5000"/>
                  </a:schemeClr>
                </a:solidFill>
                <a:latin typeface="Arial Narrow" pitchFamily="34" charset="0"/>
              </a:rPr>
              <a:t>.</a:t>
            </a:r>
          </a:p>
          <a:p>
            <a:pPr>
              <a:buFont typeface="Wingdings" pitchFamily="2" charset="2"/>
              <a:buChar char="q"/>
            </a:pPr>
            <a:r>
              <a:rPr lang="en-US" sz="4400" b="1" dirty="0" smtClean="0">
                <a:solidFill>
                  <a:schemeClr val="tx1">
                    <a:lumMod val="95000"/>
                    <a:lumOff val="5000"/>
                  </a:schemeClr>
                </a:solidFill>
                <a:latin typeface="Arial Narrow" pitchFamily="34" charset="0"/>
              </a:rPr>
              <a:t> The diarrhea is typically painless, may be associated with fecal incontinence, and occurs during the day but more often at night.</a:t>
            </a:r>
            <a:endParaRPr lang="en-US" sz="4400" b="1" dirty="0">
              <a:solidFill>
                <a:schemeClr val="tx1">
                  <a:lumMod val="95000"/>
                  <a:lumOff val="5000"/>
                </a:schemeClr>
              </a:solidFill>
              <a:latin typeface="Arial Narrow"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75423"/>
            <a:ext cx="10791225" cy="5765940"/>
          </a:xfrm>
        </p:spPr>
        <p:txBody>
          <a:bodyPr>
            <a:normAutofit/>
          </a:bodyPr>
          <a:lstStyle/>
          <a:p>
            <a:pPr>
              <a:buNone/>
            </a:pPr>
            <a:r>
              <a:rPr lang="en-US" sz="4400" b="1" dirty="0" smtClean="0">
                <a:solidFill>
                  <a:schemeClr val="tx2">
                    <a:lumMod val="50000"/>
                  </a:schemeClr>
                </a:solidFill>
                <a:latin typeface="Arial Narrow" pitchFamily="34" charset="0"/>
              </a:rPr>
              <a:t>In diabetic patients who present with diarrhea, bacterial overgrowth, celiac </a:t>
            </a:r>
            <a:r>
              <a:rPr lang="en-US" sz="4400" b="1" dirty="0" err="1" smtClean="0">
                <a:solidFill>
                  <a:schemeClr val="tx2">
                    <a:lumMod val="50000"/>
                  </a:schemeClr>
                </a:solidFill>
                <a:latin typeface="Arial Narrow" pitchFamily="34" charset="0"/>
              </a:rPr>
              <a:t>sprue</a:t>
            </a:r>
            <a:r>
              <a:rPr lang="en-US" sz="4400" b="1" dirty="0" smtClean="0">
                <a:solidFill>
                  <a:schemeClr val="tx2">
                    <a:lumMod val="50000"/>
                  </a:schemeClr>
                </a:solidFill>
                <a:latin typeface="Arial Narrow" pitchFamily="34" charset="0"/>
              </a:rPr>
              <a:t>, diabetic diarrhea, bile salt diarrhea, and pancreatic insufficiency warrant special consideration.</a:t>
            </a:r>
            <a:endParaRPr lang="en-US" sz="4400" b="1" dirty="0">
              <a:solidFill>
                <a:schemeClr val="tx2">
                  <a:lumMod val="50000"/>
                </a:schemeClr>
              </a:solidFill>
              <a:latin typeface="Arial Narrow"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30507"/>
            <a:ext cx="10912411" cy="5710856"/>
          </a:xfrm>
        </p:spPr>
        <p:txBody>
          <a:bodyPr>
            <a:normAutofit/>
          </a:bodyPr>
          <a:lstStyle/>
          <a:p>
            <a:pPr>
              <a:buNone/>
            </a:pPr>
            <a:r>
              <a:rPr lang="en-US" sz="4400" b="1" dirty="0" smtClean="0">
                <a:solidFill>
                  <a:srgbClr val="C00000"/>
                </a:solidFill>
                <a:latin typeface="Arial Narrow" pitchFamily="34" charset="0"/>
              </a:rPr>
              <a:t>Bacterial Overgrowth:</a:t>
            </a:r>
          </a:p>
          <a:p>
            <a:pPr>
              <a:buNone/>
            </a:pPr>
            <a:r>
              <a:rPr lang="en-US" sz="4400" b="1" dirty="0" smtClean="0">
                <a:solidFill>
                  <a:schemeClr val="tx2">
                    <a:lumMod val="50000"/>
                  </a:schemeClr>
                </a:solidFill>
                <a:latin typeface="Arial Narrow" pitchFamily="34" charset="0"/>
              </a:rPr>
              <a:t>Diabetic patients with bacterial overgrowth may present with symptoms of </a:t>
            </a:r>
            <a:r>
              <a:rPr lang="en-US" sz="4400" b="1" dirty="0" err="1" smtClean="0">
                <a:solidFill>
                  <a:schemeClr val="tx2">
                    <a:lumMod val="50000"/>
                  </a:schemeClr>
                </a:solidFill>
                <a:latin typeface="Arial Narrow" pitchFamily="34" charset="0"/>
              </a:rPr>
              <a:t>periumbilical</a:t>
            </a:r>
            <a:r>
              <a:rPr lang="en-US" sz="4400" b="1" dirty="0" smtClean="0">
                <a:solidFill>
                  <a:schemeClr val="tx2">
                    <a:lumMod val="50000"/>
                  </a:schemeClr>
                </a:solidFill>
                <a:latin typeface="Arial Narrow" pitchFamily="34" charset="0"/>
              </a:rPr>
              <a:t> abdominal discomfort, bloating, gaseous distention, or diarrhea.</a:t>
            </a:r>
            <a:endParaRPr lang="en-US" sz="4400" b="1" dirty="0">
              <a:solidFill>
                <a:schemeClr val="tx2">
                  <a:lumMod val="50000"/>
                </a:schemeClr>
              </a:solidFill>
              <a:latin typeface="Arial Narrow"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87287"/>
            <a:ext cx="10438685" cy="5854075"/>
          </a:xfrm>
        </p:spPr>
        <p:txBody>
          <a:bodyPr>
            <a:normAutofit/>
          </a:bodyPr>
          <a:lstStyle/>
          <a:p>
            <a:pPr>
              <a:buNone/>
            </a:pPr>
            <a:r>
              <a:rPr lang="en-US" sz="4800" b="1" dirty="0" smtClean="0">
                <a:solidFill>
                  <a:schemeClr val="tx2">
                    <a:lumMod val="50000"/>
                  </a:schemeClr>
                </a:solidFill>
                <a:latin typeface="Arial Narrow" pitchFamily="34" charset="0"/>
              </a:rPr>
              <a:t>The cause of bacterial overgrowth is believed to be </a:t>
            </a:r>
            <a:r>
              <a:rPr lang="en-US" sz="4800" b="1" dirty="0" err="1" smtClean="0">
                <a:solidFill>
                  <a:schemeClr val="tx2">
                    <a:lumMod val="50000"/>
                  </a:schemeClr>
                </a:solidFill>
                <a:latin typeface="Arial Narrow" pitchFamily="34" charset="0"/>
              </a:rPr>
              <a:t>dysmotility</a:t>
            </a:r>
            <a:r>
              <a:rPr lang="en-US" sz="4800" b="1" dirty="0" smtClean="0">
                <a:solidFill>
                  <a:schemeClr val="tx2">
                    <a:lumMod val="50000"/>
                  </a:schemeClr>
                </a:solidFill>
                <a:latin typeface="Arial Narrow" pitchFamily="34" charset="0"/>
              </a:rPr>
              <a:t> secondary to autonomic dysfunction.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333" y="165253"/>
            <a:ext cx="9998011" cy="5876109"/>
          </a:xfrm>
        </p:spPr>
        <p:txBody>
          <a:bodyPr>
            <a:normAutofit/>
          </a:bodyPr>
          <a:lstStyle/>
          <a:p>
            <a:pPr>
              <a:buNone/>
            </a:pPr>
            <a:r>
              <a:rPr lang="en-US" sz="4400" b="1" dirty="0" smtClean="0">
                <a:solidFill>
                  <a:schemeClr val="tx2">
                    <a:lumMod val="50000"/>
                  </a:schemeClr>
                </a:solidFill>
                <a:latin typeface="Arial Narrow" pitchFamily="34" charset="0"/>
              </a:rPr>
              <a:t>Chronic bacterial overgrowth may be associated with features of </a:t>
            </a:r>
            <a:r>
              <a:rPr lang="en-US" sz="4400" b="1" dirty="0" err="1" smtClean="0">
                <a:solidFill>
                  <a:schemeClr val="tx2">
                    <a:lumMod val="50000"/>
                  </a:schemeClr>
                </a:solidFill>
                <a:latin typeface="Arial Narrow" pitchFamily="34" charset="0"/>
              </a:rPr>
              <a:t>malabsorption</a:t>
            </a:r>
            <a:r>
              <a:rPr lang="en-US" sz="4400" b="1" dirty="0" smtClean="0">
                <a:solidFill>
                  <a:schemeClr val="tx2">
                    <a:lumMod val="50000"/>
                  </a:schemeClr>
                </a:solidFill>
                <a:latin typeface="Arial Narrow" pitchFamily="34" charset="0"/>
              </a:rPr>
              <a:t> such as anemia, osteoporosis, and </a:t>
            </a:r>
            <a:r>
              <a:rPr lang="en-US" sz="4400" b="1" dirty="0" err="1" smtClean="0">
                <a:solidFill>
                  <a:schemeClr val="tx2">
                    <a:lumMod val="50000"/>
                  </a:schemeClr>
                </a:solidFill>
                <a:latin typeface="Arial Narrow" pitchFamily="34" charset="0"/>
              </a:rPr>
              <a:t>coagulopathy</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18641"/>
            <a:ext cx="10559871" cy="5622721"/>
          </a:xfrm>
        </p:spPr>
        <p:txBody>
          <a:bodyPr>
            <a:normAutofit/>
          </a:bodyPr>
          <a:lstStyle/>
          <a:p>
            <a:pPr>
              <a:buNone/>
            </a:pPr>
            <a:r>
              <a:rPr lang="en-US" sz="4400" b="1" dirty="0" smtClean="0">
                <a:solidFill>
                  <a:schemeClr val="tx1"/>
                </a:solidFill>
                <a:latin typeface="Arial Narrow" pitchFamily="34" charset="0"/>
              </a:rPr>
              <a:t>Autonomic nerve damage may affect other neurotransmitters, such as </a:t>
            </a:r>
            <a:r>
              <a:rPr lang="en-US" sz="4400" b="1" dirty="0" err="1" smtClean="0">
                <a:solidFill>
                  <a:schemeClr val="tx1"/>
                </a:solidFill>
                <a:latin typeface="Arial Narrow" pitchFamily="34" charset="0"/>
              </a:rPr>
              <a:t>vasoactive</a:t>
            </a:r>
            <a:r>
              <a:rPr lang="en-US" sz="4400" b="1" dirty="0" smtClean="0">
                <a:solidFill>
                  <a:schemeClr val="tx1"/>
                </a:solidFill>
                <a:latin typeface="Arial Narrow" pitchFamily="34" charset="0"/>
              </a:rPr>
              <a:t> intestinal peptide (VIP), which normally promotes proximal intestinal relaxation, and </a:t>
            </a:r>
            <a:r>
              <a:rPr lang="en-US" sz="4400" b="1" dirty="0" err="1" smtClean="0">
                <a:solidFill>
                  <a:schemeClr val="tx1"/>
                </a:solidFill>
                <a:latin typeface="Arial Narrow" pitchFamily="34" charset="0"/>
              </a:rPr>
              <a:t>calcitonin</a:t>
            </a:r>
            <a:r>
              <a:rPr lang="en-US" sz="4400" b="1" dirty="0" smtClean="0">
                <a:solidFill>
                  <a:schemeClr val="tx1"/>
                </a:solidFill>
                <a:latin typeface="Arial Narrow" pitchFamily="34" charset="0"/>
              </a:rPr>
              <a:t> G-related protein (CGRP), which helps regulate peristalsis.</a:t>
            </a:r>
            <a:endParaRPr lang="en-US" sz="4400" b="1"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52541"/>
            <a:ext cx="9821741" cy="5688822"/>
          </a:xfrm>
        </p:spPr>
        <p:txBody>
          <a:bodyPr>
            <a:noAutofit/>
          </a:bodyPr>
          <a:lstStyle/>
          <a:p>
            <a:pPr>
              <a:buNone/>
            </a:pPr>
            <a:r>
              <a:rPr lang="en-US" sz="4400" b="1" dirty="0" smtClean="0">
                <a:solidFill>
                  <a:schemeClr val="tx2">
                    <a:lumMod val="50000"/>
                  </a:schemeClr>
                </a:solidFill>
                <a:latin typeface="Arial Narrow" pitchFamily="34" charset="0"/>
              </a:rPr>
              <a:t>The gold standard for the diagnosis of bacterial overgrowth is a quantitative culture of </a:t>
            </a:r>
            <a:r>
              <a:rPr lang="en-US" sz="4400" b="1" dirty="0" err="1" smtClean="0">
                <a:solidFill>
                  <a:schemeClr val="tx2">
                    <a:lumMod val="50000"/>
                  </a:schemeClr>
                </a:solidFill>
                <a:latin typeface="Arial Narrow" pitchFamily="34" charset="0"/>
              </a:rPr>
              <a:t>jejunal</a:t>
            </a:r>
            <a:r>
              <a:rPr lang="en-US" sz="4400" b="1" dirty="0" smtClean="0">
                <a:solidFill>
                  <a:schemeClr val="tx2">
                    <a:lumMod val="50000"/>
                  </a:schemeClr>
                </a:solidFill>
                <a:latin typeface="Arial Narrow" pitchFamily="34" charset="0"/>
              </a:rPr>
              <a:t> aspirates; a count of more than 100000 aerobes or &gt; 10³ anaerobes/</a:t>
            </a:r>
            <a:r>
              <a:rPr lang="en-US" sz="4400" b="1" dirty="0" err="1" smtClean="0">
                <a:solidFill>
                  <a:schemeClr val="tx2">
                    <a:lumMod val="50000"/>
                  </a:schemeClr>
                </a:solidFill>
                <a:latin typeface="Arial Narrow" pitchFamily="34" charset="0"/>
              </a:rPr>
              <a:t>mL</a:t>
            </a:r>
            <a:r>
              <a:rPr lang="en-US" sz="4400" b="1" dirty="0" smtClean="0">
                <a:solidFill>
                  <a:schemeClr val="tx2">
                    <a:lumMod val="50000"/>
                  </a:schemeClr>
                </a:solidFill>
                <a:latin typeface="Arial Narrow" pitchFamily="34" charset="0"/>
              </a:rPr>
              <a:t> is diagnostic, but this test is available in few centers.</a:t>
            </a:r>
            <a:endParaRPr lang="en-US" sz="4400" b="1" dirty="0">
              <a:solidFill>
                <a:schemeClr val="tx2">
                  <a:lumMod val="50000"/>
                </a:schemeClr>
              </a:solidFill>
              <a:latin typeface="Arial Narrow"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4573"/>
            <a:ext cx="10251399" cy="5666789"/>
          </a:xfrm>
        </p:spPr>
        <p:txBody>
          <a:bodyPr>
            <a:normAutofit/>
          </a:bodyPr>
          <a:lstStyle/>
          <a:p>
            <a:pPr>
              <a:buNone/>
            </a:pPr>
            <a:r>
              <a:rPr lang="en-US" sz="4400" b="1" dirty="0" smtClean="0">
                <a:solidFill>
                  <a:schemeClr val="tx2">
                    <a:lumMod val="50000"/>
                  </a:schemeClr>
                </a:solidFill>
                <a:latin typeface="Arial Narrow" pitchFamily="34" charset="0"/>
              </a:rPr>
              <a:t>The treatment of bacterial overgrowth includes antibiotics for 10 days to 2 weeks. Newer generations of agents, some of which are </a:t>
            </a:r>
            <a:r>
              <a:rPr lang="en-US" sz="4400" b="1" dirty="0" err="1" smtClean="0">
                <a:solidFill>
                  <a:schemeClr val="tx2">
                    <a:lumMod val="50000"/>
                  </a:schemeClr>
                </a:solidFill>
                <a:latin typeface="Arial Narrow" pitchFamily="34" charset="0"/>
              </a:rPr>
              <a:t>nonabsorbable</a:t>
            </a:r>
            <a:r>
              <a:rPr lang="en-US" sz="4400" b="1" dirty="0" smtClean="0">
                <a:solidFill>
                  <a:schemeClr val="tx2">
                    <a:lumMod val="50000"/>
                  </a:schemeClr>
                </a:solidFill>
                <a:latin typeface="Arial Narrow" pitchFamily="34" charset="0"/>
              </a:rPr>
              <a:t>, may find a role in this clinical setting.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09321"/>
            <a:ext cx="9998011" cy="5832042"/>
          </a:xfrm>
        </p:spPr>
        <p:txBody>
          <a:bodyPr>
            <a:noAutofit/>
          </a:bodyPr>
          <a:lstStyle/>
          <a:p>
            <a:pPr>
              <a:buNone/>
            </a:pPr>
            <a:r>
              <a:rPr lang="en-US" sz="4400" b="1" dirty="0" smtClean="0">
                <a:solidFill>
                  <a:srgbClr val="C00000"/>
                </a:solidFill>
                <a:latin typeface="Arial Narrow" pitchFamily="34" charset="0"/>
              </a:rPr>
              <a:t>Pancreatic Insufficiency:</a:t>
            </a:r>
          </a:p>
          <a:p>
            <a:pPr>
              <a:buFont typeface="Wingdings" pitchFamily="2" charset="2"/>
              <a:buChar char="q"/>
            </a:pPr>
            <a:r>
              <a:rPr lang="en-US" sz="4400" b="1" dirty="0" smtClean="0">
                <a:solidFill>
                  <a:schemeClr val="tx2">
                    <a:lumMod val="50000"/>
                  </a:schemeClr>
                </a:solidFill>
                <a:latin typeface="Arial Narrow" pitchFamily="34" charset="0"/>
              </a:rPr>
              <a:t>Epidemiological studies have linked diabetes mellitus to pancreatic exocrine deficiency.</a:t>
            </a:r>
          </a:p>
          <a:p>
            <a:pPr>
              <a:buFont typeface="Wingdings" pitchFamily="2" charset="2"/>
              <a:buChar char="q"/>
            </a:pPr>
            <a:r>
              <a:rPr lang="en-US" sz="4400" b="1" dirty="0" smtClean="0">
                <a:solidFill>
                  <a:schemeClr val="tx2">
                    <a:lumMod val="50000"/>
                  </a:schemeClr>
                </a:solidFill>
                <a:latin typeface="Arial Narrow" pitchFamily="34" charset="0"/>
              </a:rPr>
              <a:t>Patients with type 1 diabetes may develop pancreatic insufficiency. There is controversy regarding type 2 diabetes.</a:t>
            </a:r>
            <a:endParaRPr lang="en-US" sz="4400" b="1" dirty="0">
              <a:solidFill>
                <a:schemeClr val="tx2">
                  <a:lumMod val="50000"/>
                </a:schemeClr>
              </a:solidFill>
              <a:latin typeface="Arial Narrow"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10361567" cy="5776957"/>
          </a:xfrm>
        </p:spPr>
        <p:txBody>
          <a:bodyPr>
            <a:normAutofit/>
          </a:bodyPr>
          <a:lstStyle/>
          <a:p>
            <a:pPr>
              <a:buNone/>
            </a:pPr>
            <a:r>
              <a:rPr lang="en-US" sz="4800" b="1" dirty="0" smtClean="0">
                <a:solidFill>
                  <a:schemeClr val="tx2">
                    <a:lumMod val="50000"/>
                  </a:schemeClr>
                </a:solidFill>
                <a:latin typeface="Arial Narrow" pitchFamily="34" charset="0"/>
              </a:rPr>
              <a:t>In this situation, diabetes precedes the development of pancreatic insufficiency. How the diabetic patient develops pancreatic insufficiency also is unclear.</a:t>
            </a:r>
            <a:endParaRPr lang="en-US" sz="4800" b="1" dirty="0">
              <a:solidFill>
                <a:schemeClr val="tx2">
                  <a:lumMod val="50000"/>
                </a:schemeClr>
              </a:solidFill>
              <a:latin typeface="Arial Narrow" pitchFamily="34"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53389"/>
            <a:ext cx="9645471" cy="5787974"/>
          </a:xfrm>
        </p:spPr>
        <p:txBody>
          <a:bodyPr>
            <a:normAutofit/>
          </a:bodyPr>
          <a:lstStyle/>
          <a:p>
            <a:pPr>
              <a:buNone/>
            </a:pPr>
            <a:r>
              <a:rPr lang="en-US" sz="4800" b="1" dirty="0" smtClean="0">
                <a:solidFill>
                  <a:schemeClr val="tx2">
                    <a:lumMod val="50000"/>
                  </a:schemeClr>
                </a:solidFill>
                <a:latin typeface="Arial Narrow" pitchFamily="34" charset="0"/>
              </a:rPr>
              <a:t>It is possible that autoimmune pancreatitis may play a role in the destruction of both the exocrine and endocrine portions of the pancreas in some cases.</a:t>
            </a:r>
            <a:endParaRPr lang="en-US" sz="4800" b="1" dirty="0">
              <a:solidFill>
                <a:schemeClr val="tx2">
                  <a:lumMod val="50000"/>
                </a:schemeClr>
              </a:solidFill>
              <a:latin typeface="Arial Narrow"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7625"/>
            <a:ext cx="9458184" cy="5633738"/>
          </a:xfrm>
        </p:spPr>
        <p:txBody>
          <a:bodyPr>
            <a:normAutofit/>
          </a:bodyPr>
          <a:lstStyle/>
          <a:p>
            <a:pPr>
              <a:buFont typeface="Wingdings" pitchFamily="2" charset="2"/>
              <a:buChar char="q"/>
            </a:pPr>
            <a:r>
              <a:rPr lang="en-US" sz="4800" b="1" dirty="0" smtClean="0">
                <a:solidFill>
                  <a:schemeClr val="tx2">
                    <a:lumMod val="50000"/>
                  </a:schemeClr>
                </a:solidFill>
                <a:latin typeface="Arial Narrow" pitchFamily="34" charset="0"/>
              </a:rPr>
              <a:t>Patients with long-standing chronic pancreatitis may develop diabetes late in the course of their disease.</a:t>
            </a:r>
          </a:p>
          <a:p>
            <a:pPr>
              <a:buFont typeface="Wingdings" pitchFamily="2" charset="2"/>
              <a:buChar char="q"/>
            </a:pPr>
            <a:r>
              <a:rPr lang="en-US" sz="4800" b="1" dirty="0" smtClean="0">
                <a:solidFill>
                  <a:schemeClr val="tx2">
                    <a:lumMod val="50000"/>
                  </a:schemeClr>
                </a:solidFill>
                <a:latin typeface="Arial Narrow" pitchFamily="34" charset="0"/>
              </a:rPr>
              <a:t> This situation is usually seen in chronic pancreatitis due to alcohol abuse.</a:t>
            </a:r>
            <a:endParaRPr lang="en-US" sz="4800" b="1" dirty="0">
              <a:solidFill>
                <a:schemeClr val="tx2">
                  <a:lumMod val="50000"/>
                </a:schemeClr>
              </a:solidFill>
              <a:latin typeface="Arial Narrow"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4573"/>
            <a:ext cx="10031061" cy="5666789"/>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If a patient with chronic pancreatitis develops new-onset diabetes, carcinoma of the pancreas needs to be excluded.</a:t>
            </a:r>
          </a:p>
          <a:p>
            <a:pPr>
              <a:buFont typeface="Wingdings" pitchFamily="2" charset="2"/>
              <a:buChar char="q"/>
            </a:pPr>
            <a:r>
              <a:rPr lang="en-US" sz="4800" b="1" dirty="0" smtClean="0">
                <a:solidFill>
                  <a:schemeClr val="tx2">
                    <a:lumMod val="50000"/>
                  </a:schemeClr>
                </a:solidFill>
                <a:latin typeface="Arial Narrow" pitchFamily="34" charset="0"/>
              </a:rPr>
              <a:t> Diabetic patients who drink alcohol have a two to four increased risk of developing </a:t>
            </a:r>
            <a:r>
              <a:rPr lang="en-US" sz="4800" b="1" dirty="0" err="1" smtClean="0">
                <a:solidFill>
                  <a:schemeClr val="tx2">
                    <a:lumMod val="50000"/>
                  </a:schemeClr>
                </a:solidFill>
                <a:latin typeface="Arial Narrow" pitchFamily="34" charset="0"/>
              </a:rPr>
              <a:t>adenocarcinoma</a:t>
            </a:r>
            <a:r>
              <a:rPr lang="en-US" sz="4800" b="1" dirty="0" smtClean="0">
                <a:solidFill>
                  <a:schemeClr val="tx2">
                    <a:lumMod val="50000"/>
                  </a:schemeClr>
                </a:solidFill>
                <a:latin typeface="Arial Narrow" pitchFamily="34" charset="0"/>
              </a:rPr>
              <a:t> of the pancreas.</a:t>
            </a:r>
            <a:endParaRPr lang="en-US" sz="4800" b="1" dirty="0">
              <a:solidFill>
                <a:schemeClr val="tx2">
                  <a:lumMod val="50000"/>
                </a:schemeClr>
              </a:solidFill>
              <a:latin typeface="Arial Narrow"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98305"/>
            <a:ext cx="10482753" cy="5843058"/>
          </a:xfrm>
        </p:spPr>
        <p:txBody>
          <a:bodyPr>
            <a:noAutofit/>
          </a:bodyPr>
          <a:lstStyle/>
          <a:p>
            <a:pPr>
              <a:buNone/>
            </a:pPr>
            <a:r>
              <a:rPr lang="en-US" sz="4800" b="1" dirty="0" smtClean="0">
                <a:solidFill>
                  <a:srgbClr val="C00000"/>
                </a:solidFill>
                <a:latin typeface="Arial Narrow" pitchFamily="34" charset="0"/>
              </a:rPr>
              <a:t>Celiac Disease:</a:t>
            </a:r>
          </a:p>
          <a:p>
            <a:pPr>
              <a:buNone/>
            </a:pPr>
            <a:r>
              <a:rPr lang="en-US" sz="4800" b="1" dirty="0" smtClean="0">
                <a:solidFill>
                  <a:schemeClr val="tx2">
                    <a:lumMod val="50000"/>
                  </a:schemeClr>
                </a:solidFill>
                <a:latin typeface="Arial Narrow" pitchFamily="34" charset="0"/>
              </a:rPr>
              <a:t>Celiac disease is an autoimmune disorder related to </a:t>
            </a:r>
            <a:r>
              <a:rPr lang="en-US" sz="4800" b="1" dirty="0" err="1" smtClean="0">
                <a:solidFill>
                  <a:schemeClr val="tx2">
                    <a:lumMod val="50000"/>
                  </a:schemeClr>
                </a:solidFill>
                <a:latin typeface="Arial Narrow" pitchFamily="34" charset="0"/>
              </a:rPr>
              <a:t>gliadin</a:t>
            </a:r>
            <a:r>
              <a:rPr lang="en-US" sz="4800" b="1" dirty="0" smtClean="0">
                <a:solidFill>
                  <a:schemeClr val="tx2">
                    <a:lumMod val="50000"/>
                  </a:schemeClr>
                </a:solidFill>
                <a:latin typeface="Arial Narrow" pitchFamily="34" charset="0"/>
              </a:rPr>
              <a:t> proteins in rye, barley, and wheat, and is found more commonly in diabetic patients than in </a:t>
            </a:r>
            <a:r>
              <a:rPr lang="en-US" sz="4800" b="1" dirty="0" err="1" smtClean="0">
                <a:solidFill>
                  <a:schemeClr val="tx2">
                    <a:lumMod val="50000"/>
                  </a:schemeClr>
                </a:solidFill>
                <a:latin typeface="Arial Narrow" pitchFamily="34" charset="0"/>
              </a:rPr>
              <a:t>nondiabetic</a:t>
            </a:r>
            <a:r>
              <a:rPr lang="en-US" sz="4800" b="1" dirty="0" smtClean="0">
                <a:solidFill>
                  <a:schemeClr val="tx2">
                    <a:lumMod val="50000"/>
                  </a:schemeClr>
                </a:solidFill>
                <a:latin typeface="Arial Narrow" pitchFamily="34" charset="0"/>
              </a:rPr>
              <a:t> individuals.</a:t>
            </a:r>
            <a:endParaRPr lang="en-US" sz="4800" b="1" dirty="0">
              <a:solidFill>
                <a:schemeClr val="tx2">
                  <a:lumMod val="50000"/>
                </a:schemeClr>
              </a:solidFill>
              <a:latin typeface="Arial Narrow"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31355"/>
            <a:ext cx="10251399" cy="5810008"/>
          </a:xfrm>
        </p:spPr>
        <p:txBody>
          <a:bodyPr>
            <a:normAutofit/>
          </a:bodyPr>
          <a:lstStyle/>
          <a:p>
            <a:pPr>
              <a:buFont typeface="Wingdings" pitchFamily="2" charset="2"/>
              <a:buChar char="q"/>
            </a:pPr>
            <a:r>
              <a:rPr lang="en-US" sz="4800" b="1" dirty="0" smtClean="0">
                <a:solidFill>
                  <a:schemeClr val="tx2">
                    <a:lumMod val="50000"/>
                  </a:schemeClr>
                </a:solidFill>
                <a:latin typeface="Arial Narrow" pitchFamily="34" charset="0"/>
              </a:rPr>
              <a:t>The prevalence of celiac disease in the general population is 0.4–1 % in North America. </a:t>
            </a:r>
          </a:p>
          <a:p>
            <a:pPr>
              <a:buFont typeface="Wingdings" pitchFamily="2" charset="2"/>
              <a:buChar char="q"/>
            </a:pPr>
            <a:r>
              <a:rPr lang="en-US" sz="4800" b="1" dirty="0" smtClean="0">
                <a:solidFill>
                  <a:schemeClr val="tx2">
                    <a:lumMod val="50000"/>
                  </a:schemeClr>
                </a:solidFill>
                <a:latin typeface="Arial Narrow" pitchFamily="34" charset="0"/>
              </a:rPr>
              <a:t>The prevalence of celiac disease in type 1 diabetes in tertiary centers ranges from 1 % to 7 %.</a:t>
            </a:r>
            <a:endParaRPr lang="en-US" sz="4800" b="1" dirty="0">
              <a:solidFill>
                <a:schemeClr val="tx2">
                  <a:lumMod val="50000"/>
                </a:schemeClr>
              </a:solidFill>
              <a:latin typeface="Arial Narrow"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439"/>
            <a:ext cx="10747158" cy="5754923"/>
          </a:xfrm>
        </p:spPr>
        <p:txBody>
          <a:bodyPr>
            <a:noAutofit/>
          </a:bodyPr>
          <a:lstStyle/>
          <a:p>
            <a:pPr>
              <a:buNone/>
            </a:pPr>
            <a:r>
              <a:rPr lang="en-US" sz="4800" b="1" dirty="0" smtClean="0">
                <a:solidFill>
                  <a:schemeClr val="tx2">
                    <a:lumMod val="50000"/>
                  </a:schemeClr>
                </a:solidFill>
                <a:latin typeface="Arial Narrow" pitchFamily="34" charset="0"/>
              </a:rPr>
              <a:t>Patients with celiac disease often have signs of </a:t>
            </a:r>
            <a:r>
              <a:rPr lang="en-US" sz="4800" b="1" dirty="0" err="1" smtClean="0">
                <a:solidFill>
                  <a:schemeClr val="tx2">
                    <a:lumMod val="50000"/>
                  </a:schemeClr>
                </a:solidFill>
                <a:latin typeface="Arial Narrow" pitchFamily="34" charset="0"/>
              </a:rPr>
              <a:t>malabsorption</a:t>
            </a:r>
            <a:r>
              <a:rPr lang="en-US" sz="4800" b="1" dirty="0" smtClean="0">
                <a:solidFill>
                  <a:schemeClr val="tx2">
                    <a:lumMod val="50000"/>
                  </a:schemeClr>
                </a:solidFill>
                <a:latin typeface="Arial Narrow" pitchFamily="34" charset="0"/>
              </a:rPr>
              <a:t> and can present with diarrhea, weight loss, abdominal fullness, mild abdominal pain, and nutritional deficiencies leading to </a:t>
            </a:r>
            <a:r>
              <a:rPr lang="en-US" sz="4800" b="1" dirty="0" err="1" smtClean="0">
                <a:solidFill>
                  <a:schemeClr val="tx2">
                    <a:lumMod val="50000"/>
                  </a:schemeClr>
                </a:solidFill>
                <a:latin typeface="Arial Narrow" pitchFamily="34" charset="0"/>
              </a:rPr>
              <a:t>osteopenia</a:t>
            </a:r>
            <a:r>
              <a:rPr lang="en-US" sz="4800" b="1" dirty="0" smtClean="0">
                <a:solidFill>
                  <a:schemeClr val="tx2">
                    <a:lumMod val="50000"/>
                  </a:schemeClr>
                </a:solidFill>
                <a:latin typeface="Arial Narrow" pitchFamily="34" charset="0"/>
              </a:rPr>
              <a:t>, short stature, and edema.</a:t>
            </a:r>
            <a:endParaRPr lang="en-US" sz="4800" b="1" dirty="0">
              <a:solidFill>
                <a:schemeClr val="tx2">
                  <a:lumMod val="50000"/>
                </a:schemeClr>
              </a:solidFill>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4237"/>
            <a:ext cx="11589744" cy="5887126"/>
          </a:xfrm>
        </p:spPr>
        <p:txBody>
          <a:bodyPr>
            <a:normAutofit/>
          </a:bodyPr>
          <a:lstStyle/>
          <a:p>
            <a:pPr>
              <a:buNone/>
            </a:pPr>
            <a:r>
              <a:rPr lang="en-US" sz="4400" b="1" dirty="0" smtClean="0">
                <a:solidFill>
                  <a:schemeClr val="tx2">
                    <a:lumMod val="50000"/>
                  </a:schemeClr>
                </a:solidFill>
                <a:latin typeface="Arial Narrow" pitchFamily="34" charset="0"/>
              </a:rPr>
              <a:t>Advanced </a:t>
            </a:r>
            <a:r>
              <a:rPr lang="en-US" sz="4400" b="1" dirty="0" err="1" smtClean="0">
                <a:solidFill>
                  <a:schemeClr val="tx2">
                    <a:lumMod val="50000"/>
                  </a:schemeClr>
                </a:solidFill>
                <a:latin typeface="Arial Narrow" pitchFamily="34" charset="0"/>
              </a:rPr>
              <a:t>glycation</a:t>
            </a:r>
            <a:r>
              <a:rPr lang="en-US" sz="4400" b="1" dirty="0" smtClean="0">
                <a:solidFill>
                  <a:schemeClr val="tx2">
                    <a:lumMod val="50000"/>
                  </a:schemeClr>
                </a:solidFill>
                <a:latin typeface="Arial Narrow" pitchFamily="34" charset="0"/>
              </a:rPr>
              <a:t> end products (AGEs) cause damage to cellular DNA and tissues in diabetes. AGEs and their receptors are increased in the ganglia, crypt, and brush border of diabetic jejunum and ileum as well as in the ganglia of diabetic colon in animal models.</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439"/>
            <a:ext cx="9513268" cy="5754923"/>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Tissue </a:t>
            </a:r>
            <a:r>
              <a:rPr lang="en-US" sz="4800" b="1" dirty="0" err="1" smtClean="0">
                <a:solidFill>
                  <a:schemeClr val="tx2">
                    <a:lumMod val="50000"/>
                  </a:schemeClr>
                </a:solidFill>
                <a:latin typeface="Arial Narrow" pitchFamily="34" charset="0"/>
              </a:rPr>
              <a:t>transglutaminase</a:t>
            </a:r>
            <a:r>
              <a:rPr lang="en-US" sz="4800" b="1" dirty="0" smtClean="0">
                <a:solidFill>
                  <a:schemeClr val="tx2">
                    <a:lumMod val="50000"/>
                  </a:schemeClr>
                </a:solidFill>
                <a:latin typeface="Arial Narrow" pitchFamily="34" charset="0"/>
              </a:rPr>
              <a:t> is an enzyme on connective tissue or </a:t>
            </a:r>
            <a:r>
              <a:rPr lang="en-US" sz="4800" b="1" dirty="0" err="1" smtClean="0">
                <a:solidFill>
                  <a:schemeClr val="tx2">
                    <a:lumMod val="50000"/>
                  </a:schemeClr>
                </a:solidFill>
                <a:latin typeface="Arial Narrow" pitchFamily="34" charset="0"/>
              </a:rPr>
              <a:t>endomysium</a:t>
            </a:r>
            <a:r>
              <a:rPr lang="en-US" sz="4800" b="1" dirty="0" smtClean="0">
                <a:solidFill>
                  <a:schemeClr val="tx2">
                    <a:lumMod val="50000"/>
                  </a:schemeClr>
                </a:solidFill>
                <a:latin typeface="Arial Narrow" pitchFamily="34" charset="0"/>
              </a:rPr>
              <a:t> that </a:t>
            </a:r>
            <a:r>
              <a:rPr lang="en-US" sz="4800" b="1" dirty="0" err="1" smtClean="0">
                <a:solidFill>
                  <a:schemeClr val="tx2">
                    <a:lumMod val="50000"/>
                  </a:schemeClr>
                </a:solidFill>
                <a:latin typeface="Arial Narrow" pitchFamily="34" charset="0"/>
              </a:rPr>
              <a:t>deaminates</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gliadin</a:t>
            </a:r>
            <a:r>
              <a:rPr lang="en-US" sz="4800" b="1" dirty="0" smtClean="0">
                <a:solidFill>
                  <a:schemeClr val="tx2">
                    <a:lumMod val="50000"/>
                  </a:schemeClr>
                </a:solidFill>
                <a:latin typeface="Arial Narrow" pitchFamily="34" charset="0"/>
              </a:rPr>
              <a:t> to form peptides. </a:t>
            </a:r>
          </a:p>
          <a:p>
            <a:pPr>
              <a:buFont typeface="Wingdings" pitchFamily="2" charset="2"/>
              <a:buChar char="q"/>
            </a:pPr>
            <a:r>
              <a:rPr lang="en-US" sz="4800" b="1" dirty="0" err="1" smtClean="0">
                <a:solidFill>
                  <a:schemeClr val="tx2">
                    <a:lumMod val="50000"/>
                  </a:schemeClr>
                </a:solidFill>
                <a:latin typeface="Arial Narrow" pitchFamily="34" charset="0"/>
              </a:rPr>
              <a:t>IgA</a:t>
            </a:r>
            <a:r>
              <a:rPr lang="en-US" sz="4800" b="1" dirty="0" smtClean="0">
                <a:solidFill>
                  <a:schemeClr val="tx2">
                    <a:lumMod val="50000"/>
                  </a:schemeClr>
                </a:solidFill>
                <a:latin typeface="Arial Narrow" pitchFamily="34" charset="0"/>
              </a:rPr>
              <a:t> antibodies against tissue </a:t>
            </a:r>
            <a:r>
              <a:rPr lang="en-US" sz="4800" b="1" dirty="0" err="1" smtClean="0">
                <a:solidFill>
                  <a:schemeClr val="tx2">
                    <a:lumMod val="50000"/>
                  </a:schemeClr>
                </a:solidFill>
                <a:latin typeface="Arial Narrow" pitchFamily="34" charset="0"/>
              </a:rPr>
              <a:t>transglutaminase</a:t>
            </a:r>
            <a:r>
              <a:rPr lang="en-US" sz="4800" b="1" dirty="0" smtClean="0">
                <a:solidFill>
                  <a:schemeClr val="tx2">
                    <a:lumMod val="50000"/>
                  </a:schemeClr>
                </a:solidFill>
                <a:latin typeface="Arial Narrow" pitchFamily="34" charset="0"/>
              </a:rPr>
              <a:t> have a sensitivity and specificity as high as 95 %.</a:t>
            </a:r>
            <a:endParaRPr lang="en-US" sz="4800" b="1" dirty="0">
              <a:solidFill>
                <a:schemeClr val="tx2">
                  <a:lumMod val="50000"/>
                </a:schemeClr>
              </a:solidFill>
              <a:latin typeface="Arial Narrow"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1523"/>
            <a:ext cx="10240382" cy="5699839"/>
          </a:xfrm>
        </p:spPr>
        <p:txBody>
          <a:bodyPr>
            <a:normAutofit/>
          </a:bodyPr>
          <a:lstStyle/>
          <a:p>
            <a:pPr>
              <a:buFont typeface="Wingdings" pitchFamily="2" charset="2"/>
              <a:buChar char="q"/>
            </a:pPr>
            <a:r>
              <a:rPr lang="en-US" sz="4800" b="1" dirty="0" err="1" smtClean="0">
                <a:solidFill>
                  <a:schemeClr val="tx2">
                    <a:lumMod val="50000"/>
                  </a:schemeClr>
                </a:solidFill>
                <a:latin typeface="Arial Narrow" pitchFamily="34" charset="0"/>
              </a:rPr>
              <a:t>IgA</a:t>
            </a:r>
            <a:r>
              <a:rPr lang="en-US" sz="4800" b="1" dirty="0" smtClean="0">
                <a:solidFill>
                  <a:schemeClr val="tx2">
                    <a:lumMod val="50000"/>
                  </a:schemeClr>
                </a:solidFill>
                <a:latin typeface="Arial Narrow" pitchFamily="34" charset="0"/>
              </a:rPr>
              <a:t> and </a:t>
            </a:r>
            <a:r>
              <a:rPr lang="en-US" sz="4800" b="1" dirty="0" err="1" smtClean="0">
                <a:solidFill>
                  <a:schemeClr val="tx2">
                    <a:lumMod val="50000"/>
                  </a:schemeClr>
                </a:solidFill>
                <a:latin typeface="Arial Narrow" pitchFamily="34" charset="0"/>
              </a:rPr>
              <a:t>IgG</a:t>
            </a:r>
            <a:r>
              <a:rPr lang="en-US" sz="4800" b="1" dirty="0" smtClean="0">
                <a:solidFill>
                  <a:schemeClr val="tx2">
                    <a:lumMod val="50000"/>
                  </a:schemeClr>
                </a:solidFill>
                <a:latin typeface="Arial Narrow" pitchFamily="34" charset="0"/>
              </a:rPr>
              <a:t> antibodies to </a:t>
            </a:r>
            <a:r>
              <a:rPr lang="en-US" sz="4800" b="1" dirty="0" err="1" smtClean="0">
                <a:solidFill>
                  <a:schemeClr val="tx2">
                    <a:lumMod val="50000"/>
                  </a:schemeClr>
                </a:solidFill>
                <a:latin typeface="Arial Narrow" pitchFamily="34" charset="0"/>
              </a:rPr>
              <a:t>gliadin</a:t>
            </a:r>
            <a:r>
              <a:rPr lang="en-US" sz="4800" b="1" dirty="0" smtClean="0">
                <a:solidFill>
                  <a:schemeClr val="tx2">
                    <a:lumMod val="50000"/>
                  </a:schemeClr>
                </a:solidFill>
                <a:latin typeface="Arial Narrow" pitchFamily="34" charset="0"/>
              </a:rPr>
              <a:t> yield a sensitivity and specificity between 80 % and 90 % for most studies. </a:t>
            </a:r>
          </a:p>
          <a:p>
            <a:pPr>
              <a:buFont typeface="Wingdings" pitchFamily="2" charset="2"/>
              <a:buChar char="q"/>
            </a:pPr>
            <a:r>
              <a:rPr lang="en-US" sz="4800" b="1" dirty="0" smtClean="0">
                <a:solidFill>
                  <a:schemeClr val="tx2">
                    <a:lumMod val="50000"/>
                  </a:schemeClr>
                </a:solidFill>
                <a:latin typeface="Arial Narrow" pitchFamily="34" charset="0"/>
              </a:rPr>
              <a:t>The diagnosis can be confirmed by small bowel biopsy.</a:t>
            </a:r>
            <a:endParaRPr lang="en-US" sz="4800" b="1" dirty="0">
              <a:solidFill>
                <a:schemeClr val="tx2">
                  <a:lumMod val="50000"/>
                </a:schemeClr>
              </a:solidFill>
              <a:latin typeface="Arial Narrow"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9744623" cy="5776957"/>
          </a:xfrm>
        </p:spPr>
        <p:txBody>
          <a:bodyPr>
            <a:noAutofit/>
          </a:bodyPr>
          <a:lstStyle/>
          <a:p>
            <a:pPr>
              <a:buNone/>
            </a:pPr>
            <a:r>
              <a:rPr lang="en-US" sz="4400" b="1" dirty="0" smtClean="0">
                <a:solidFill>
                  <a:srgbClr val="C00000"/>
                </a:solidFill>
                <a:latin typeface="Arial Narrow" pitchFamily="34" charset="0"/>
              </a:rPr>
              <a:t>Bile Salt Diarrhea:</a:t>
            </a:r>
          </a:p>
          <a:p>
            <a:pPr>
              <a:buFont typeface="Wingdings" pitchFamily="2" charset="2"/>
              <a:buChar char="q"/>
            </a:pPr>
            <a:r>
              <a:rPr lang="en-US" sz="4400" b="1" dirty="0" smtClean="0">
                <a:solidFill>
                  <a:schemeClr val="tx2">
                    <a:lumMod val="50000"/>
                  </a:schemeClr>
                </a:solidFill>
                <a:latin typeface="Arial Narrow" pitchFamily="34" charset="0"/>
              </a:rPr>
              <a:t>Bile salt diarrhea, or </a:t>
            </a:r>
            <a:r>
              <a:rPr lang="en-US" sz="4400" b="1" dirty="0" err="1" smtClean="0">
                <a:solidFill>
                  <a:schemeClr val="tx2">
                    <a:lumMod val="50000"/>
                  </a:schemeClr>
                </a:solidFill>
                <a:latin typeface="Arial Narrow" pitchFamily="34" charset="0"/>
              </a:rPr>
              <a:t>cholerrheic</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enteropathy</a:t>
            </a:r>
            <a:r>
              <a:rPr lang="en-US" sz="4400" b="1" dirty="0" smtClean="0">
                <a:solidFill>
                  <a:schemeClr val="tx2">
                    <a:lumMod val="50000"/>
                  </a:schemeClr>
                </a:solidFill>
                <a:latin typeface="Arial Narrow" pitchFamily="34" charset="0"/>
              </a:rPr>
              <a:t>, is reported to be more common in diabetic than in </a:t>
            </a:r>
            <a:r>
              <a:rPr lang="en-US" sz="4400" b="1" dirty="0" err="1" smtClean="0">
                <a:solidFill>
                  <a:schemeClr val="tx2">
                    <a:lumMod val="50000"/>
                  </a:schemeClr>
                </a:solidFill>
                <a:latin typeface="Arial Narrow" pitchFamily="34" charset="0"/>
              </a:rPr>
              <a:t>nondiabetic</a:t>
            </a:r>
            <a:r>
              <a:rPr lang="en-US" sz="4400" b="1" dirty="0" smtClean="0">
                <a:solidFill>
                  <a:schemeClr val="tx2">
                    <a:lumMod val="50000"/>
                  </a:schemeClr>
                </a:solidFill>
                <a:latin typeface="Arial Narrow" pitchFamily="34" charset="0"/>
              </a:rPr>
              <a:t> patients.</a:t>
            </a:r>
          </a:p>
          <a:p>
            <a:pPr>
              <a:buFont typeface="Wingdings" pitchFamily="2" charset="2"/>
              <a:buChar char="q"/>
            </a:pPr>
            <a:r>
              <a:rPr lang="en-US" sz="4400" b="1" dirty="0" smtClean="0">
                <a:solidFill>
                  <a:schemeClr val="tx2">
                    <a:lumMod val="50000"/>
                  </a:schemeClr>
                </a:solidFill>
                <a:latin typeface="Arial Narrow" pitchFamily="34" charset="0"/>
              </a:rPr>
              <a:t> Bile is normally reabsorbed in the terminal ileum.</a:t>
            </a:r>
            <a:endParaRPr lang="en-US" sz="4400" b="1" dirty="0">
              <a:solidFill>
                <a:schemeClr val="tx2">
                  <a:lumMod val="50000"/>
                </a:schemeClr>
              </a:solidFill>
              <a:latin typeface="Arial Narrow"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165253"/>
            <a:ext cx="10741446" cy="5876109"/>
          </a:xfrm>
        </p:spPr>
        <p:txBody>
          <a:bodyPr>
            <a:normAutofit/>
          </a:bodyPr>
          <a:lstStyle/>
          <a:p>
            <a:pPr>
              <a:buFont typeface="Wingdings" pitchFamily="2" charset="2"/>
              <a:buChar char="q"/>
            </a:pPr>
            <a:r>
              <a:rPr lang="en-US" sz="4800" b="1" dirty="0" smtClean="0">
                <a:solidFill>
                  <a:schemeClr val="tx2">
                    <a:lumMod val="50000"/>
                  </a:schemeClr>
                </a:solidFill>
                <a:latin typeface="Arial Narrow" pitchFamily="34" charset="0"/>
              </a:rPr>
              <a:t>In diabetic patients, intestinal motility may be fast or slow.</a:t>
            </a:r>
          </a:p>
          <a:p>
            <a:pPr>
              <a:buFont typeface="Wingdings" pitchFamily="2" charset="2"/>
              <a:buChar char="q"/>
            </a:pPr>
            <a:r>
              <a:rPr lang="en-US" sz="4800" b="1" dirty="0" smtClean="0">
                <a:solidFill>
                  <a:schemeClr val="tx2">
                    <a:lumMod val="50000"/>
                  </a:schemeClr>
                </a:solidFill>
                <a:latin typeface="Arial Narrow" pitchFamily="34" charset="0"/>
              </a:rPr>
              <a:t> Excessively rapid transit may exceed </a:t>
            </a:r>
            <a:r>
              <a:rPr lang="en-US" sz="4800" b="1" dirty="0" err="1" smtClean="0">
                <a:solidFill>
                  <a:schemeClr val="tx2">
                    <a:lumMod val="50000"/>
                  </a:schemeClr>
                </a:solidFill>
                <a:latin typeface="Arial Narrow" pitchFamily="34" charset="0"/>
              </a:rPr>
              <a:t>ileal</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reabsorptive</a:t>
            </a:r>
            <a:r>
              <a:rPr lang="en-US" sz="4800" b="1" dirty="0" smtClean="0">
                <a:solidFill>
                  <a:schemeClr val="tx2">
                    <a:lumMod val="50000"/>
                  </a:schemeClr>
                </a:solidFill>
                <a:latin typeface="Arial Narrow" pitchFamily="34" charset="0"/>
              </a:rPr>
              <a:t> capacity and lead to </a:t>
            </a:r>
            <a:r>
              <a:rPr lang="en-US" sz="4800" b="1" dirty="0" err="1" smtClean="0">
                <a:solidFill>
                  <a:schemeClr val="tx2">
                    <a:lumMod val="50000"/>
                  </a:schemeClr>
                </a:solidFill>
                <a:latin typeface="Arial Narrow" pitchFamily="34" charset="0"/>
              </a:rPr>
              <a:t>malabsorption</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355" y="374573"/>
            <a:ext cx="10455006" cy="5666789"/>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On the other hand, excessively slow transit may lead to bacterial overgrowth with bile salt </a:t>
            </a:r>
            <a:r>
              <a:rPr lang="en-US" sz="4800" b="1" dirty="0" err="1" smtClean="0">
                <a:solidFill>
                  <a:schemeClr val="tx2">
                    <a:lumMod val="50000"/>
                  </a:schemeClr>
                </a:solidFill>
                <a:latin typeface="Arial Narrow" pitchFamily="34" charset="0"/>
              </a:rPr>
              <a:t>deconjugation</a:t>
            </a:r>
            <a:r>
              <a:rPr lang="en-US" sz="4800" b="1" dirty="0" smtClean="0">
                <a:solidFill>
                  <a:schemeClr val="tx2">
                    <a:lumMod val="50000"/>
                  </a:schemeClr>
                </a:solidFill>
                <a:latin typeface="Arial Narrow" pitchFamily="34" charset="0"/>
              </a:rPr>
              <a:t> and </a:t>
            </a:r>
            <a:r>
              <a:rPr lang="en-US" sz="4800" b="1" dirty="0" err="1" smtClean="0">
                <a:solidFill>
                  <a:schemeClr val="tx2">
                    <a:lumMod val="50000"/>
                  </a:schemeClr>
                </a:solidFill>
                <a:latin typeface="Arial Narrow" pitchFamily="34" charset="0"/>
              </a:rPr>
              <a:t>malabsorption</a:t>
            </a:r>
            <a:r>
              <a:rPr lang="en-US" sz="4800" b="1" dirty="0" smtClean="0">
                <a:solidFill>
                  <a:schemeClr val="tx2">
                    <a:lumMod val="50000"/>
                  </a:schemeClr>
                </a:solidFill>
                <a:latin typeface="Arial Narrow" pitchFamily="34" charset="0"/>
              </a:rPr>
              <a:t>. </a:t>
            </a:r>
          </a:p>
          <a:p>
            <a:pPr>
              <a:buFont typeface="Wingdings" pitchFamily="2" charset="2"/>
              <a:buChar char="q"/>
            </a:pPr>
            <a:r>
              <a:rPr lang="en-US" sz="4800" b="1" dirty="0" smtClean="0">
                <a:solidFill>
                  <a:schemeClr val="tx2">
                    <a:lumMod val="50000"/>
                  </a:schemeClr>
                </a:solidFill>
                <a:latin typeface="Arial Narrow" pitchFamily="34" charset="0"/>
              </a:rPr>
              <a:t>In either case, the </a:t>
            </a:r>
            <a:r>
              <a:rPr lang="en-US" sz="4800" b="1" dirty="0" err="1" smtClean="0">
                <a:solidFill>
                  <a:schemeClr val="tx2">
                    <a:lumMod val="50000"/>
                  </a:schemeClr>
                </a:solidFill>
                <a:latin typeface="Arial Narrow" pitchFamily="34" charset="0"/>
              </a:rPr>
              <a:t>malabsorbed</a:t>
            </a:r>
            <a:r>
              <a:rPr lang="en-US" sz="4800" b="1" dirty="0" smtClean="0">
                <a:solidFill>
                  <a:schemeClr val="tx2">
                    <a:lumMod val="50000"/>
                  </a:schemeClr>
                </a:solidFill>
                <a:latin typeface="Arial Narrow" pitchFamily="34" charset="0"/>
              </a:rPr>
              <a:t> bile salt stimulates salt and water secretion in the right colon.</a:t>
            </a:r>
            <a:endParaRPr lang="en-US" sz="4800" b="1" dirty="0">
              <a:solidFill>
                <a:schemeClr val="tx2">
                  <a:lumMod val="50000"/>
                </a:schemeClr>
              </a:solidFill>
              <a:latin typeface="Arial Narrow" pitchFamily="34"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4573"/>
            <a:ext cx="10284449" cy="5666789"/>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If bile salt </a:t>
            </a:r>
            <a:r>
              <a:rPr lang="en-US" sz="4400" b="1" dirty="0" err="1" smtClean="0">
                <a:solidFill>
                  <a:schemeClr val="tx2">
                    <a:lumMod val="50000"/>
                  </a:schemeClr>
                </a:solidFill>
                <a:latin typeface="Arial Narrow" pitchFamily="34" charset="0"/>
              </a:rPr>
              <a:t>malabsorption</a:t>
            </a:r>
            <a:r>
              <a:rPr lang="en-US" sz="4400" b="1" dirty="0" smtClean="0">
                <a:solidFill>
                  <a:schemeClr val="tx2">
                    <a:lumMod val="50000"/>
                  </a:schemeClr>
                </a:solidFill>
                <a:latin typeface="Arial Narrow" pitchFamily="34" charset="0"/>
              </a:rPr>
              <a:t> is suspected, a therapeutic trial of the </a:t>
            </a:r>
            <a:r>
              <a:rPr lang="en-US" sz="4400" b="1" dirty="0" err="1" smtClean="0">
                <a:solidFill>
                  <a:schemeClr val="tx2">
                    <a:lumMod val="50000"/>
                  </a:schemeClr>
                </a:solidFill>
                <a:latin typeface="Arial Narrow" pitchFamily="34" charset="0"/>
              </a:rPr>
              <a:t>intraluminal</a:t>
            </a:r>
            <a:r>
              <a:rPr lang="en-US" sz="4400" b="1" dirty="0" smtClean="0">
                <a:solidFill>
                  <a:schemeClr val="tx2">
                    <a:lumMod val="50000"/>
                  </a:schemeClr>
                </a:solidFill>
                <a:latin typeface="Arial Narrow" pitchFamily="34" charset="0"/>
              </a:rPr>
              <a:t> binding agent, </a:t>
            </a:r>
            <a:r>
              <a:rPr lang="en-US" sz="4400" b="1" dirty="0" err="1" smtClean="0">
                <a:solidFill>
                  <a:schemeClr val="tx2">
                    <a:lumMod val="50000"/>
                  </a:schemeClr>
                </a:solidFill>
                <a:latin typeface="Arial Narrow" pitchFamily="34" charset="0"/>
              </a:rPr>
              <a:t>cholestyramine</a:t>
            </a:r>
            <a:r>
              <a:rPr lang="en-US" sz="4400" b="1" dirty="0" smtClean="0">
                <a:solidFill>
                  <a:schemeClr val="tx2">
                    <a:lumMod val="50000"/>
                  </a:schemeClr>
                </a:solidFill>
                <a:latin typeface="Arial Narrow" pitchFamily="34" charset="0"/>
              </a:rPr>
              <a:t> (4–16 g/day), may be undertaken. </a:t>
            </a:r>
          </a:p>
          <a:p>
            <a:pPr>
              <a:buFont typeface="Wingdings" pitchFamily="2" charset="2"/>
              <a:buChar char="q"/>
            </a:pPr>
            <a:r>
              <a:rPr lang="en-US" sz="4400" b="1" dirty="0" err="1" smtClean="0">
                <a:solidFill>
                  <a:schemeClr val="tx2">
                    <a:lumMod val="50000"/>
                  </a:schemeClr>
                </a:solidFill>
                <a:latin typeface="Arial Narrow" pitchFamily="34" charset="0"/>
              </a:rPr>
              <a:t>Antidiarrheal</a:t>
            </a:r>
            <a:r>
              <a:rPr lang="en-US" sz="4400" b="1" dirty="0" smtClean="0">
                <a:solidFill>
                  <a:schemeClr val="tx2">
                    <a:lumMod val="50000"/>
                  </a:schemeClr>
                </a:solidFill>
                <a:latin typeface="Arial Narrow" pitchFamily="34" charset="0"/>
              </a:rPr>
              <a:t> agents, such as </a:t>
            </a:r>
            <a:r>
              <a:rPr lang="en-US" sz="4400" b="1" dirty="0" err="1" smtClean="0">
                <a:solidFill>
                  <a:schemeClr val="tx2">
                    <a:lumMod val="50000"/>
                  </a:schemeClr>
                </a:solidFill>
                <a:latin typeface="Arial Narrow" pitchFamily="34" charset="0"/>
              </a:rPr>
              <a:t>loperamide</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diphenoxylate</a:t>
            </a:r>
            <a:r>
              <a:rPr lang="en-US" sz="4400" b="1" dirty="0" smtClean="0">
                <a:solidFill>
                  <a:schemeClr val="tx2">
                    <a:lumMod val="50000"/>
                  </a:schemeClr>
                </a:solidFill>
                <a:latin typeface="Arial Narrow" pitchFamily="34" charset="0"/>
              </a:rPr>
              <a:t>, are partially effective for treating the diarrhea, but could promote small bowel bacterial overgrowth.</a:t>
            </a:r>
            <a:endParaRPr lang="en-US" sz="4400" b="1" dirty="0">
              <a:solidFill>
                <a:schemeClr val="tx2">
                  <a:lumMod val="50000"/>
                </a:schemeClr>
              </a:solidFill>
              <a:latin typeface="Arial Narrow" pitchFamily="34"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3389"/>
            <a:ext cx="9766656" cy="5787974"/>
          </a:xfrm>
        </p:spPr>
        <p:txBody>
          <a:bodyPr>
            <a:normAutofit/>
          </a:bodyPr>
          <a:lstStyle/>
          <a:p>
            <a:pPr>
              <a:buNone/>
            </a:pPr>
            <a:r>
              <a:rPr lang="en-US" sz="4400" b="1" dirty="0" smtClean="0">
                <a:solidFill>
                  <a:srgbClr val="C00000"/>
                </a:solidFill>
                <a:latin typeface="Arial Narrow" pitchFamily="34" charset="0"/>
              </a:rPr>
              <a:t>Diabetic Diarrhea:</a:t>
            </a:r>
          </a:p>
          <a:p>
            <a:pPr>
              <a:buNone/>
            </a:pPr>
            <a:r>
              <a:rPr lang="en-US" sz="4400" b="1" dirty="0" smtClean="0">
                <a:solidFill>
                  <a:schemeClr val="tx2">
                    <a:lumMod val="50000"/>
                  </a:schemeClr>
                </a:solidFill>
                <a:latin typeface="Arial Narrow" pitchFamily="34" charset="0"/>
              </a:rPr>
              <a:t>Diabetic diarrhea is a relatively uncommon gastrointestinal symptom that occurs in poorly controlled diabetic patients with severe autonomic neuropathy.</a:t>
            </a:r>
            <a:endParaRPr lang="en-US" sz="4400" b="1" dirty="0">
              <a:solidFill>
                <a:schemeClr val="tx2">
                  <a:lumMod val="50000"/>
                </a:schemeClr>
              </a:solidFill>
              <a:latin typeface="Arial Narrow"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237"/>
            <a:ext cx="9050560" cy="5887126"/>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Diabetic diarrhea is watery and painless, generally most severe at night, and is more common in men. </a:t>
            </a:r>
          </a:p>
          <a:p>
            <a:pPr>
              <a:buFont typeface="Wingdings" pitchFamily="2" charset="2"/>
              <a:buChar char="q"/>
            </a:pPr>
            <a:r>
              <a:rPr lang="en-US" sz="4400" b="1" dirty="0" smtClean="0">
                <a:solidFill>
                  <a:schemeClr val="tx2">
                    <a:lumMod val="50000"/>
                  </a:schemeClr>
                </a:solidFill>
                <a:latin typeface="Arial Narrow" pitchFamily="34" charset="0"/>
              </a:rPr>
              <a:t>The pathogenesis of diabetic diarrhea is believed to be an autonomic neuropathy, specifically of the sympathetic system.</a:t>
            </a:r>
            <a:endParaRPr lang="en-US" sz="4400" b="1" dirty="0">
              <a:solidFill>
                <a:schemeClr val="tx2">
                  <a:lumMod val="50000"/>
                </a:schemeClr>
              </a:solidFill>
              <a:latin typeface="Arial Narrow"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7625"/>
            <a:ext cx="9733606" cy="5633738"/>
          </a:xfrm>
        </p:spPr>
        <p:txBody>
          <a:bodyPr>
            <a:noAutofit/>
          </a:bodyPr>
          <a:lstStyle/>
          <a:p>
            <a:pPr>
              <a:buNone/>
            </a:pPr>
            <a:r>
              <a:rPr lang="en-US" sz="4800" b="1" dirty="0" smtClean="0">
                <a:solidFill>
                  <a:schemeClr val="tx2">
                    <a:lumMod val="50000"/>
                  </a:schemeClr>
                </a:solidFill>
                <a:latin typeface="Arial Narrow" pitchFamily="34" charset="0"/>
              </a:rPr>
              <a:t>The management of diabetic diarrhea is challenging.</a:t>
            </a:r>
          </a:p>
          <a:p>
            <a:pPr>
              <a:buNone/>
            </a:pPr>
            <a:r>
              <a:rPr lang="en-US" sz="4800" b="1" dirty="0" smtClean="0">
                <a:solidFill>
                  <a:schemeClr val="tx2">
                    <a:lumMod val="50000"/>
                  </a:schemeClr>
                </a:solidFill>
                <a:latin typeface="Arial Narrow" pitchFamily="34" charset="0"/>
              </a:rPr>
              <a:t>Treatment should begin with rehydration, correction of electrolyte disturbances, rigorous control of blood glucose, and restoration of positive caloric balance .</a:t>
            </a:r>
            <a:endParaRPr lang="en-US" sz="4800" b="1" dirty="0">
              <a:solidFill>
                <a:schemeClr val="tx2">
                  <a:lumMod val="50000"/>
                </a:schemeClr>
              </a:solidFill>
              <a:latin typeface="Arial Narrow"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6" y="308473"/>
            <a:ext cx="10179586" cy="5732890"/>
          </a:xfrm>
        </p:spPr>
        <p:txBody>
          <a:bodyPr>
            <a:noAutofit/>
          </a:bodyPr>
          <a:lstStyle/>
          <a:p>
            <a:pPr>
              <a:buFont typeface="Wingdings" pitchFamily="2" charset="2"/>
              <a:buChar char="q"/>
            </a:pPr>
            <a:r>
              <a:rPr lang="en-US" sz="4400" b="1" dirty="0" err="1" smtClean="0">
                <a:solidFill>
                  <a:schemeClr val="tx2">
                    <a:lumMod val="50000"/>
                  </a:schemeClr>
                </a:solidFill>
                <a:latin typeface="Arial Narrow" pitchFamily="34" charset="0"/>
              </a:rPr>
              <a:t>Antidiarrheal</a:t>
            </a:r>
            <a:r>
              <a:rPr lang="en-US" sz="4400" b="1" dirty="0" smtClean="0">
                <a:solidFill>
                  <a:schemeClr val="tx2">
                    <a:lumMod val="50000"/>
                  </a:schemeClr>
                </a:solidFill>
                <a:latin typeface="Arial Narrow" pitchFamily="34" charset="0"/>
              </a:rPr>
              <a:t> agents, such as </a:t>
            </a:r>
            <a:r>
              <a:rPr lang="en-US" sz="4400" b="1" dirty="0" err="1" smtClean="0">
                <a:solidFill>
                  <a:schemeClr val="tx2">
                    <a:lumMod val="50000"/>
                  </a:schemeClr>
                </a:solidFill>
                <a:latin typeface="Arial Narrow" pitchFamily="34" charset="0"/>
              </a:rPr>
              <a:t>loperamide</a:t>
            </a:r>
            <a:r>
              <a:rPr lang="en-US" sz="4400" b="1" dirty="0" smtClean="0">
                <a:solidFill>
                  <a:schemeClr val="tx2">
                    <a:lumMod val="50000"/>
                  </a:schemeClr>
                </a:solidFill>
                <a:latin typeface="Arial Narrow" pitchFamily="34" charset="0"/>
              </a:rPr>
              <a:t> 2 mg to 4 mg QID, or codeine 30 mg QID, may be helpful. </a:t>
            </a:r>
          </a:p>
          <a:p>
            <a:pPr>
              <a:buFont typeface="Wingdings" pitchFamily="2" charset="2"/>
              <a:buChar char="q"/>
            </a:pPr>
            <a:r>
              <a:rPr lang="en-US" sz="4400" b="1" dirty="0" smtClean="0">
                <a:solidFill>
                  <a:schemeClr val="tx2">
                    <a:lumMod val="50000"/>
                  </a:schemeClr>
                </a:solidFill>
                <a:latin typeface="Arial Narrow" pitchFamily="34" charset="0"/>
              </a:rPr>
              <a:t>In one study, </a:t>
            </a:r>
            <a:r>
              <a:rPr lang="en-US" sz="4400" b="1" dirty="0" err="1" smtClean="0">
                <a:solidFill>
                  <a:schemeClr val="tx2">
                    <a:lumMod val="50000"/>
                  </a:schemeClr>
                </a:solidFill>
                <a:latin typeface="Arial Narrow" pitchFamily="34" charset="0"/>
              </a:rPr>
              <a:t>clonidine</a:t>
            </a:r>
            <a:r>
              <a:rPr lang="en-US" sz="4400" b="1" dirty="0" smtClean="0">
                <a:solidFill>
                  <a:schemeClr val="tx2">
                    <a:lumMod val="50000"/>
                  </a:schemeClr>
                </a:solidFill>
                <a:latin typeface="Arial Narrow" pitchFamily="34" charset="0"/>
              </a:rPr>
              <a:t> (0.6 mg TID), an alpha 2-adrenoreceptor agonist that stimulates electrolyte and intestinal fluid </a:t>
            </a:r>
            <a:r>
              <a:rPr lang="en-US" sz="4400" b="1" dirty="0" err="1" smtClean="0">
                <a:solidFill>
                  <a:schemeClr val="tx2">
                    <a:lumMod val="50000"/>
                  </a:schemeClr>
                </a:solidFill>
                <a:latin typeface="Arial Narrow" pitchFamily="34" charset="0"/>
              </a:rPr>
              <a:t>reabsorption</a:t>
            </a:r>
            <a:r>
              <a:rPr lang="en-US" sz="4400" b="1" dirty="0" smtClean="0">
                <a:solidFill>
                  <a:schemeClr val="tx2">
                    <a:lumMod val="50000"/>
                  </a:schemeClr>
                </a:solidFill>
                <a:latin typeface="Arial Narrow" pitchFamily="34" charset="0"/>
              </a:rPr>
              <a:t> in vitro, was shown to reduce the volume of diarrhea.</a:t>
            </a:r>
            <a:endParaRPr lang="en-US" sz="4400" b="1" dirty="0">
              <a:solidFill>
                <a:schemeClr val="tx2">
                  <a:lumMod val="50000"/>
                </a:schemeClr>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7287"/>
            <a:ext cx="11832116" cy="5854075"/>
          </a:xfrm>
        </p:spPr>
        <p:txBody>
          <a:bodyPr>
            <a:normAutofit/>
          </a:bodyPr>
          <a:lstStyle/>
          <a:p>
            <a:pPr>
              <a:buNone/>
            </a:pPr>
            <a:r>
              <a:rPr lang="en-US" sz="4400" b="1" dirty="0" smtClean="0">
                <a:solidFill>
                  <a:schemeClr val="tx2">
                    <a:lumMod val="50000"/>
                  </a:schemeClr>
                </a:solidFill>
                <a:latin typeface="Arial Narrow" pitchFamily="34" charset="0"/>
              </a:rPr>
              <a:t>Damage to the </a:t>
            </a:r>
            <a:r>
              <a:rPr lang="en-US" sz="4400" b="1" dirty="0" err="1" smtClean="0">
                <a:solidFill>
                  <a:schemeClr val="tx2">
                    <a:lumMod val="50000"/>
                  </a:schemeClr>
                </a:solidFill>
                <a:latin typeface="Arial Narrow" pitchFamily="34" charset="0"/>
              </a:rPr>
              <a:t>myenteric</a:t>
            </a:r>
            <a:r>
              <a:rPr lang="en-US" sz="4400" b="1" dirty="0" smtClean="0">
                <a:solidFill>
                  <a:schemeClr val="tx2">
                    <a:lumMod val="50000"/>
                  </a:schemeClr>
                </a:solidFill>
                <a:latin typeface="Arial Narrow" pitchFamily="34" charset="0"/>
              </a:rPr>
              <a:t> nerve plexus due to autonomic neuropathy and fibrosis of the intestinal muscular layers result in stasis of the intestinal contents.</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20337"/>
            <a:ext cx="9722589" cy="5821025"/>
          </a:xfrm>
        </p:spPr>
        <p:txBody>
          <a:bodyPr>
            <a:noAutofit/>
          </a:bodyPr>
          <a:lstStyle/>
          <a:p>
            <a:pPr>
              <a:buNone/>
            </a:pPr>
            <a:r>
              <a:rPr lang="en-US" sz="4400" b="1" dirty="0" smtClean="0">
                <a:solidFill>
                  <a:srgbClr val="C00000"/>
                </a:solidFill>
                <a:latin typeface="Arial Narrow" pitchFamily="34" charset="0"/>
              </a:rPr>
              <a:t>Constipation:</a:t>
            </a:r>
          </a:p>
          <a:p>
            <a:pPr>
              <a:buFont typeface="Wingdings" pitchFamily="2" charset="2"/>
              <a:buChar char="q"/>
            </a:pPr>
            <a:r>
              <a:rPr lang="en-US" sz="4800" b="1" dirty="0" smtClean="0">
                <a:solidFill>
                  <a:schemeClr val="tx2">
                    <a:lumMod val="50000"/>
                  </a:schemeClr>
                </a:solidFill>
                <a:latin typeface="Arial Narrow" pitchFamily="34" charset="0"/>
              </a:rPr>
              <a:t>Constipation is a major gastrointestinal complaint among patients with diabetes.</a:t>
            </a:r>
          </a:p>
          <a:p>
            <a:pPr>
              <a:buFont typeface="Wingdings" pitchFamily="2" charset="2"/>
              <a:buChar char="q"/>
            </a:pPr>
            <a:r>
              <a:rPr lang="en-US" sz="4800" b="1" dirty="0" smtClean="0">
                <a:solidFill>
                  <a:schemeClr val="tx2">
                    <a:lumMod val="50000"/>
                  </a:schemeClr>
                </a:solidFill>
                <a:latin typeface="Arial Narrow" pitchFamily="34" charset="0"/>
              </a:rPr>
              <a:t> The prevalence of constipation is higher in diabetic patients than in the general population.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75423"/>
            <a:ext cx="9931909" cy="5765940"/>
          </a:xfrm>
        </p:spPr>
        <p:txBody>
          <a:bodyPr>
            <a:normAutofit/>
          </a:bodyPr>
          <a:lstStyle/>
          <a:p>
            <a:pPr>
              <a:buNone/>
            </a:pPr>
            <a:r>
              <a:rPr lang="en-US" sz="4800" b="1" dirty="0" smtClean="0">
                <a:solidFill>
                  <a:schemeClr val="tx2">
                    <a:lumMod val="50000"/>
                  </a:schemeClr>
                </a:solidFill>
                <a:latin typeface="Arial Narrow" pitchFamily="34" charset="0"/>
              </a:rPr>
              <a:t>Like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the precise </a:t>
            </a:r>
            <a:r>
              <a:rPr lang="en-US" sz="4800" b="1" dirty="0" err="1" smtClean="0">
                <a:solidFill>
                  <a:schemeClr val="tx2">
                    <a:lumMod val="50000"/>
                  </a:schemeClr>
                </a:solidFill>
                <a:latin typeface="Arial Narrow" pitchFamily="34" charset="0"/>
              </a:rPr>
              <a:t>pathophysiology</a:t>
            </a:r>
            <a:r>
              <a:rPr lang="en-US" sz="4800" b="1" dirty="0" smtClean="0">
                <a:solidFill>
                  <a:schemeClr val="tx2">
                    <a:lumMod val="50000"/>
                  </a:schemeClr>
                </a:solidFill>
                <a:latin typeface="Arial Narrow" pitchFamily="34" charset="0"/>
              </a:rPr>
              <a:t> of colonic </a:t>
            </a:r>
            <a:r>
              <a:rPr lang="en-US" sz="4800" b="1" dirty="0" err="1" smtClean="0">
                <a:solidFill>
                  <a:schemeClr val="tx2">
                    <a:lumMod val="50000"/>
                  </a:schemeClr>
                </a:solidFill>
                <a:latin typeface="Arial Narrow" pitchFamily="34" charset="0"/>
              </a:rPr>
              <a:t>dysmotility</a:t>
            </a:r>
            <a:r>
              <a:rPr lang="en-US" sz="4800" b="1" dirty="0" smtClean="0">
                <a:solidFill>
                  <a:schemeClr val="tx2">
                    <a:lumMod val="50000"/>
                  </a:schemeClr>
                </a:solidFill>
                <a:latin typeface="Arial Narrow" pitchFamily="34" charset="0"/>
              </a:rPr>
              <a:t> in diabetes is not well understood.</a:t>
            </a:r>
            <a:endParaRPr lang="en-US" sz="4800" b="1" dirty="0">
              <a:solidFill>
                <a:schemeClr val="tx2">
                  <a:lumMod val="50000"/>
                </a:schemeClr>
              </a:solidFill>
              <a:latin typeface="Arial Narrow"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7625"/>
            <a:ext cx="9028526" cy="5633738"/>
          </a:xfrm>
        </p:spPr>
        <p:txBody>
          <a:bodyPr>
            <a:normAutofit/>
          </a:bodyPr>
          <a:lstStyle/>
          <a:p>
            <a:pPr>
              <a:buNone/>
            </a:pPr>
            <a:r>
              <a:rPr lang="en-US" sz="4400" b="1" dirty="0" smtClean="0">
                <a:solidFill>
                  <a:schemeClr val="tx2">
                    <a:lumMod val="50000"/>
                  </a:schemeClr>
                </a:solidFill>
                <a:latin typeface="Arial Narrow" pitchFamily="34" charset="0"/>
              </a:rPr>
              <a:t>The first step in the treatment of a diabetic patient with constipation, after optimizing blood glucose control, is to increase water intake to six 8-oz glasses of water a day, as tolerated.</a:t>
            </a:r>
            <a:endParaRPr lang="en-US" sz="4400" b="1" dirty="0">
              <a:solidFill>
                <a:schemeClr val="tx2">
                  <a:lumMod val="50000"/>
                </a:schemeClr>
              </a:solidFill>
              <a:latin typeface="Arial Narrow"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641" y="231355"/>
            <a:ext cx="10223653" cy="5810008"/>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Exercise is very important to stimulate the bowel as well as for the health of the patient.</a:t>
            </a:r>
          </a:p>
          <a:p>
            <a:pPr>
              <a:buFont typeface="Wingdings" pitchFamily="2" charset="2"/>
              <a:buChar char="q"/>
            </a:pPr>
            <a:r>
              <a:rPr lang="en-US" sz="4400" b="1" dirty="0" smtClean="0">
                <a:solidFill>
                  <a:schemeClr val="tx2">
                    <a:lumMod val="50000"/>
                  </a:schemeClr>
                </a:solidFill>
                <a:latin typeface="Arial Narrow" pitchFamily="34" charset="0"/>
              </a:rPr>
              <a:t> Soluble fiber is encouraged, as opposed to insoluble fiber (cabbage, bell peppers), which can predispose to gastric </a:t>
            </a:r>
            <a:r>
              <a:rPr lang="en-US" sz="4400" b="1" dirty="0" err="1" smtClean="0">
                <a:solidFill>
                  <a:schemeClr val="tx2">
                    <a:lumMod val="50000"/>
                  </a:schemeClr>
                </a:solidFill>
                <a:latin typeface="Arial Narrow" pitchFamily="34" charset="0"/>
              </a:rPr>
              <a:t>bezoar</a:t>
            </a:r>
            <a:r>
              <a:rPr lang="en-US" sz="4400" b="1" dirty="0" smtClean="0">
                <a:solidFill>
                  <a:schemeClr val="tx2">
                    <a:lumMod val="50000"/>
                  </a:schemeClr>
                </a:solidFill>
                <a:latin typeface="Arial Narrow" pitchFamily="34" charset="0"/>
              </a:rPr>
              <a:t> formation, especially in the presence of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98305"/>
            <a:ext cx="10152248" cy="5843058"/>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Some natural forms of soluble fiber are oatmeal, lentil soup, split pea soup, navy bean soup, and black bean soup. </a:t>
            </a:r>
          </a:p>
          <a:p>
            <a:pPr>
              <a:buFont typeface="Wingdings" pitchFamily="2" charset="2"/>
              <a:buChar char="q"/>
            </a:pPr>
            <a:r>
              <a:rPr lang="en-US" sz="4800" b="1" dirty="0" smtClean="0">
                <a:solidFill>
                  <a:schemeClr val="tx2">
                    <a:lumMod val="50000"/>
                  </a:schemeClr>
                </a:solidFill>
                <a:latin typeface="Arial Narrow" pitchFamily="34" charset="0"/>
              </a:rPr>
              <a:t>One serving of bean soup contains around 15 g of fiber, which is equivalent to at least two heads of broccoli.</a:t>
            </a:r>
            <a:endParaRPr lang="en-US" sz="4800" b="1" dirty="0">
              <a:solidFill>
                <a:schemeClr val="tx2">
                  <a:lumMod val="50000"/>
                </a:schemeClr>
              </a:solidFill>
              <a:latin typeface="Arial Narrow"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65253"/>
            <a:ext cx="10912411" cy="5876109"/>
          </a:xfrm>
        </p:spPr>
        <p:txBody>
          <a:bodyPr>
            <a:noAutofit/>
          </a:bodyPr>
          <a:lstStyle/>
          <a:p>
            <a:pPr>
              <a:buNone/>
            </a:pPr>
            <a:r>
              <a:rPr lang="en-US" sz="4400" b="1" dirty="0" smtClean="0">
                <a:solidFill>
                  <a:schemeClr val="tx2">
                    <a:lumMod val="50000"/>
                  </a:schemeClr>
                </a:solidFill>
                <a:latin typeface="Arial Narrow" pitchFamily="34" charset="0"/>
              </a:rPr>
              <a:t>Pharmacological therapy should be started</a:t>
            </a:r>
          </a:p>
          <a:p>
            <a:pPr>
              <a:buNone/>
            </a:pPr>
            <a:r>
              <a:rPr lang="en-US" sz="4400" b="1" dirty="0" smtClean="0">
                <a:solidFill>
                  <a:schemeClr val="tx2">
                    <a:lumMod val="50000"/>
                  </a:schemeClr>
                </a:solidFill>
                <a:latin typeface="Arial Narrow" pitchFamily="34" charset="0"/>
              </a:rPr>
              <a:t>with milk of magnesia or other osmotic laxatives. Newer agents that may be tried include a powder form of the </a:t>
            </a:r>
            <a:r>
              <a:rPr lang="en-US" sz="4400" b="1" dirty="0" err="1" smtClean="0">
                <a:solidFill>
                  <a:schemeClr val="tx2">
                    <a:lumMod val="50000"/>
                  </a:schemeClr>
                </a:solidFill>
                <a:latin typeface="Arial Narrow" pitchFamily="34" charset="0"/>
              </a:rPr>
              <a:t>nonabsorbable</a:t>
            </a:r>
            <a:r>
              <a:rPr lang="en-US" sz="4400" b="1" dirty="0" smtClean="0">
                <a:solidFill>
                  <a:schemeClr val="tx2">
                    <a:lumMod val="50000"/>
                  </a:schemeClr>
                </a:solidFill>
                <a:latin typeface="Arial Narrow" pitchFamily="34" charset="0"/>
              </a:rPr>
              <a:t> polymer, polyethylene glycol (</a:t>
            </a:r>
            <a:r>
              <a:rPr lang="en-US" sz="4400" b="1" dirty="0" err="1" smtClean="0">
                <a:solidFill>
                  <a:schemeClr val="tx2">
                    <a:lumMod val="50000"/>
                  </a:schemeClr>
                </a:solidFill>
                <a:latin typeface="Arial Narrow" pitchFamily="34" charset="0"/>
              </a:rPr>
              <a:t>Miralax</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lubiprostone</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Amitiza</a:t>
            </a:r>
            <a:r>
              <a:rPr lang="en-US" sz="4400" b="1" dirty="0" smtClean="0">
                <a:solidFill>
                  <a:schemeClr val="tx2">
                    <a:lumMod val="50000"/>
                  </a:schemeClr>
                </a:solidFill>
                <a:latin typeface="Arial Narrow" pitchFamily="34" charset="0"/>
              </a:rPr>
              <a:t>), an agent that interacts with the chloride channel.</a:t>
            </a:r>
            <a:endParaRPr lang="en-US" sz="4400" b="1" dirty="0">
              <a:solidFill>
                <a:schemeClr val="tx2">
                  <a:lumMod val="50000"/>
                </a:schemeClr>
              </a:solidFill>
              <a:latin typeface="Arial Narrow" pitchFamily="34" charset="0"/>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881349" y="165253"/>
            <a:ext cx="9077899" cy="5982159"/>
          </a:xfrm>
          <a:prstGeom prst="rect">
            <a:avLst/>
          </a:prstGeom>
          <a:noFill/>
          <a:ln w="9525">
            <a:noFill/>
            <a:miter lim="800000"/>
            <a:headEnd/>
            <a:tailEnd/>
          </a:ln>
          <a:effectLst/>
        </p:spPr>
      </p:pic>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541" y="264405"/>
            <a:ext cx="10399922" cy="5776957"/>
          </a:xfrm>
        </p:spPr>
        <p:txBody>
          <a:bodyPr>
            <a:normAutofit/>
          </a:bodyPr>
          <a:lstStyle/>
          <a:p>
            <a:pPr>
              <a:buNone/>
            </a:pPr>
            <a:r>
              <a:rPr lang="en-US" sz="4800" b="1" dirty="0" smtClean="0">
                <a:solidFill>
                  <a:srgbClr val="C00000"/>
                </a:solidFill>
                <a:latin typeface="Arial Narrow" pitchFamily="34" charset="0"/>
              </a:rPr>
              <a:t>Incontinence:</a:t>
            </a:r>
          </a:p>
          <a:p>
            <a:pPr>
              <a:buFont typeface="Wingdings" pitchFamily="2" charset="2"/>
              <a:buChar char="q"/>
            </a:pPr>
            <a:r>
              <a:rPr lang="en-US" sz="4800" b="1" dirty="0" smtClean="0">
                <a:solidFill>
                  <a:schemeClr val="tx2">
                    <a:lumMod val="50000"/>
                  </a:schemeClr>
                </a:solidFill>
                <a:latin typeface="Arial Narrow" pitchFamily="34" charset="0"/>
              </a:rPr>
              <a:t>Fecal incontinence is more frequent in females and in patients with long-standing diabetes, especially those with autonomic neuropathy. </a:t>
            </a:r>
          </a:p>
          <a:p>
            <a:pPr>
              <a:buFont typeface="Wingdings" pitchFamily="2" charset="2"/>
              <a:buChar char="q"/>
            </a:pPr>
            <a:r>
              <a:rPr lang="en-US" sz="4800" b="1" dirty="0" smtClean="0">
                <a:solidFill>
                  <a:schemeClr val="tx2">
                    <a:lumMod val="50000"/>
                  </a:schemeClr>
                </a:solidFill>
                <a:latin typeface="Arial Narrow" pitchFamily="34" charset="0"/>
              </a:rPr>
              <a:t>Incontinence is often mistakenly identified as diarrhea.</a:t>
            </a:r>
            <a:endParaRPr lang="en-US" sz="4800" b="1" dirty="0">
              <a:solidFill>
                <a:schemeClr val="tx2">
                  <a:lumMod val="50000"/>
                </a:schemeClr>
              </a:solidFill>
              <a:latin typeface="Arial Narrow" pitchFamily="34"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90" y="198304"/>
            <a:ext cx="10499075" cy="5732890"/>
          </a:xfrm>
        </p:spPr>
        <p:txBody>
          <a:bodyPr>
            <a:noAutofit/>
          </a:bodyPr>
          <a:lstStyle/>
          <a:p>
            <a:pPr>
              <a:buNone/>
            </a:pPr>
            <a:r>
              <a:rPr lang="en-US" sz="4400" b="1" dirty="0" smtClean="0">
                <a:solidFill>
                  <a:srgbClr val="C00000"/>
                </a:solidFill>
                <a:latin typeface="Arial Narrow" pitchFamily="34" charset="0"/>
              </a:rPr>
              <a:t>Sphincter Dysfunction:</a:t>
            </a:r>
          </a:p>
          <a:p>
            <a:pPr>
              <a:buNone/>
            </a:pPr>
            <a:r>
              <a:rPr lang="en-US" sz="4400" b="1" dirty="0" smtClean="0">
                <a:solidFill>
                  <a:schemeClr val="tx2">
                    <a:lumMod val="50000"/>
                  </a:schemeClr>
                </a:solidFill>
                <a:latin typeface="Arial Narrow" pitchFamily="34" charset="0"/>
              </a:rPr>
              <a:t>Diabetic patients with fecal incontinence have been reported to have reduced resting anal sphincter pressure (a function of the internal anal sphincter and sympathetic </a:t>
            </a:r>
            <a:r>
              <a:rPr lang="en-US" sz="4400" b="1" dirty="0" err="1" smtClean="0">
                <a:solidFill>
                  <a:schemeClr val="tx2">
                    <a:lumMod val="50000"/>
                  </a:schemeClr>
                </a:solidFill>
                <a:latin typeface="Arial Narrow" pitchFamily="34" charset="0"/>
              </a:rPr>
              <a:t>innervation</a:t>
            </a:r>
            <a:r>
              <a:rPr lang="en-US" sz="4400" b="1" dirty="0" smtClean="0">
                <a:solidFill>
                  <a:schemeClr val="tx2">
                    <a:lumMod val="50000"/>
                  </a:schemeClr>
                </a:solidFill>
                <a:latin typeface="Arial Narrow" pitchFamily="34" charset="0"/>
              </a:rPr>
              <a:t>) but usually normal squeeze pressure (a function of the external sphincter).</a:t>
            </a:r>
            <a:endParaRPr lang="en-US" sz="4400" b="1" dirty="0">
              <a:solidFill>
                <a:schemeClr val="tx2">
                  <a:lumMod val="50000"/>
                </a:schemeClr>
              </a:solidFill>
              <a:latin typeface="Arial Narrow" pitchFamily="34"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10802243" cy="5776957"/>
          </a:xfrm>
        </p:spPr>
        <p:txBody>
          <a:bodyPr>
            <a:normAutofit/>
          </a:bodyPr>
          <a:lstStyle/>
          <a:p>
            <a:pPr>
              <a:buNone/>
            </a:pPr>
            <a:r>
              <a:rPr lang="en-US" sz="4400" b="1" dirty="0" smtClean="0">
                <a:solidFill>
                  <a:schemeClr val="tx2">
                    <a:lumMod val="50000"/>
                  </a:schemeClr>
                </a:solidFill>
                <a:latin typeface="Arial Narrow" pitchFamily="34" charset="0"/>
              </a:rPr>
              <a:t>External anal sphincter function (voluntary) usually is unaffected in diabetes.</a:t>
            </a:r>
          </a:p>
          <a:p>
            <a:pPr>
              <a:buNone/>
            </a:pPr>
            <a:r>
              <a:rPr lang="en-US" sz="4400" b="1" dirty="0" smtClean="0">
                <a:solidFill>
                  <a:schemeClr val="tx2">
                    <a:lumMod val="50000"/>
                  </a:schemeClr>
                </a:solidFill>
                <a:latin typeface="Arial Narrow" pitchFamily="34" charset="0"/>
              </a:rPr>
              <a:t>Although rare in diabetes, external sphincter dysfunction indicates a </a:t>
            </a:r>
            <a:r>
              <a:rPr lang="en-US" sz="4400" b="1" dirty="0" err="1" smtClean="0">
                <a:solidFill>
                  <a:schemeClr val="tx2">
                    <a:lumMod val="50000"/>
                  </a:schemeClr>
                </a:solidFill>
                <a:latin typeface="Arial Narrow" pitchFamily="34" charset="0"/>
              </a:rPr>
              <a:t>pudendal</a:t>
            </a:r>
            <a:r>
              <a:rPr lang="en-US" sz="4400" b="1" dirty="0" smtClean="0">
                <a:solidFill>
                  <a:schemeClr val="tx2">
                    <a:lumMod val="50000"/>
                  </a:schemeClr>
                </a:solidFill>
                <a:latin typeface="Arial Narrow" pitchFamily="34" charset="0"/>
              </a:rPr>
              <a:t> neuropathy and may be associated with dysfunction of the urinary bladder.</a:t>
            </a:r>
            <a:endParaRPr lang="en-US" sz="4400" b="1" dirty="0">
              <a:solidFill>
                <a:schemeClr val="tx2">
                  <a:lumMod val="50000"/>
                </a:schemeClr>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7625"/>
            <a:ext cx="11710930" cy="5633738"/>
          </a:xfrm>
        </p:spPr>
        <p:txBody>
          <a:bodyPr>
            <a:normAutofit/>
          </a:bodyPr>
          <a:lstStyle/>
          <a:p>
            <a:pPr>
              <a:buNone/>
            </a:pPr>
            <a:r>
              <a:rPr lang="en-US" sz="4400" b="1" dirty="0" smtClean="0">
                <a:solidFill>
                  <a:srgbClr val="C00000"/>
                </a:solidFill>
                <a:latin typeface="Arial Narrow" pitchFamily="34" charset="0"/>
              </a:rPr>
              <a:t>Motility of the Gastrointestinal Tract:</a:t>
            </a:r>
          </a:p>
          <a:p>
            <a:pPr>
              <a:buNone/>
            </a:pPr>
            <a:r>
              <a:rPr lang="en-US" sz="4400" b="1" dirty="0" smtClean="0">
                <a:solidFill>
                  <a:schemeClr val="tx2">
                    <a:lumMod val="50000"/>
                  </a:schemeClr>
                </a:solidFill>
                <a:latin typeface="Arial Narrow" pitchFamily="34" charset="0"/>
              </a:rPr>
              <a:t>The esophagus is around 20 cm in length and is composed of skeletal and smooth muscle bordered by the upper esophageal (UES) and lower esophageal (LES) sphincters.</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18641"/>
            <a:ext cx="9920893" cy="5622721"/>
          </a:xfrm>
        </p:spPr>
        <p:txBody>
          <a:bodyPr>
            <a:normAutofit/>
          </a:bodyPr>
          <a:lstStyle/>
          <a:p>
            <a:pPr>
              <a:buNone/>
            </a:pPr>
            <a:r>
              <a:rPr lang="en-US" sz="4800" b="1" dirty="0" smtClean="0">
                <a:solidFill>
                  <a:schemeClr val="tx2">
                    <a:lumMod val="50000"/>
                  </a:schemeClr>
                </a:solidFill>
                <a:latin typeface="Arial Narrow" pitchFamily="34" charset="0"/>
              </a:rPr>
              <a:t>Symptomatic treatment may include codeine, </a:t>
            </a:r>
            <a:r>
              <a:rPr lang="en-US" sz="4800" b="1" dirty="0" err="1" smtClean="0">
                <a:solidFill>
                  <a:schemeClr val="tx2">
                    <a:lumMod val="50000"/>
                  </a:schemeClr>
                </a:solidFill>
                <a:latin typeface="Arial Narrow" pitchFamily="34" charset="0"/>
              </a:rPr>
              <a:t>loperamide</a:t>
            </a:r>
            <a:r>
              <a:rPr lang="en-US" sz="4800" b="1" dirty="0" smtClean="0">
                <a:solidFill>
                  <a:schemeClr val="tx2">
                    <a:lumMod val="50000"/>
                  </a:schemeClr>
                </a:solidFill>
                <a:latin typeface="Arial Narrow" pitchFamily="34" charset="0"/>
              </a:rPr>
              <a:t>, and biofeedback aimed at increasing sphincter tone.</a:t>
            </a:r>
            <a:endParaRPr lang="en-US" sz="4800" b="1" dirty="0">
              <a:solidFill>
                <a:schemeClr val="tx2">
                  <a:lumMod val="50000"/>
                </a:schemeClr>
              </a:solidFill>
              <a:latin typeface="Arial Narrow" pitchFamily="34" charset="0"/>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4237"/>
            <a:ext cx="10262415" cy="5887126"/>
          </a:xfrm>
        </p:spPr>
        <p:txBody>
          <a:bodyPr>
            <a:normAutofit/>
          </a:bodyPr>
          <a:lstStyle/>
          <a:p>
            <a:pPr>
              <a:buNone/>
            </a:pPr>
            <a:r>
              <a:rPr lang="en-US" sz="4800" b="1" dirty="0" smtClean="0">
                <a:solidFill>
                  <a:srgbClr val="C00000"/>
                </a:solidFill>
                <a:latin typeface="Arial Narrow" pitchFamily="34" charset="0"/>
              </a:rPr>
              <a:t>Rectal Dysfunction:</a:t>
            </a:r>
          </a:p>
          <a:p>
            <a:pPr>
              <a:buNone/>
            </a:pPr>
            <a:r>
              <a:rPr lang="en-US" sz="4800" b="1" dirty="0" smtClean="0">
                <a:solidFill>
                  <a:schemeClr val="tx2">
                    <a:lumMod val="50000"/>
                  </a:schemeClr>
                </a:solidFill>
                <a:latin typeface="Arial Narrow" pitchFamily="34" charset="0"/>
              </a:rPr>
              <a:t>Incontinent patients with diabetes may demonstrate decreased </a:t>
            </a:r>
            <a:r>
              <a:rPr lang="en-US" sz="4800" b="1" dirty="0" err="1" smtClean="0">
                <a:solidFill>
                  <a:schemeClr val="tx2">
                    <a:lumMod val="50000"/>
                  </a:schemeClr>
                </a:solidFill>
                <a:latin typeface="Arial Narrow" pitchFamily="34" charset="0"/>
              </a:rPr>
              <a:t>anorectal</a:t>
            </a:r>
            <a:r>
              <a:rPr lang="en-US" sz="4800" b="1" dirty="0" smtClean="0">
                <a:solidFill>
                  <a:schemeClr val="tx2">
                    <a:lumMod val="50000"/>
                  </a:schemeClr>
                </a:solidFill>
                <a:latin typeface="Arial Narrow" pitchFamily="34" charset="0"/>
              </a:rPr>
              <a:t> sensation, and decreased rectal sensation to balloon distention.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65253"/>
            <a:ext cx="9931909" cy="5876109"/>
          </a:xfrm>
        </p:spPr>
        <p:txBody>
          <a:bodyPr>
            <a:normAutofit/>
          </a:bodyPr>
          <a:lstStyle/>
          <a:p>
            <a:pPr>
              <a:buNone/>
            </a:pPr>
            <a:r>
              <a:rPr lang="en-US" sz="4800" b="1" dirty="0" smtClean="0">
                <a:solidFill>
                  <a:schemeClr val="tx2">
                    <a:lumMod val="50000"/>
                  </a:schemeClr>
                </a:solidFill>
                <a:latin typeface="Arial Narrow" pitchFamily="34" charset="0"/>
              </a:rPr>
              <a:t>Sacral nerve stimulation is now well established as a treatment for fecal incontinence resistant to conservative measures.</a:t>
            </a:r>
            <a:endParaRPr lang="en-US" sz="4800" b="1" dirty="0">
              <a:solidFill>
                <a:schemeClr val="tx2">
                  <a:lumMod val="50000"/>
                </a:schemeClr>
              </a:solidFill>
              <a:latin typeface="Arial Narrow" pitchFamily="34" charset="0"/>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5423"/>
            <a:ext cx="9612420" cy="5765940"/>
          </a:xfrm>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71" y="1"/>
            <a:ext cx="11501610" cy="6041362"/>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The upper esophageal sphincter and the proximal 5 % of the esophageal muscle are striated, the middle 40 % is mixed, and the distal 60 %is composed of smooth </a:t>
            </a:r>
            <a:r>
              <a:rPr lang="en-US" sz="4400" b="1" dirty="0" smtClean="0">
                <a:solidFill>
                  <a:schemeClr val="tx2">
                    <a:lumMod val="50000"/>
                  </a:schemeClr>
                </a:solidFill>
                <a:latin typeface="Arial Narrow" pitchFamily="34" charset="0"/>
              </a:rPr>
              <a:t>muscle.</a:t>
            </a:r>
          </a:p>
          <a:p>
            <a:pPr>
              <a:buFont typeface="Wingdings" pitchFamily="2" charset="2"/>
              <a:buChar char="q"/>
            </a:pPr>
            <a:r>
              <a:rPr lang="en-US" sz="4400" b="1" dirty="0" smtClean="0">
                <a:solidFill>
                  <a:schemeClr val="tx2">
                    <a:lumMod val="50000"/>
                  </a:schemeClr>
                </a:solidFill>
                <a:latin typeface="Arial Narrow" pitchFamily="34" charset="0"/>
              </a:rPr>
              <a:t>The </a:t>
            </a:r>
            <a:r>
              <a:rPr lang="en-US" sz="4400" b="1" dirty="0" smtClean="0">
                <a:solidFill>
                  <a:schemeClr val="tx2">
                    <a:lumMod val="50000"/>
                  </a:schemeClr>
                </a:solidFill>
                <a:latin typeface="Arial Narrow" pitchFamily="34" charset="0"/>
              </a:rPr>
              <a:t>inner </a:t>
            </a:r>
            <a:r>
              <a:rPr lang="en-US" sz="4400" b="1" dirty="0" err="1" smtClean="0">
                <a:solidFill>
                  <a:schemeClr val="tx2">
                    <a:lumMod val="50000"/>
                  </a:schemeClr>
                </a:solidFill>
                <a:latin typeface="Arial Narrow" pitchFamily="34" charset="0"/>
              </a:rPr>
              <a:t>muscularis</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propria</a:t>
            </a:r>
            <a:r>
              <a:rPr lang="en-US" sz="4400" b="1" dirty="0" smtClean="0">
                <a:solidFill>
                  <a:schemeClr val="tx2">
                    <a:lumMod val="50000"/>
                  </a:schemeClr>
                </a:solidFill>
                <a:latin typeface="Arial Narrow" pitchFamily="34" charset="0"/>
              </a:rPr>
              <a:t> layer is composed of circular muscle, while the outer layer is composed of longitudinal muscle.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270" y="1"/>
            <a:ext cx="10873648" cy="6041362"/>
          </a:xfrm>
        </p:spPr>
        <p:txBody>
          <a:bodyPr>
            <a:noAutofit/>
          </a:bodyPr>
          <a:lstStyle/>
          <a:p>
            <a:pPr>
              <a:buNone/>
            </a:pPr>
            <a:r>
              <a:rPr lang="en-US" sz="4400" b="1" dirty="0" err="1" smtClean="0">
                <a:solidFill>
                  <a:schemeClr val="tx2">
                    <a:lumMod val="50000"/>
                  </a:schemeClr>
                </a:solidFill>
                <a:latin typeface="Arial Narrow" pitchFamily="34" charset="0"/>
              </a:rPr>
              <a:t>Auerbach’s</a:t>
            </a:r>
            <a:r>
              <a:rPr lang="en-US" sz="4400" b="1" dirty="0" smtClean="0">
                <a:solidFill>
                  <a:schemeClr val="tx2">
                    <a:lumMod val="50000"/>
                  </a:schemeClr>
                </a:solidFill>
                <a:latin typeface="Arial Narrow" pitchFamily="34" charset="0"/>
              </a:rPr>
              <a:t> plexus lies between the longitudinal and circular muscles in both the striated and smooth muscle portions of the esophagus.</a:t>
            </a:r>
          </a:p>
          <a:p>
            <a:pPr>
              <a:buNone/>
            </a:pPr>
            <a:r>
              <a:rPr lang="en-US" sz="4400" b="1" dirty="0" err="1" smtClean="0">
                <a:solidFill>
                  <a:schemeClr val="tx2">
                    <a:lumMod val="50000"/>
                  </a:schemeClr>
                </a:solidFill>
                <a:latin typeface="Arial Narrow" pitchFamily="34" charset="0"/>
              </a:rPr>
              <a:t>Meissner’s</a:t>
            </a:r>
            <a:r>
              <a:rPr lang="en-US" sz="4400" b="1" dirty="0" smtClean="0">
                <a:solidFill>
                  <a:schemeClr val="tx2">
                    <a:lumMod val="50000"/>
                  </a:schemeClr>
                </a:solidFill>
                <a:latin typeface="Arial Narrow" pitchFamily="34" charset="0"/>
              </a:rPr>
              <a:t> plexus is found between the circular muscle and </a:t>
            </a:r>
            <a:r>
              <a:rPr lang="en-US" sz="4400" b="1" dirty="0" err="1" smtClean="0">
                <a:solidFill>
                  <a:schemeClr val="tx2">
                    <a:lumMod val="50000"/>
                  </a:schemeClr>
                </a:solidFill>
                <a:latin typeface="Arial Narrow" pitchFamily="34" charset="0"/>
              </a:rPr>
              <a:t>muscularis</a:t>
            </a:r>
            <a:r>
              <a:rPr lang="en-US" sz="4400" b="1" dirty="0" smtClean="0">
                <a:solidFill>
                  <a:schemeClr val="tx2">
                    <a:lumMod val="50000"/>
                  </a:schemeClr>
                </a:solidFill>
                <a:latin typeface="Arial Narrow" pitchFamily="34" charset="0"/>
              </a:rPr>
              <a:t> mucosa. These enteric neurons are the relay neurons between the </a:t>
            </a:r>
            <a:r>
              <a:rPr lang="en-US" sz="4400" b="1" dirty="0" err="1" smtClean="0">
                <a:solidFill>
                  <a:schemeClr val="tx2">
                    <a:lumMod val="50000"/>
                  </a:schemeClr>
                </a:solidFill>
                <a:latin typeface="Arial Narrow" pitchFamily="34" charset="0"/>
              </a:rPr>
              <a:t>vagus</a:t>
            </a:r>
            <a:r>
              <a:rPr lang="en-US" sz="4400" b="1" dirty="0" smtClean="0">
                <a:solidFill>
                  <a:schemeClr val="tx2">
                    <a:lumMod val="50000"/>
                  </a:schemeClr>
                </a:solidFill>
                <a:latin typeface="Arial Narrow" pitchFamily="34" charset="0"/>
              </a:rPr>
              <a:t> and the smooth muscle.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7287"/>
            <a:ext cx="11677880" cy="5854075"/>
          </a:xfrm>
        </p:spPr>
        <p:txBody>
          <a:bodyPr>
            <a:normAutofit/>
          </a:bodyPr>
          <a:lstStyle/>
          <a:p>
            <a:pPr>
              <a:buNone/>
            </a:pPr>
            <a:r>
              <a:rPr lang="en-US" sz="4800" b="1" dirty="0" smtClean="0">
                <a:solidFill>
                  <a:schemeClr val="tx2">
                    <a:lumMod val="50000"/>
                  </a:schemeClr>
                </a:solidFill>
                <a:latin typeface="Arial Narrow" pitchFamily="34" charset="0"/>
              </a:rPr>
              <a:t>The stomach’s primary role is to store an ingested meal, to grind solid food particles into millimeter-sized bits, and to empty the slurry into the duodenum in a controlled fashion.</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42371"/>
            <a:ext cx="10846309" cy="5798991"/>
          </a:xfrm>
        </p:spPr>
        <p:txBody>
          <a:bodyPr>
            <a:normAutofit/>
          </a:bodyPr>
          <a:lstStyle/>
          <a:p>
            <a:pPr>
              <a:buNone/>
            </a:pPr>
            <a:r>
              <a:rPr lang="en-US" sz="4400" b="1" dirty="0" smtClean="0">
                <a:solidFill>
                  <a:schemeClr val="tx2">
                    <a:lumMod val="50000"/>
                  </a:schemeClr>
                </a:solidFill>
                <a:latin typeface="Arial Narrow" pitchFamily="34" charset="0"/>
              </a:rPr>
              <a:t>The stomach accommodates to a large meal by a process known as receptive relaxation, which is mediated by the </a:t>
            </a:r>
            <a:r>
              <a:rPr lang="en-US" sz="4400" b="1" dirty="0" err="1" smtClean="0">
                <a:solidFill>
                  <a:schemeClr val="tx2">
                    <a:lumMod val="50000"/>
                  </a:schemeClr>
                </a:solidFill>
                <a:latin typeface="Arial Narrow" pitchFamily="34" charset="0"/>
              </a:rPr>
              <a:t>vagus</a:t>
            </a:r>
            <a:r>
              <a:rPr lang="en-US" sz="4400" b="1" dirty="0" smtClean="0">
                <a:solidFill>
                  <a:schemeClr val="tx2">
                    <a:lumMod val="50000"/>
                  </a:schemeClr>
                </a:solidFill>
                <a:latin typeface="Arial Narrow" pitchFamily="34" charset="0"/>
              </a:rPr>
              <a:t> nerve. The loss of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activity through disease or surgery may increase </a:t>
            </a:r>
            <a:r>
              <a:rPr lang="en-US" sz="4400" b="1" dirty="0" err="1" smtClean="0">
                <a:solidFill>
                  <a:schemeClr val="tx2">
                    <a:lumMod val="50000"/>
                  </a:schemeClr>
                </a:solidFill>
                <a:latin typeface="Arial Narrow" pitchFamily="34" charset="0"/>
              </a:rPr>
              <a:t>intragastric</a:t>
            </a:r>
            <a:r>
              <a:rPr lang="en-US" sz="4400" b="1" dirty="0" smtClean="0">
                <a:solidFill>
                  <a:schemeClr val="tx2">
                    <a:lumMod val="50000"/>
                  </a:schemeClr>
                </a:solidFill>
                <a:latin typeface="Arial Narrow" pitchFamily="34" charset="0"/>
              </a:rPr>
              <a:t> pressure and the rate of gastric emptying of liquids.</a:t>
            </a:r>
            <a:endParaRPr lang="en-US" sz="4400" b="1" dirty="0">
              <a:solidFill>
                <a:schemeClr val="tx2">
                  <a:lumMod val="50000"/>
                </a:schemeClr>
              </a:solidFill>
              <a:latin typeface="Arial Narrow"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09321"/>
            <a:ext cx="11138053" cy="5832042"/>
          </a:xfrm>
        </p:spPr>
        <p:txBody>
          <a:bodyPr>
            <a:normAutofit/>
          </a:bodyPr>
          <a:lstStyle/>
          <a:p>
            <a:pPr>
              <a:buNone/>
            </a:pPr>
            <a:r>
              <a:rPr lang="en-US" sz="4400" b="1" dirty="0" smtClean="0">
                <a:solidFill>
                  <a:schemeClr val="tx2">
                    <a:lumMod val="50000"/>
                  </a:schemeClr>
                </a:solidFill>
                <a:latin typeface="Arial Narrow" pitchFamily="34" charset="0"/>
              </a:rPr>
              <a:t>However, since the </a:t>
            </a:r>
            <a:r>
              <a:rPr lang="en-US" sz="4400" b="1" dirty="0" err="1" smtClean="0">
                <a:solidFill>
                  <a:schemeClr val="tx2">
                    <a:lumMod val="50000"/>
                  </a:schemeClr>
                </a:solidFill>
                <a:latin typeface="Arial Narrow" pitchFamily="34" charset="0"/>
              </a:rPr>
              <a:t>vagus</a:t>
            </a:r>
            <a:r>
              <a:rPr lang="en-US" sz="4400" b="1" dirty="0" smtClean="0">
                <a:solidFill>
                  <a:schemeClr val="tx2">
                    <a:lumMod val="50000"/>
                  </a:schemeClr>
                </a:solidFill>
                <a:latin typeface="Arial Narrow" pitchFamily="34" charset="0"/>
              </a:rPr>
              <a:t> nerve promotes contractile activity in the </a:t>
            </a:r>
            <a:r>
              <a:rPr lang="en-US" sz="4400" b="1" dirty="0" err="1" smtClean="0">
                <a:solidFill>
                  <a:schemeClr val="tx2">
                    <a:lumMod val="50000"/>
                  </a:schemeClr>
                </a:solidFill>
                <a:latin typeface="Arial Narrow" pitchFamily="34" charset="0"/>
              </a:rPr>
              <a:t>antrum</a:t>
            </a:r>
            <a:r>
              <a:rPr lang="en-US" sz="4400" b="1" dirty="0" smtClean="0">
                <a:solidFill>
                  <a:schemeClr val="tx2">
                    <a:lumMod val="50000"/>
                  </a:schemeClr>
                </a:solidFill>
                <a:latin typeface="Arial Narrow" pitchFamily="34" charset="0"/>
              </a:rPr>
              <a:t>, the loss of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activity delays the emptying of solids.</a:t>
            </a:r>
            <a:endParaRPr lang="en-US" sz="4400" b="1" dirty="0">
              <a:solidFill>
                <a:schemeClr val="tx2">
                  <a:lumMod val="50000"/>
                </a:schemeClr>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029" y="718457"/>
            <a:ext cx="9590314" cy="3332379"/>
          </a:xfrm>
        </p:spPr>
        <p:txBody>
          <a:bodyPr/>
          <a:lstStyle/>
          <a:p>
            <a:pPr algn="l"/>
            <a:r>
              <a:rPr lang="en-US" b="1" dirty="0" smtClean="0">
                <a:solidFill>
                  <a:srgbClr val="FF0000"/>
                </a:solidFill>
                <a:latin typeface="Arial Narrow" pitchFamily="34" charset="0"/>
                <a:cs typeface="Aban" pitchFamily="2" charset="-78"/>
              </a:rPr>
              <a:t>Gastrointestinal Manifestations</a:t>
            </a:r>
            <a:br>
              <a:rPr lang="en-US" b="1" dirty="0" smtClean="0">
                <a:solidFill>
                  <a:srgbClr val="FF0000"/>
                </a:solidFill>
                <a:latin typeface="Arial Narrow" pitchFamily="34" charset="0"/>
                <a:cs typeface="Aban" pitchFamily="2" charset="-78"/>
              </a:rPr>
            </a:br>
            <a:r>
              <a:rPr lang="en-US" b="1" dirty="0" smtClean="0">
                <a:solidFill>
                  <a:srgbClr val="FF0000"/>
                </a:solidFill>
                <a:latin typeface="Arial Narrow" pitchFamily="34" charset="0"/>
                <a:cs typeface="Aban" pitchFamily="2" charset="-78"/>
              </a:rPr>
              <a:t>of Diabetes</a:t>
            </a:r>
            <a:r>
              <a:rPr lang="en-US" dirty="0" smtClean="0"/>
              <a:t/>
            </a:r>
            <a:br>
              <a:rPr lang="en-US" dirty="0" smtClean="0"/>
            </a:br>
            <a:r>
              <a:rPr lang="en-US" sz="3200" dirty="0" smtClean="0"/>
              <a:t>Donald P. </a:t>
            </a:r>
            <a:r>
              <a:rPr lang="en-US" sz="3200" dirty="0" err="1" smtClean="0"/>
              <a:t>Kotler</a:t>
            </a:r>
            <a:r>
              <a:rPr lang="en-US" sz="3200" dirty="0" smtClean="0"/>
              <a:t>, </a:t>
            </a:r>
            <a:r>
              <a:rPr lang="en-US" sz="3200" dirty="0" err="1" smtClean="0"/>
              <a:t>Zheng</a:t>
            </a:r>
            <a:r>
              <a:rPr lang="en-US" sz="3200" dirty="0" smtClean="0"/>
              <a:t> Lin, Il J. Paik, and Stanley Hsu</a:t>
            </a:r>
            <a:endParaRPr lang="en-US" dirty="0"/>
          </a:p>
        </p:txBody>
      </p:sp>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253" y="154237"/>
            <a:ext cx="11655846" cy="5887126"/>
          </a:xfrm>
        </p:spPr>
        <p:txBody>
          <a:bodyPr>
            <a:noAutofit/>
          </a:bodyPr>
          <a:lstStyle/>
          <a:p>
            <a:pPr>
              <a:buNone/>
            </a:pPr>
            <a:r>
              <a:rPr lang="en-US" sz="4400" b="1" dirty="0" smtClean="0">
                <a:solidFill>
                  <a:srgbClr val="C00000"/>
                </a:solidFill>
                <a:latin typeface="Arial Narrow" pitchFamily="34" charset="0"/>
              </a:rPr>
              <a:t>Digestion and Absorption of the Gastrointestinal Tract:</a:t>
            </a:r>
          </a:p>
          <a:p>
            <a:pPr>
              <a:buNone/>
            </a:pPr>
            <a:r>
              <a:rPr lang="en-US" sz="4400" b="1" dirty="0" smtClean="0">
                <a:solidFill>
                  <a:schemeClr val="tx2">
                    <a:lumMod val="50000"/>
                  </a:schemeClr>
                </a:solidFill>
                <a:latin typeface="Arial Narrow" pitchFamily="34" charset="0"/>
              </a:rPr>
              <a:t>In the stomach, parietal cells secrete hydrochloric acid. Parietal cells have three stimulating receptors: histamine receptor, </a:t>
            </a:r>
            <a:r>
              <a:rPr lang="en-US" sz="4400" b="1" dirty="0" err="1" smtClean="0">
                <a:solidFill>
                  <a:schemeClr val="tx2">
                    <a:lumMod val="50000"/>
                  </a:schemeClr>
                </a:solidFill>
                <a:latin typeface="Arial Narrow" pitchFamily="34" charset="0"/>
              </a:rPr>
              <a:t>muscarinic</a:t>
            </a:r>
            <a:r>
              <a:rPr lang="en-US" sz="4400" b="1" dirty="0" smtClean="0">
                <a:solidFill>
                  <a:schemeClr val="tx2">
                    <a:lumMod val="50000"/>
                  </a:schemeClr>
                </a:solidFill>
                <a:latin typeface="Arial Narrow" pitchFamily="34" charset="0"/>
              </a:rPr>
              <a:t> receptor for acetylcholine release from </a:t>
            </a:r>
            <a:r>
              <a:rPr lang="en-US" sz="4400" b="1" dirty="0" err="1" smtClean="0">
                <a:solidFill>
                  <a:schemeClr val="tx2">
                    <a:lumMod val="50000"/>
                  </a:schemeClr>
                </a:solidFill>
                <a:latin typeface="Arial Narrow" pitchFamily="34" charset="0"/>
              </a:rPr>
              <a:t>preganglionic</a:t>
            </a:r>
            <a:r>
              <a:rPr lang="en-US" sz="4400" b="1" dirty="0" smtClean="0">
                <a:solidFill>
                  <a:schemeClr val="tx2">
                    <a:lumMod val="50000"/>
                  </a:schemeClr>
                </a:solidFill>
                <a:latin typeface="Arial Narrow" pitchFamily="34" charset="0"/>
              </a:rPr>
              <a:t> neurons, and </a:t>
            </a:r>
            <a:r>
              <a:rPr lang="en-US" sz="4400" b="1" dirty="0" err="1" smtClean="0">
                <a:solidFill>
                  <a:schemeClr val="tx2">
                    <a:lumMod val="50000"/>
                  </a:schemeClr>
                </a:solidFill>
                <a:latin typeface="Arial Narrow" pitchFamily="34" charset="0"/>
              </a:rPr>
              <a:t>cholecystokinin</a:t>
            </a:r>
            <a:r>
              <a:rPr lang="en-US" sz="4400" b="1" dirty="0" smtClean="0">
                <a:solidFill>
                  <a:schemeClr val="tx2">
                    <a:lumMod val="50000"/>
                  </a:schemeClr>
                </a:solidFill>
                <a:latin typeface="Arial Narrow" pitchFamily="34" charset="0"/>
              </a:rPr>
              <a:t> receptor for </a:t>
            </a:r>
            <a:r>
              <a:rPr lang="en-US" sz="4400" b="1" dirty="0" err="1" smtClean="0">
                <a:solidFill>
                  <a:schemeClr val="tx2">
                    <a:lumMod val="50000"/>
                  </a:schemeClr>
                </a:solidFill>
                <a:latin typeface="Arial Narrow" pitchFamily="34" charset="0"/>
              </a:rPr>
              <a:t>gastrin</a:t>
            </a:r>
            <a:r>
              <a:rPr lang="en-US" sz="4400" b="1" dirty="0" smtClean="0">
                <a:solidFill>
                  <a:schemeClr val="tx2">
                    <a:lumMod val="50000"/>
                  </a:schemeClr>
                </a:solidFill>
                <a:latin typeface="Arial Narrow" pitchFamily="34" charset="0"/>
              </a:rPr>
              <a:t> released from pylori G cells.</a:t>
            </a:r>
            <a:endParaRPr lang="en-US" sz="4400" b="1" dirty="0">
              <a:solidFill>
                <a:schemeClr val="tx2">
                  <a:lumMod val="50000"/>
                </a:schemeClr>
              </a:solidFill>
              <a:latin typeface="Arial Narrow"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388" y="154237"/>
            <a:ext cx="11424492" cy="5887126"/>
          </a:xfrm>
        </p:spPr>
        <p:txBody>
          <a:bodyPr>
            <a:normAutofit/>
          </a:bodyPr>
          <a:lstStyle/>
          <a:p>
            <a:pPr>
              <a:buNone/>
            </a:pPr>
            <a:r>
              <a:rPr lang="en-US" sz="4400" b="1" dirty="0" smtClean="0">
                <a:solidFill>
                  <a:schemeClr val="tx2">
                    <a:lumMod val="50000"/>
                  </a:schemeClr>
                </a:solidFill>
                <a:latin typeface="Arial Narrow" pitchFamily="34" charset="0"/>
              </a:rPr>
              <a:t>The small bowel is approximately 20 ft long and is responsible for the majority of nutrient absorption. Protein digestion is completed in the small intestine by pancreatic proteases including </a:t>
            </a:r>
            <a:r>
              <a:rPr lang="en-US" sz="4400" b="1" dirty="0" err="1" smtClean="0">
                <a:solidFill>
                  <a:schemeClr val="tx2">
                    <a:lumMod val="50000"/>
                  </a:schemeClr>
                </a:solidFill>
                <a:latin typeface="Arial Narrow" pitchFamily="34" charset="0"/>
              </a:rPr>
              <a:t>trypsin</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chymotrypsin</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elastase</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carboxypeptidase</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321"/>
            <a:ext cx="11942284" cy="5832042"/>
          </a:xfrm>
        </p:spPr>
        <p:txBody>
          <a:bodyPr/>
          <a:lstStyle/>
          <a:p>
            <a:pPr>
              <a:buNone/>
            </a:pPr>
            <a:r>
              <a:rPr lang="en-US" sz="4800" b="1" dirty="0" smtClean="0">
                <a:solidFill>
                  <a:srgbClr val="C00000"/>
                </a:solidFill>
                <a:latin typeface="Arial Narrow" pitchFamily="34" charset="0"/>
              </a:rPr>
              <a:t>G.I  Symptoms in Diabetic </a:t>
            </a:r>
            <a:r>
              <a:rPr lang="en-US" sz="4400" b="1" dirty="0" smtClean="0">
                <a:solidFill>
                  <a:srgbClr val="C00000"/>
                </a:solidFill>
                <a:latin typeface="Arial Narrow" pitchFamily="34" charset="0"/>
              </a:rPr>
              <a:t>Patients:</a:t>
            </a:r>
          </a:p>
          <a:p>
            <a:pPr>
              <a:buNone/>
            </a:pPr>
            <a:r>
              <a:rPr lang="en-US" sz="4400" b="1" dirty="0" smtClean="0">
                <a:solidFill>
                  <a:schemeClr val="tx2">
                    <a:lumMod val="50000"/>
                  </a:schemeClr>
                </a:solidFill>
                <a:latin typeface="Arial Narrow" pitchFamily="34" charset="0"/>
              </a:rPr>
              <a:t>Many epidemiological studies have shown that the prevalence of GI symptoms is higher in diabetic patients than in </a:t>
            </a:r>
            <a:r>
              <a:rPr lang="en-US" sz="4400" b="1" dirty="0" err="1" smtClean="0">
                <a:solidFill>
                  <a:schemeClr val="tx2">
                    <a:lumMod val="50000"/>
                  </a:schemeClr>
                </a:solidFill>
                <a:latin typeface="Arial Narrow" pitchFamily="34" charset="0"/>
              </a:rPr>
              <a:t>nondiabetic</a:t>
            </a:r>
            <a:r>
              <a:rPr lang="en-US" sz="4400" b="1" dirty="0" smtClean="0">
                <a:solidFill>
                  <a:schemeClr val="tx2">
                    <a:lumMod val="50000"/>
                  </a:schemeClr>
                </a:solidFill>
                <a:latin typeface="Arial Narrow" pitchFamily="34" charset="0"/>
              </a:rPr>
              <a:t> individuals, but that the actual symptoms do not differ. The most prevalent are constipation, diarrhea, </a:t>
            </a:r>
            <a:r>
              <a:rPr lang="en-US" sz="4400" b="1" dirty="0" err="1" smtClean="0">
                <a:solidFill>
                  <a:schemeClr val="tx2">
                    <a:lumMod val="50000"/>
                  </a:schemeClr>
                </a:solidFill>
                <a:latin typeface="Arial Narrow" pitchFamily="34" charset="0"/>
              </a:rPr>
              <a:t>epigastric</a:t>
            </a:r>
            <a:r>
              <a:rPr lang="en-US" sz="4400" b="1" dirty="0" smtClean="0">
                <a:solidFill>
                  <a:schemeClr val="tx2">
                    <a:lumMod val="50000"/>
                  </a:schemeClr>
                </a:solidFill>
                <a:latin typeface="Arial Narrow" pitchFamily="34" charset="0"/>
              </a:rPr>
              <a:t> fullness, heartburn, abdominal pain, and fecal incontinence.</a:t>
            </a:r>
            <a:endParaRPr lang="en-US" sz="4400" b="1" dirty="0">
              <a:solidFill>
                <a:schemeClr val="tx2">
                  <a:lumMod val="50000"/>
                </a:schemeClr>
              </a:solidFill>
              <a:latin typeface="Arial Narrow"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20337"/>
            <a:ext cx="11060935" cy="5821025"/>
          </a:xfrm>
        </p:spPr>
        <p:txBody>
          <a:bodyPr>
            <a:normAutofit/>
          </a:bodyPr>
          <a:lstStyle/>
          <a:p>
            <a:pPr>
              <a:buFont typeface="Wingdings" pitchFamily="2" charset="2"/>
              <a:buChar char="q"/>
            </a:pPr>
            <a:r>
              <a:rPr lang="en-US" sz="4800" b="1" dirty="0" smtClean="0">
                <a:solidFill>
                  <a:schemeClr val="tx2">
                    <a:lumMod val="50000"/>
                  </a:schemeClr>
                </a:solidFill>
                <a:latin typeface="Arial Narrow" pitchFamily="34" charset="0"/>
              </a:rPr>
              <a:t>Many of these symptoms also correlate strongly with psychological distress, though the direction of causality often is not clear</a:t>
            </a:r>
            <a:r>
              <a:rPr lang="en-US" sz="4800" b="1" dirty="0" smtClean="0">
                <a:solidFill>
                  <a:schemeClr val="tx2">
                    <a:lumMod val="50000"/>
                  </a:schemeClr>
                </a:solidFill>
                <a:latin typeface="Arial Narrow" pitchFamily="34" charset="0"/>
              </a:rPr>
              <a:t>.</a:t>
            </a:r>
          </a:p>
          <a:p>
            <a:pPr>
              <a:buFont typeface="Wingdings" pitchFamily="2" charset="2"/>
              <a:buChar char="q"/>
            </a:pPr>
            <a:r>
              <a:rPr lang="en-US" sz="4800" b="1" dirty="0" smtClean="0">
                <a:solidFill>
                  <a:schemeClr val="tx2">
                    <a:lumMod val="50000"/>
                  </a:schemeClr>
                </a:solidFill>
                <a:latin typeface="Arial Narrow" pitchFamily="34" charset="0"/>
              </a:rPr>
              <a:t> </a:t>
            </a:r>
            <a:r>
              <a:rPr lang="en-US" sz="4800" b="1" dirty="0" smtClean="0">
                <a:solidFill>
                  <a:schemeClr val="tx2">
                    <a:lumMod val="50000"/>
                  </a:schemeClr>
                </a:solidFill>
                <a:latin typeface="Arial Narrow" pitchFamily="34" charset="0"/>
              </a:rPr>
              <a:t>Diabetic neuropathy may be an important associated factor for developing intestinal symptoms .</a:t>
            </a:r>
            <a:endParaRPr lang="en-US" sz="4800" b="1" dirty="0">
              <a:solidFill>
                <a:schemeClr val="tx2">
                  <a:lumMod val="50000"/>
                </a:schemeClr>
              </a:solidFill>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2371"/>
            <a:ext cx="12008386" cy="5798991"/>
          </a:xfrm>
        </p:spPr>
        <p:txBody>
          <a:bodyPr>
            <a:noAutofit/>
          </a:bodyPr>
          <a:lstStyle/>
          <a:p>
            <a:pPr>
              <a:buNone/>
            </a:pPr>
            <a:r>
              <a:rPr lang="en-US" sz="4800" b="1" dirty="0" err="1" smtClean="0">
                <a:solidFill>
                  <a:srgbClr val="C00000"/>
                </a:solidFill>
                <a:latin typeface="Arial Narrow" pitchFamily="34" charset="0"/>
              </a:rPr>
              <a:t>Dysphagia</a:t>
            </a:r>
            <a:r>
              <a:rPr lang="en-US" sz="4800" b="1" dirty="0" smtClean="0">
                <a:solidFill>
                  <a:srgbClr val="C00000"/>
                </a:solidFill>
                <a:latin typeface="Arial Narrow" pitchFamily="34" charset="0"/>
              </a:rPr>
              <a:t>, </a:t>
            </a:r>
            <a:r>
              <a:rPr lang="en-US" sz="4800" b="1" dirty="0" err="1" smtClean="0">
                <a:solidFill>
                  <a:srgbClr val="C00000"/>
                </a:solidFill>
                <a:latin typeface="Arial Narrow" pitchFamily="34" charset="0"/>
              </a:rPr>
              <a:t>Odynophagia</a:t>
            </a:r>
            <a:r>
              <a:rPr lang="en-US" sz="4800" b="1" dirty="0" smtClean="0">
                <a:solidFill>
                  <a:srgbClr val="C00000"/>
                </a:solidFill>
                <a:latin typeface="Arial Narrow" pitchFamily="34" charset="0"/>
              </a:rPr>
              <a:t>, and Chest Pain:</a:t>
            </a:r>
          </a:p>
          <a:p>
            <a:pPr>
              <a:buFont typeface="Wingdings" pitchFamily="2" charset="2"/>
              <a:buChar char="q"/>
            </a:pPr>
            <a:r>
              <a:rPr lang="en-US" sz="4400" b="1" dirty="0" smtClean="0">
                <a:solidFill>
                  <a:schemeClr val="tx2">
                    <a:lumMod val="50000"/>
                  </a:schemeClr>
                </a:solidFill>
                <a:latin typeface="Arial Narrow" pitchFamily="34" charset="0"/>
              </a:rPr>
              <a:t>About one third of diabetic patients have </a:t>
            </a:r>
            <a:r>
              <a:rPr lang="en-US" sz="4400" b="1" dirty="0" smtClean="0">
                <a:solidFill>
                  <a:schemeClr val="tx2">
                    <a:lumMod val="50000"/>
                  </a:schemeClr>
                </a:solidFill>
                <a:latin typeface="Arial Narrow" pitchFamily="34" charset="0"/>
              </a:rPr>
              <a:t>symptoms of </a:t>
            </a:r>
            <a:r>
              <a:rPr lang="en-US" sz="4400" b="1" dirty="0" smtClean="0">
                <a:solidFill>
                  <a:schemeClr val="tx2">
                    <a:lumMod val="50000"/>
                  </a:schemeClr>
                </a:solidFill>
                <a:latin typeface="Arial Narrow" pitchFamily="34" charset="0"/>
              </a:rPr>
              <a:t>esophageal disease and may present </a:t>
            </a:r>
            <a:r>
              <a:rPr lang="en-US" sz="4400" b="1" dirty="0" smtClean="0">
                <a:solidFill>
                  <a:schemeClr val="tx2">
                    <a:lumMod val="50000"/>
                  </a:schemeClr>
                </a:solidFill>
                <a:latin typeface="Arial Narrow" pitchFamily="34" charset="0"/>
              </a:rPr>
              <a:t>with </a:t>
            </a:r>
            <a:r>
              <a:rPr lang="en-US" sz="4400" b="1" dirty="0" err="1" smtClean="0">
                <a:solidFill>
                  <a:schemeClr val="tx2">
                    <a:lumMod val="50000"/>
                  </a:schemeClr>
                </a:solidFill>
                <a:latin typeface="Arial Narrow" pitchFamily="34" charset="0"/>
              </a:rPr>
              <a:t>dysphagia</a:t>
            </a:r>
            <a:r>
              <a:rPr lang="en-US" sz="4400" b="1" dirty="0" smtClean="0">
                <a:solidFill>
                  <a:schemeClr val="tx2">
                    <a:lumMod val="50000"/>
                  </a:schemeClr>
                </a:solidFill>
                <a:latin typeface="Arial Narrow" pitchFamily="34" charset="0"/>
              </a:rPr>
              <a:t> </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odynophagia</a:t>
            </a:r>
            <a:r>
              <a:rPr lang="en-US" sz="4400" b="1" dirty="0" smtClean="0">
                <a:solidFill>
                  <a:schemeClr val="tx2">
                    <a:lumMod val="50000"/>
                  </a:schemeClr>
                </a:solidFill>
                <a:latin typeface="Arial Narrow" pitchFamily="34" charset="0"/>
              </a:rPr>
              <a:t> , or chest pain</a:t>
            </a:r>
            <a:r>
              <a:rPr lang="en-US" sz="4400" b="1" dirty="0" smtClean="0">
                <a:solidFill>
                  <a:schemeClr val="tx2">
                    <a:lumMod val="50000"/>
                  </a:schemeClr>
                </a:solidFill>
                <a:latin typeface="Arial Narrow" pitchFamily="34" charset="0"/>
              </a:rPr>
              <a:t>.</a:t>
            </a:r>
          </a:p>
          <a:p>
            <a:pPr>
              <a:buFont typeface="Wingdings" pitchFamily="2" charset="2"/>
              <a:buChar char="q"/>
            </a:pPr>
            <a:r>
              <a:rPr lang="en-US" sz="4400" b="1" dirty="0" smtClean="0">
                <a:solidFill>
                  <a:schemeClr val="tx2">
                    <a:lumMod val="50000"/>
                  </a:schemeClr>
                </a:solidFill>
                <a:latin typeface="Arial Narrow" pitchFamily="34" charset="0"/>
              </a:rPr>
              <a:t> </a:t>
            </a:r>
            <a:r>
              <a:rPr lang="en-US" sz="4400" b="1" dirty="0" smtClean="0">
                <a:solidFill>
                  <a:schemeClr val="tx2">
                    <a:lumMod val="50000"/>
                  </a:schemeClr>
                </a:solidFill>
                <a:latin typeface="Arial Narrow" pitchFamily="34" charset="0"/>
              </a:rPr>
              <a:t>Others </a:t>
            </a:r>
            <a:r>
              <a:rPr lang="en-US" sz="4400" b="1" dirty="0" smtClean="0">
                <a:solidFill>
                  <a:schemeClr val="tx2">
                    <a:lumMod val="50000"/>
                  </a:schemeClr>
                </a:solidFill>
                <a:latin typeface="Arial Narrow" pitchFamily="34" charset="0"/>
              </a:rPr>
              <a:t>may have </a:t>
            </a:r>
            <a:r>
              <a:rPr lang="en-US" sz="4400" b="1" dirty="0" smtClean="0">
                <a:solidFill>
                  <a:schemeClr val="tx2">
                    <a:lumMod val="50000"/>
                  </a:schemeClr>
                </a:solidFill>
                <a:latin typeface="Arial Narrow" pitchFamily="34" charset="0"/>
              </a:rPr>
              <a:t>esophageal dysfunction without </a:t>
            </a:r>
            <a:r>
              <a:rPr lang="en-US" sz="4400" b="1" dirty="0" smtClean="0">
                <a:solidFill>
                  <a:schemeClr val="tx2">
                    <a:lumMod val="50000"/>
                  </a:schemeClr>
                </a:solidFill>
                <a:latin typeface="Arial Narrow" pitchFamily="34" charset="0"/>
              </a:rPr>
              <a:t>symptoms, because </a:t>
            </a:r>
            <a:r>
              <a:rPr lang="en-US" sz="4400" b="1" dirty="0" smtClean="0">
                <a:solidFill>
                  <a:schemeClr val="tx2">
                    <a:lumMod val="50000"/>
                  </a:schemeClr>
                </a:solidFill>
                <a:latin typeface="Arial Narrow" pitchFamily="34" charset="0"/>
              </a:rPr>
              <a:t>of altered sensation.</a:t>
            </a:r>
            <a:endParaRPr lang="en-US" sz="4400" b="1" dirty="0">
              <a:solidFill>
                <a:schemeClr val="tx2">
                  <a:lumMod val="50000"/>
                </a:schemeClr>
              </a:solidFill>
              <a:latin typeface="Arial Narrow"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10846309" cy="5776957"/>
          </a:xfrm>
        </p:spPr>
        <p:txBody>
          <a:bodyPr>
            <a:normAutofit/>
          </a:bodyPr>
          <a:lstStyle/>
          <a:p>
            <a:pPr>
              <a:buNone/>
            </a:pPr>
            <a:r>
              <a:rPr lang="en-US" sz="4800" b="1" dirty="0" smtClean="0">
                <a:solidFill>
                  <a:schemeClr val="tx2">
                    <a:lumMod val="50000"/>
                  </a:schemeClr>
                </a:solidFill>
                <a:latin typeface="Arial Narrow" pitchFamily="34" charset="0"/>
              </a:rPr>
              <a:t>Esophageal symptoms should not be attributed to diabetes until other clinical disorders, including esophageal cancer, have been excluded.</a:t>
            </a:r>
            <a:endParaRPr lang="en-US" sz="4800" b="1" dirty="0">
              <a:solidFill>
                <a:schemeClr val="tx2">
                  <a:lumMod val="50000"/>
                </a:schemeClr>
              </a:solidFill>
              <a:latin typeface="Arial Narrow"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6271"/>
            <a:ext cx="10416652" cy="5865092"/>
          </a:xfrm>
        </p:spPr>
        <p:txBody>
          <a:bodyPr>
            <a:normAutofit/>
          </a:bodyPr>
          <a:lstStyle/>
          <a:p>
            <a:pPr>
              <a:buNone/>
            </a:pPr>
            <a:r>
              <a:rPr lang="en-US" sz="4800" b="1" dirty="0" smtClean="0">
                <a:solidFill>
                  <a:schemeClr val="tx2">
                    <a:lumMod val="50000"/>
                  </a:schemeClr>
                </a:solidFill>
                <a:latin typeface="Arial Narrow" pitchFamily="34" charset="0"/>
              </a:rPr>
              <a:t>Initial workup of </a:t>
            </a:r>
            <a:r>
              <a:rPr lang="en-US" sz="4800" b="1" dirty="0" err="1" smtClean="0">
                <a:solidFill>
                  <a:schemeClr val="tx2">
                    <a:lumMod val="50000"/>
                  </a:schemeClr>
                </a:solidFill>
                <a:latin typeface="Arial Narrow" pitchFamily="34" charset="0"/>
              </a:rPr>
              <a:t>dysphagia</a:t>
            </a:r>
            <a:r>
              <a:rPr lang="en-US" sz="4800" b="1" dirty="0" smtClean="0">
                <a:solidFill>
                  <a:schemeClr val="tx2">
                    <a:lumMod val="50000"/>
                  </a:schemeClr>
                </a:solidFill>
                <a:latin typeface="Arial Narrow" pitchFamily="34" charset="0"/>
              </a:rPr>
              <a:t> or </a:t>
            </a:r>
            <a:r>
              <a:rPr lang="en-US" sz="4800" b="1" dirty="0" err="1" smtClean="0">
                <a:solidFill>
                  <a:schemeClr val="tx2">
                    <a:lumMod val="50000"/>
                  </a:schemeClr>
                </a:solidFill>
                <a:latin typeface="Arial Narrow" pitchFamily="34" charset="0"/>
              </a:rPr>
              <a:t>odynophagia</a:t>
            </a:r>
            <a:r>
              <a:rPr lang="en-US" sz="4800" b="1" dirty="0" smtClean="0">
                <a:solidFill>
                  <a:schemeClr val="tx2">
                    <a:lumMod val="50000"/>
                  </a:schemeClr>
                </a:solidFill>
                <a:latin typeface="Arial Narrow" pitchFamily="34" charset="0"/>
              </a:rPr>
              <a:t> often includes endoscopic or radiological examination, especially in the presence of “alarm” symptoms, such as weight loss, </a:t>
            </a:r>
            <a:r>
              <a:rPr lang="en-US" sz="4800" b="1" dirty="0" err="1" smtClean="0">
                <a:solidFill>
                  <a:schemeClr val="tx2">
                    <a:lumMod val="50000"/>
                  </a:schemeClr>
                </a:solidFill>
                <a:latin typeface="Arial Narrow" pitchFamily="34" charset="0"/>
              </a:rPr>
              <a:t>hematemesis</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odynophagia</a:t>
            </a:r>
            <a:r>
              <a:rPr lang="en-US" sz="4800" b="1" dirty="0" smtClean="0">
                <a:solidFill>
                  <a:schemeClr val="tx2">
                    <a:lumMod val="50000"/>
                  </a:schemeClr>
                </a:solidFill>
                <a:latin typeface="Arial Narrow" pitchFamily="34" charset="0"/>
              </a:rPr>
              <a:t>, or the onset of symptoms after age 50.</a:t>
            </a:r>
            <a:endParaRPr lang="en-US" sz="4800" b="1" dirty="0">
              <a:solidFill>
                <a:schemeClr val="tx2">
                  <a:lumMod val="50000"/>
                </a:schemeClr>
              </a:solidFill>
              <a:latin typeface="Arial Narrow"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3" y="165254"/>
            <a:ext cx="11391441" cy="5887126"/>
          </a:xfrm>
        </p:spPr>
        <p:txBody>
          <a:bodyPr>
            <a:normAutofit/>
          </a:bodyPr>
          <a:lstStyle/>
          <a:p>
            <a:pPr>
              <a:buNone/>
            </a:pPr>
            <a:r>
              <a:rPr lang="en-US" sz="4800" b="1" dirty="0" smtClean="0">
                <a:solidFill>
                  <a:schemeClr val="tx2">
                    <a:lumMod val="50000"/>
                  </a:schemeClr>
                </a:solidFill>
                <a:latin typeface="Arial Narrow" pitchFamily="34" charset="0"/>
              </a:rPr>
              <a:t>Because coronary atherosclerosis is common in diabetic patients, the etiology of chest pain should not be attributed to esophageal disease without consideration of cardiac evaluation.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7287"/>
            <a:ext cx="10802242" cy="5854075"/>
          </a:xfrm>
        </p:spPr>
        <p:txBody>
          <a:bodyPr>
            <a:normAutofit/>
          </a:bodyPr>
          <a:lstStyle/>
          <a:p>
            <a:pPr>
              <a:buNone/>
            </a:pPr>
            <a:r>
              <a:rPr lang="en-US" sz="4400" b="1" dirty="0" smtClean="0">
                <a:solidFill>
                  <a:schemeClr val="tx2">
                    <a:lumMod val="50000"/>
                  </a:schemeClr>
                </a:solidFill>
                <a:latin typeface="Arial Narrow" pitchFamily="34" charset="0"/>
              </a:rPr>
              <a:t>In diabetic patients presenting with </a:t>
            </a:r>
            <a:r>
              <a:rPr lang="en-US" sz="4400" b="1" dirty="0" err="1" smtClean="0">
                <a:solidFill>
                  <a:schemeClr val="tx2">
                    <a:lumMod val="50000"/>
                  </a:schemeClr>
                </a:solidFill>
                <a:latin typeface="Arial Narrow" pitchFamily="34" charset="0"/>
              </a:rPr>
              <a:t>dysphagia</a:t>
            </a:r>
            <a:r>
              <a:rPr lang="en-US" sz="4400" b="1" dirty="0" smtClean="0">
                <a:solidFill>
                  <a:schemeClr val="tx2">
                    <a:lumMod val="50000"/>
                  </a:schemeClr>
                </a:solidFill>
                <a:latin typeface="Arial Narrow" pitchFamily="34" charset="0"/>
              </a:rPr>
              <a:t> or </a:t>
            </a:r>
            <a:r>
              <a:rPr lang="en-US" sz="4400" b="1" dirty="0" err="1" smtClean="0">
                <a:solidFill>
                  <a:schemeClr val="tx2">
                    <a:lumMod val="50000"/>
                  </a:schemeClr>
                </a:solidFill>
                <a:latin typeface="Arial Narrow" pitchFamily="34" charset="0"/>
              </a:rPr>
              <a:t>odynophagia</a:t>
            </a:r>
            <a:r>
              <a:rPr lang="en-US" sz="4400" b="1" dirty="0" smtClean="0">
                <a:solidFill>
                  <a:schemeClr val="tx2">
                    <a:lumMod val="50000"/>
                  </a:schemeClr>
                </a:solidFill>
                <a:latin typeface="Arial Narrow" pitchFamily="34" charset="0"/>
              </a:rPr>
              <a:t>, especially those with poor </a:t>
            </a:r>
            <a:r>
              <a:rPr lang="en-US" sz="4400" b="1" dirty="0" err="1" smtClean="0">
                <a:solidFill>
                  <a:schemeClr val="tx2">
                    <a:lumMod val="50000"/>
                  </a:schemeClr>
                </a:solidFill>
                <a:latin typeface="Arial Narrow" pitchFamily="34" charset="0"/>
              </a:rPr>
              <a:t>glycemic</a:t>
            </a:r>
            <a:r>
              <a:rPr lang="en-US" sz="4400" b="1" dirty="0" smtClean="0">
                <a:solidFill>
                  <a:schemeClr val="tx2">
                    <a:lumMod val="50000"/>
                  </a:schemeClr>
                </a:solidFill>
                <a:latin typeface="Arial Narrow" pitchFamily="34" charset="0"/>
              </a:rPr>
              <a:t> control,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esophagitis</a:t>
            </a:r>
            <a:r>
              <a:rPr lang="en-US" sz="4400" b="1" dirty="0" smtClean="0">
                <a:solidFill>
                  <a:schemeClr val="tx2">
                    <a:lumMod val="50000"/>
                  </a:schemeClr>
                </a:solidFill>
                <a:latin typeface="Arial Narrow" pitchFamily="34" charset="0"/>
              </a:rPr>
              <a:t> and esophageal </a:t>
            </a:r>
            <a:r>
              <a:rPr lang="en-US" sz="4400" b="1" dirty="0" err="1" smtClean="0">
                <a:solidFill>
                  <a:schemeClr val="tx2">
                    <a:lumMod val="50000"/>
                  </a:schemeClr>
                </a:solidFill>
                <a:latin typeface="Arial Narrow" pitchFamily="34" charset="0"/>
              </a:rPr>
              <a:t>dysmotility</a:t>
            </a:r>
            <a:r>
              <a:rPr lang="en-US" sz="4400" b="1" dirty="0" smtClean="0">
                <a:solidFill>
                  <a:schemeClr val="tx2">
                    <a:lumMod val="50000"/>
                  </a:schemeClr>
                </a:solidFill>
                <a:latin typeface="Arial Narrow" pitchFamily="34" charset="0"/>
              </a:rPr>
              <a:t> are prominent possibilities.</a:t>
            </a:r>
            <a:endParaRPr lang="en-US" sz="4400" b="1" dirty="0">
              <a:solidFill>
                <a:schemeClr val="tx2">
                  <a:lumMod val="50000"/>
                </a:schemeClr>
              </a:solidFill>
              <a:latin typeface="Arial Narrow"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7" y="506777"/>
            <a:ext cx="10961782" cy="5534586"/>
          </a:xfrm>
        </p:spPr>
        <p:txBody>
          <a:bodyPr/>
          <a:lstStyle/>
          <a:p>
            <a:pPr>
              <a:buFont typeface="Wingdings" pitchFamily="2" charset="2"/>
              <a:buChar char="q"/>
            </a:pPr>
            <a:r>
              <a:rPr lang="en-US" sz="4400" b="1" dirty="0" smtClean="0">
                <a:solidFill>
                  <a:srgbClr val="C00000"/>
                </a:solidFill>
                <a:latin typeface="Arial Narrow" pitchFamily="34" charset="0"/>
              </a:rPr>
              <a:t>Candida </a:t>
            </a:r>
            <a:r>
              <a:rPr lang="en-US" sz="4400" b="1" dirty="0" err="1" smtClean="0">
                <a:solidFill>
                  <a:srgbClr val="C00000"/>
                </a:solidFill>
                <a:latin typeface="Arial Narrow" pitchFamily="34" charset="0"/>
              </a:rPr>
              <a:t>Esophagitis</a:t>
            </a:r>
            <a:r>
              <a:rPr lang="en-US" sz="4400" b="1" dirty="0" smtClean="0">
                <a:solidFill>
                  <a:srgbClr val="C00000"/>
                </a:solidFill>
                <a:latin typeface="Arial Narrow" pitchFamily="34" charset="0"/>
              </a:rPr>
              <a:t>:</a:t>
            </a:r>
          </a:p>
          <a:p>
            <a:pPr>
              <a:buNone/>
            </a:pPr>
            <a:r>
              <a:rPr lang="en-US" sz="4400" b="1" dirty="0" smtClean="0">
                <a:solidFill>
                  <a:schemeClr val="tx2">
                    <a:lumMod val="50000"/>
                  </a:schemeClr>
                </a:solidFill>
                <a:latin typeface="Arial Narrow" pitchFamily="34" charset="0"/>
              </a:rPr>
              <a:t>Diabetic patients are more prone to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esophagitis</a:t>
            </a:r>
            <a:r>
              <a:rPr lang="en-US" sz="4400" b="1" dirty="0" smtClean="0">
                <a:solidFill>
                  <a:schemeClr val="tx2">
                    <a:lumMod val="50000"/>
                  </a:schemeClr>
                </a:solidFill>
                <a:latin typeface="Arial Narrow" pitchFamily="34" charset="0"/>
              </a:rPr>
              <a:t> than are the general population. Infection in the oral cavity is promoted by high salivary glucose concentrations that generally correlate with blood glucose levels.</a:t>
            </a:r>
            <a:endParaRPr lang="en-US" sz="4400" b="1" dirty="0">
              <a:solidFill>
                <a:schemeClr val="tx2">
                  <a:lumMod val="50000"/>
                </a:schemeClr>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64405"/>
            <a:ext cx="11688897" cy="6158429"/>
          </a:xfrm>
        </p:spPr>
        <p:txBody>
          <a:bodyPr>
            <a:noAutofit/>
          </a:bodyPr>
          <a:lstStyle/>
          <a:p>
            <a:pPr>
              <a:buNone/>
            </a:pPr>
            <a:r>
              <a:rPr lang="en-US" sz="4000" b="1" dirty="0" smtClean="0">
                <a:solidFill>
                  <a:srgbClr val="C00000"/>
                </a:solidFill>
                <a:latin typeface="Arial Narrow" pitchFamily="34" charset="0"/>
              </a:rPr>
              <a:t>Introduction</a:t>
            </a:r>
          </a:p>
          <a:p>
            <a:pPr>
              <a:buNone/>
            </a:pPr>
            <a:r>
              <a:rPr lang="en-US" sz="4400" b="1" dirty="0" smtClean="0">
                <a:solidFill>
                  <a:schemeClr val="tx1"/>
                </a:solidFill>
                <a:latin typeface="Arial Narrow" pitchFamily="34" charset="0"/>
              </a:rPr>
              <a:t>Gastrointestinal (GI) disorders are exceedingly common in diabetes and are reported in as many as 75% of patients. Symptoms may be underappreciated by patients and their physicians, as they are considered minor as compared to retinopathy, nephropathy, and other complications of diabetes. Some asymptomatic patients have underlying GI dysfunction.</a:t>
            </a:r>
            <a:endParaRPr lang="en-US" sz="4400" b="1"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
            <a:ext cx="10780208" cy="6041362"/>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Further, abnormal esophageal motility, which contributes to stasis, promotes growth of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a:t>
            </a:r>
          </a:p>
          <a:p>
            <a:pPr>
              <a:buFont typeface="Wingdings" pitchFamily="2" charset="2"/>
              <a:buChar char="q"/>
            </a:pPr>
            <a:r>
              <a:rPr lang="en-US" sz="4400" b="1" dirty="0" smtClean="0">
                <a:solidFill>
                  <a:schemeClr val="tx2">
                    <a:lumMod val="50000"/>
                  </a:schemeClr>
                </a:solidFill>
                <a:latin typeface="Arial Narrow" pitchFamily="34" charset="0"/>
              </a:rPr>
              <a:t> Symptoms of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esophagitis</a:t>
            </a:r>
            <a:r>
              <a:rPr lang="en-US" sz="4400" b="1" dirty="0" smtClean="0">
                <a:solidFill>
                  <a:schemeClr val="tx2">
                    <a:lumMod val="50000"/>
                  </a:schemeClr>
                </a:solidFill>
                <a:latin typeface="Arial Narrow" pitchFamily="34" charset="0"/>
              </a:rPr>
              <a:t> are </a:t>
            </a:r>
            <a:r>
              <a:rPr lang="en-US" sz="4400" b="1" dirty="0" err="1" smtClean="0">
                <a:solidFill>
                  <a:schemeClr val="tx2">
                    <a:lumMod val="50000"/>
                  </a:schemeClr>
                </a:solidFill>
                <a:latin typeface="Arial Narrow" pitchFamily="34" charset="0"/>
              </a:rPr>
              <a:t>odynophagia</a:t>
            </a:r>
            <a:r>
              <a:rPr lang="en-US" sz="4400" b="1" dirty="0" smtClean="0">
                <a:solidFill>
                  <a:schemeClr val="tx2">
                    <a:lumMod val="50000"/>
                  </a:schemeClr>
                </a:solidFill>
                <a:latin typeface="Arial Narrow" pitchFamily="34" charset="0"/>
              </a:rPr>
              <a:t> and/or </a:t>
            </a:r>
            <a:r>
              <a:rPr lang="en-US" sz="4400" b="1" dirty="0" err="1" smtClean="0">
                <a:solidFill>
                  <a:schemeClr val="tx2">
                    <a:lumMod val="50000"/>
                  </a:schemeClr>
                </a:solidFill>
                <a:latin typeface="Arial Narrow" pitchFamily="34" charset="0"/>
              </a:rPr>
              <a:t>dysphagia</a:t>
            </a:r>
            <a:r>
              <a:rPr lang="en-US" sz="4400" b="1" dirty="0" smtClean="0">
                <a:solidFill>
                  <a:schemeClr val="tx2">
                    <a:lumMod val="50000"/>
                  </a:schemeClr>
                </a:solidFill>
                <a:latin typeface="Arial Narrow" pitchFamily="34" charset="0"/>
              </a:rPr>
              <a:t> and if severe lead to decreased caloric intake and to weight loss.</a:t>
            </a:r>
            <a:endParaRPr lang="en-US" sz="4400" b="1" dirty="0">
              <a:solidFill>
                <a:schemeClr val="tx2">
                  <a:lumMod val="50000"/>
                </a:schemeClr>
              </a:solidFill>
              <a:latin typeface="Arial Narrow"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09321"/>
            <a:ext cx="9964960" cy="5832042"/>
          </a:xfrm>
        </p:spPr>
        <p:txBody>
          <a:bodyPr>
            <a:noAutofit/>
          </a:bodyPr>
          <a:lstStyle/>
          <a:p>
            <a:pPr>
              <a:buNone/>
            </a:pPr>
            <a:r>
              <a:rPr lang="en-US" sz="4400" b="1" dirty="0" smtClean="0">
                <a:solidFill>
                  <a:schemeClr val="tx2">
                    <a:lumMod val="50000"/>
                  </a:schemeClr>
                </a:solidFill>
                <a:latin typeface="Arial Narrow" pitchFamily="34" charset="0"/>
              </a:rPr>
              <a:t>The diagnosis of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esophagitis</a:t>
            </a:r>
            <a:r>
              <a:rPr lang="en-US" sz="4400" b="1" dirty="0" smtClean="0">
                <a:solidFill>
                  <a:schemeClr val="tx2">
                    <a:lumMod val="50000"/>
                  </a:schemeClr>
                </a:solidFill>
                <a:latin typeface="Arial Narrow" pitchFamily="34" charset="0"/>
              </a:rPr>
              <a:t> is readily made by endoscopy, which reveals adherent white plaques lining the esophagus.</a:t>
            </a:r>
          </a:p>
          <a:p>
            <a:pPr>
              <a:buNone/>
            </a:pPr>
            <a:r>
              <a:rPr lang="en-US" sz="4400" b="1" dirty="0" smtClean="0">
                <a:solidFill>
                  <a:schemeClr val="tx2">
                    <a:lumMod val="50000"/>
                  </a:schemeClr>
                </a:solidFill>
                <a:latin typeface="Arial Narrow" pitchFamily="34" charset="0"/>
              </a:rPr>
              <a:t>Biopsy of the esophagus or brushing with </a:t>
            </a:r>
            <a:r>
              <a:rPr lang="en-US" sz="4400" b="1" dirty="0" err="1" smtClean="0">
                <a:solidFill>
                  <a:schemeClr val="tx2">
                    <a:lumMod val="50000"/>
                  </a:schemeClr>
                </a:solidFill>
                <a:latin typeface="Arial Narrow" pitchFamily="34" charset="0"/>
              </a:rPr>
              <a:t>cytopathologic</a:t>
            </a:r>
            <a:r>
              <a:rPr lang="en-US" sz="4400" b="1" dirty="0" smtClean="0">
                <a:solidFill>
                  <a:schemeClr val="tx2">
                    <a:lumMod val="50000"/>
                  </a:schemeClr>
                </a:solidFill>
                <a:latin typeface="Arial Narrow" pitchFamily="34" charset="0"/>
              </a:rPr>
              <a:t> analysis confirms the diagnosis; culture is optional.</a:t>
            </a:r>
            <a:endParaRPr lang="en-US" sz="4400" b="1" dirty="0">
              <a:solidFill>
                <a:schemeClr val="tx2">
                  <a:lumMod val="50000"/>
                </a:schemeClr>
              </a:solidFill>
              <a:latin typeface="Arial Narrow"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4237"/>
            <a:ext cx="10130213" cy="5887126"/>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Treatment of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esophagitis</a:t>
            </a:r>
            <a:r>
              <a:rPr lang="en-US" sz="4400" b="1" dirty="0" smtClean="0">
                <a:solidFill>
                  <a:schemeClr val="tx2">
                    <a:lumMod val="50000"/>
                  </a:schemeClr>
                </a:solidFill>
                <a:latin typeface="Arial Narrow" pitchFamily="34" charset="0"/>
              </a:rPr>
              <a:t> involves administering a systemic antifungal agent such as </a:t>
            </a:r>
            <a:r>
              <a:rPr lang="en-US" sz="4400" b="1" dirty="0" err="1" smtClean="0">
                <a:solidFill>
                  <a:schemeClr val="tx2">
                    <a:lumMod val="50000"/>
                  </a:schemeClr>
                </a:solidFill>
                <a:latin typeface="Arial Narrow" pitchFamily="34" charset="0"/>
              </a:rPr>
              <a:t>fluconazole</a:t>
            </a:r>
            <a:r>
              <a:rPr lang="en-US" sz="4400" b="1" dirty="0" smtClean="0">
                <a:solidFill>
                  <a:schemeClr val="tx2">
                    <a:lumMod val="50000"/>
                  </a:schemeClr>
                </a:solidFill>
                <a:latin typeface="Arial Narrow" pitchFamily="34" charset="0"/>
              </a:rPr>
              <a:t>, 100–200 mg </a:t>
            </a:r>
            <a:r>
              <a:rPr lang="en-US" sz="4400" b="1" dirty="0" err="1" smtClean="0">
                <a:solidFill>
                  <a:schemeClr val="tx2">
                    <a:lumMod val="50000"/>
                  </a:schemeClr>
                </a:solidFill>
                <a:latin typeface="Arial Narrow" pitchFamily="34" charset="0"/>
              </a:rPr>
              <a:t>po</a:t>
            </a:r>
            <a:r>
              <a:rPr lang="en-US" sz="4400" b="1" dirty="0" smtClean="0">
                <a:solidFill>
                  <a:schemeClr val="tx2">
                    <a:lumMod val="50000"/>
                  </a:schemeClr>
                </a:solidFill>
                <a:latin typeface="Arial Narrow" pitchFamily="34" charset="0"/>
              </a:rPr>
              <a:t> daily for 2–3 weeks.</a:t>
            </a:r>
          </a:p>
          <a:p>
            <a:pPr>
              <a:buFont typeface="Wingdings" pitchFamily="2" charset="2"/>
              <a:buChar char="q"/>
            </a:pPr>
            <a:r>
              <a:rPr lang="en-US" sz="4400" b="1" dirty="0" smtClean="0">
                <a:solidFill>
                  <a:schemeClr val="tx2">
                    <a:lumMod val="50000"/>
                  </a:schemeClr>
                </a:solidFill>
                <a:latin typeface="Arial Narrow" pitchFamily="34" charset="0"/>
              </a:rPr>
              <a:t>Topical therapy is not effective because the </a:t>
            </a:r>
            <a:r>
              <a:rPr lang="en-US" sz="4400" b="1" dirty="0" err="1" smtClean="0">
                <a:solidFill>
                  <a:schemeClr val="tx2">
                    <a:lumMod val="50000"/>
                  </a:schemeClr>
                </a:solidFill>
                <a:latin typeface="Arial Narrow" pitchFamily="34" charset="0"/>
              </a:rPr>
              <a:t>hyphae</a:t>
            </a:r>
            <a:r>
              <a:rPr lang="en-US" sz="4400" b="1" dirty="0" smtClean="0">
                <a:solidFill>
                  <a:schemeClr val="tx2">
                    <a:lumMod val="50000"/>
                  </a:schemeClr>
                </a:solidFill>
                <a:latin typeface="Arial Narrow" pitchFamily="34" charset="0"/>
              </a:rPr>
              <a:t> of </a:t>
            </a:r>
            <a:r>
              <a:rPr lang="en-US" sz="4400" b="1" dirty="0" err="1" smtClean="0">
                <a:solidFill>
                  <a:schemeClr val="tx2">
                    <a:lumMod val="50000"/>
                  </a:schemeClr>
                </a:solidFill>
                <a:latin typeface="Arial Narrow" pitchFamily="34" charset="0"/>
              </a:rPr>
              <a:t>candida</a:t>
            </a:r>
            <a:r>
              <a:rPr lang="en-US" sz="4400" b="1" dirty="0" smtClean="0">
                <a:solidFill>
                  <a:schemeClr val="tx2">
                    <a:lumMod val="50000"/>
                  </a:schemeClr>
                </a:solidFill>
                <a:latin typeface="Arial Narrow" pitchFamily="34" charset="0"/>
              </a:rPr>
              <a:t> penetrate the superficial </a:t>
            </a:r>
            <a:r>
              <a:rPr lang="en-US" sz="4400" b="1" dirty="0" err="1" smtClean="0">
                <a:solidFill>
                  <a:schemeClr val="tx2">
                    <a:lumMod val="50000"/>
                  </a:schemeClr>
                </a:solidFill>
                <a:latin typeface="Arial Narrow" pitchFamily="34" charset="0"/>
              </a:rPr>
              <a:t>squamous</a:t>
            </a:r>
            <a:r>
              <a:rPr lang="en-US" sz="4400" b="1" dirty="0" smtClean="0">
                <a:solidFill>
                  <a:schemeClr val="tx2">
                    <a:lumMod val="50000"/>
                  </a:schemeClr>
                </a:solidFill>
                <a:latin typeface="Arial Narrow" pitchFamily="34" charset="0"/>
              </a:rPr>
              <a:t> epithelium.</a:t>
            </a:r>
            <a:endParaRPr lang="en-US" sz="4400" b="1" dirty="0">
              <a:solidFill>
                <a:schemeClr val="tx2">
                  <a:lumMod val="50000"/>
                </a:schemeClr>
              </a:solidFill>
              <a:latin typeface="Arial Narrow"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353" y="275423"/>
            <a:ext cx="11226189" cy="6059276"/>
          </a:xfrm>
        </p:spPr>
        <p:txBody>
          <a:bodyPr>
            <a:normAutofit/>
          </a:bodyPr>
          <a:lstStyle/>
          <a:p>
            <a:pPr>
              <a:buNone/>
            </a:pPr>
            <a:r>
              <a:rPr lang="en-US" sz="4800" b="1" dirty="0" smtClean="0">
                <a:solidFill>
                  <a:srgbClr val="C00000"/>
                </a:solidFill>
                <a:latin typeface="Arial Narrow" pitchFamily="34" charset="0"/>
              </a:rPr>
              <a:t>Esophageal </a:t>
            </a:r>
            <a:r>
              <a:rPr lang="en-US" sz="4800" b="1" dirty="0" err="1" smtClean="0">
                <a:solidFill>
                  <a:srgbClr val="C00000"/>
                </a:solidFill>
                <a:latin typeface="Arial Narrow" pitchFamily="34" charset="0"/>
              </a:rPr>
              <a:t>Dysmotility</a:t>
            </a:r>
            <a:r>
              <a:rPr lang="en-US" sz="4800" b="1" dirty="0" smtClean="0">
                <a:solidFill>
                  <a:srgbClr val="C00000"/>
                </a:solidFill>
                <a:latin typeface="Arial Narrow" pitchFamily="34" charset="0"/>
              </a:rPr>
              <a:t>:</a:t>
            </a:r>
          </a:p>
          <a:p>
            <a:pPr>
              <a:buNone/>
            </a:pPr>
            <a:r>
              <a:rPr lang="en-US" sz="4400" b="1" dirty="0" smtClean="0">
                <a:solidFill>
                  <a:schemeClr val="tx2">
                    <a:lumMod val="50000"/>
                  </a:schemeClr>
                </a:solidFill>
                <a:latin typeface="Arial Narrow" pitchFamily="34" charset="0"/>
              </a:rPr>
              <a:t>A majority of diabetic patients have abnormal esophageal motility, including decreased amplitude and number of contractions, slowed esophageal transit, spontaneous contractions, failed peristalsis, and decreased lower esophageal sphincter pressure .</a:t>
            </a:r>
            <a:endParaRPr lang="en-US" sz="4400" b="1" dirty="0">
              <a:solidFill>
                <a:schemeClr val="tx2">
                  <a:lumMod val="50000"/>
                </a:schemeClr>
              </a:solidFill>
              <a:latin typeface="Arial Narrow"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20337"/>
            <a:ext cx="10554159" cy="5821025"/>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Patients may present with </a:t>
            </a:r>
            <a:r>
              <a:rPr lang="en-US" sz="4400" b="1" dirty="0" err="1" smtClean="0">
                <a:solidFill>
                  <a:schemeClr val="tx2">
                    <a:lumMod val="50000"/>
                  </a:schemeClr>
                </a:solidFill>
                <a:latin typeface="Arial Narrow" pitchFamily="34" charset="0"/>
              </a:rPr>
              <a:t>dysphagia</a:t>
            </a:r>
            <a:r>
              <a:rPr lang="en-US" sz="4400" b="1" dirty="0" smtClean="0">
                <a:solidFill>
                  <a:schemeClr val="tx2">
                    <a:lumMod val="50000"/>
                  </a:schemeClr>
                </a:solidFill>
                <a:latin typeface="Arial Narrow" pitchFamily="34" charset="0"/>
              </a:rPr>
              <a:t> or a feeling of mild chest discomfort with every swallow. The cause of esophageal </a:t>
            </a:r>
            <a:r>
              <a:rPr lang="en-US" sz="4400" b="1" dirty="0" err="1" smtClean="0">
                <a:solidFill>
                  <a:schemeClr val="tx2">
                    <a:lumMod val="50000"/>
                  </a:schemeClr>
                </a:solidFill>
                <a:latin typeface="Arial Narrow" pitchFamily="34" charset="0"/>
              </a:rPr>
              <a:t>dysmotility</a:t>
            </a:r>
            <a:r>
              <a:rPr lang="en-US" sz="4400" b="1" dirty="0" smtClean="0">
                <a:solidFill>
                  <a:schemeClr val="tx2">
                    <a:lumMod val="50000"/>
                  </a:schemeClr>
                </a:solidFill>
                <a:latin typeface="Arial Narrow" pitchFamily="34" charset="0"/>
              </a:rPr>
              <a:t> is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neuropathy in most cases.</a:t>
            </a:r>
          </a:p>
          <a:p>
            <a:pPr>
              <a:buFont typeface="Wingdings" pitchFamily="2" charset="2"/>
              <a:buChar char="q"/>
            </a:pPr>
            <a:r>
              <a:rPr lang="en-US" sz="4400" b="1" dirty="0" smtClean="0">
                <a:solidFill>
                  <a:schemeClr val="tx2">
                    <a:lumMod val="50000"/>
                  </a:schemeClr>
                </a:solidFill>
                <a:latin typeface="Arial Narrow" pitchFamily="34" charset="0"/>
              </a:rPr>
              <a:t>The majority of diabetic patients with esophageal motility disorders have coexistent peripheral and autonomic dysfunction.</a:t>
            </a:r>
            <a:endParaRPr lang="en-US" sz="4400" b="1" dirty="0">
              <a:solidFill>
                <a:schemeClr val="tx2">
                  <a:lumMod val="50000"/>
                </a:schemeClr>
              </a:solidFill>
              <a:latin typeface="Arial Narrow"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08473"/>
            <a:ext cx="10659023" cy="5732890"/>
          </a:xfrm>
        </p:spPr>
        <p:txBody>
          <a:bodyPr>
            <a:normAutofit/>
          </a:bodyPr>
          <a:lstStyle/>
          <a:p>
            <a:pPr>
              <a:buFont typeface="Wingdings" pitchFamily="2" charset="2"/>
              <a:buChar char="q"/>
            </a:pPr>
            <a:r>
              <a:rPr lang="en-US" sz="4400" b="1" dirty="0" err="1" smtClean="0">
                <a:solidFill>
                  <a:schemeClr val="tx2">
                    <a:lumMod val="50000"/>
                  </a:schemeClr>
                </a:solidFill>
                <a:latin typeface="Arial Narrow" pitchFamily="34" charset="0"/>
              </a:rPr>
              <a:t>Histologically</a:t>
            </a:r>
            <a:r>
              <a:rPr lang="en-US" sz="4400" b="1" dirty="0" smtClean="0">
                <a:solidFill>
                  <a:schemeClr val="tx2">
                    <a:lumMod val="50000"/>
                  </a:schemeClr>
                </a:solidFill>
                <a:latin typeface="Arial Narrow" pitchFamily="34" charset="0"/>
              </a:rPr>
              <a:t>, the </a:t>
            </a:r>
            <a:r>
              <a:rPr lang="en-US" sz="4400" b="1" dirty="0" err="1" smtClean="0">
                <a:solidFill>
                  <a:schemeClr val="tx2">
                    <a:lumMod val="50000"/>
                  </a:schemeClr>
                </a:solidFill>
                <a:latin typeface="Arial Narrow" pitchFamily="34" charset="0"/>
              </a:rPr>
              <a:t>vagus</a:t>
            </a:r>
            <a:r>
              <a:rPr lang="en-US" sz="4400" b="1" dirty="0" smtClean="0">
                <a:solidFill>
                  <a:schemeClr val="tx2">
                    <a:lumMod val="50000"/>
                  </a:schemeClr>
                </a:solidFill>
                <a:latin typeface="Arial Narrow" pitchFamily="34" charset="0"/>
              </a:rPr>
              <a:t> nerve shows signs of damage. However, hyperglycemia itself may also play a role.</a:t>
            </a:r>
          </a:p>
          <a:p>
            <a:pPr>
              <a:buFont typeface="Wingdings" pitchFamily="2" charset="2"/>
              <a:buChar char="q"/>
            </a:pPr>
            <a:r>
              <a:rPr lang="en-US" sz="4400" b="1" dirty="0" smtClean="0">
                <a:solidFill>
                  <a:schemeClr val="tx2">
                    <a:lumMod val="50000"/>
                  </a:schemeClr>
                </a:solidFill>
                <a:latin typeface="Arial Narrow" pitchFamily="34" charset="0"/>
              </a:rPr>
              <a:t> In healthy subjects, hyperglycemia reversibly decreases lower esophageal sphincter pressure as well as the velocity of peristalsis.</a:t>
            </a:r>
            <a:endParaRPr lang="en-US" sz="4400" b="1" dirty="0">
              <a:solidFill>
                <a:schemeClr val="tx2">
                  <a:lumMod val="50000"/>
                </a:schemeClr>
              </a:solidFill>
              <a:latin typeface="Arial Narrow"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97455"/>
            <a:ext cx="10890377" cy="5743907"/>
          </a:xfrm>
        </p:spPr>
        <p:txBody>
          <a:bodyPr>
            <a:noAutofit/>
          </a:bodyPr>
          <a:lstStyle/>
          <a:p>
            <a:pPr>
              <a:buFont typeface="Wingdings" pitchFamily="2" charset="2"/>
              <a:buChar char="q"/>
            </a:pPr>
            <a:r>
              <a:rPr lang="en-US" sz="4400" b="1" dirty="0" err="1" smtClean="0">
                <a:solidFill>
                  <a:schemeClr val="tx2">
                    <a:lumMod val="50000"/>
                  </a:schemeClr>
                </a:solidFill>
                <a:latin typeface="Arial Narrow" pitchFamily="34" charset="0"/>
              </a:rPr>
              <a:t>Manometric</a:t>
            </a:r>
            <a:r>
              <a:rPr lang="en-US" sz="4400" b="1" dirty="0" smtClean="0">
                <a:solidFill>
                  <a:schemeClr val="tx2">
                    <a:lumMod val="50000"/>
                  </a:schemeClr>
                </a:solidFill>
                <a:latin typeface="Arial Narrow" pitchFamily="34" charset="0"/>
              </a:rPr>
              <a:t> studies can confirm the diagnosis of esophageal </a:t>
            </a:r>
            <a:r>
              <a:rPr lang="en-US" sz="4400" b="1" dirty="0" err="1" smtClean="0">
                <a:solidFill>
                  <a:schemeClr val="tx2">
                    <a:lumMod val="50000"/>
                  </a:schemeClr>
                </a:solidFill>
                <a:latin typeface="Arial Narrow" pitchFamily="34" charset="0"/>
              </a:rPr>
              <a:t>dysmotility</a:t>
            </a:r>
            <a:r>
              <a:rPr lang="en-US" sz="4400" b="1" dirty="0" smtClean="0">
                <a:solidFill>
                  <a:schemeClr val="tx2">
                    <a:lumMod val="50000"/>
                  </a:schemeClr>
                </a:solidFill>
                <a:latin typeface="Arial Narrow" pitchFamily="34" charset="0"/>
              </a:rPr>
              <a:t>.</a:t>
            </a:r>
          </a:p>
          <a:p>
            <a:pPr>
              <a:buFont typeface="Wingdings" pitchFamily="2" charset="2"/>
              <a:buChar char="q"/>
            </a:pPr>
            <a:r>
              <a:rPr lang="en-US" sz="4400" b="1" dirty="0" smtClean="0">
                <a:solidFill>
                  <a:schemeClr val="tx2">
                    <a:lumMod val="50000"/>
                  </a:schemeClr>
                </a:solidFill>
                <a:latin typeface="Arial Narrow" pitchFamily="34" charset="0"/>
              </a:rPr>
              <a:t>although esophageal </a:t>
            </a:r>
            <a:r>
              <a:rPr lang="en-US" sz="4400" b="1" dirty="0" err="1" smtClean="0">
                <a:solidFill>
                  <a:schemeClr val="tx2">
                    <a:lumMod val="50000"/>
                  </a:schemeClr>
                </a:solidFill>
                <a:latin typeface="Arial Narrow" pitchFamily="34" charset="0"/>
              </a:rPr>
              <a:t>dysmotility</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are both believed to result from impaired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function, limited studies have not found an epidemiological link between the two diseases, suggesting separate </a:t>
            </a:r>
            <a:r>
              <a:rPr lang="en-US" sz="4400" b="1" dirty="0" err="1" smtClean="0">
                <a:solidFill>
                  <a:schemeClr val="tx2">
                    <a:lumMod val="50000"/>
                  </a:schemeClr>
                </a:solidFill>
                <a:latin typeface="Arial Narrow" pitchFamily="34" charset="0"/>
              </a:rPr>
              <a:t>pathophysiologies</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354" y="242371"/>
            <a:ext cx="11578728" cy="6290631"/>
          </a:xfrm>
        </p:spPr>
        <p:txBody>
          <a:bodyPr>
            <a:noAutofit/>
          </a:bodyPr>
          <a:lstStyle/>
          <a:p>
            <a:pPr>
              <a:buNone/>
            </a:pPr>
            <a:r>
              <a:rPr lang="en-US" sz="4800" b="1" dirty="0" smtClean="0">
                <a:solidFill>
                  <a:srgbClr val="C00000"/>
                </a:solidFill>
                <a:latin typeface="Arial Narrow" pitchFamily="34" charset="0"/>
              </a:rPr>
              <a:t>Dyspepsia, Heartburn, and Bloating:</a:t>
            </a:r>
          </a:p>
          <a:p>
            <a:pPr>
              <a:buNone/>
            </a:pPr>
            <a:r>
              <a:rPr lang="en-US" sz="4800" b="1" dirty="0" smtClean="0">
                <a:solidFill>
                  <a:schemeClr val="tx2">
                    <a:lumMod val="50000"/>
                  </a:schemeClr>
                </a:solidFill>
                <a:latin typeface="Arial Narrow" pitchFamily="34" charset="0"/>
              </a:rPr>
              <a:t>Abdominal symptoms including nausea, vomiting, bloating, postprandial fullness, anorexia, early satiety, heartburn, and mild abdominal discomfort are commonly reported by diabetic individuals. Two common and </a:t>
            </a:r>
            <a:r>
              <a:rPr lang="en-US" sz="4800" b="1" dirty="0" err="1" smtClean="0">
                <a:solidFill>
                  <a:schemeClr val="tx2">
                    <a:lumMod val="50000"/>
                  </a:schemeClr>
                </a:solidFill>
                <a:latin typeface="Arial Narrow" pitchFamily="34" charset="0"/>
              </a:rPr>
              <a:t>pathophysiologically</a:t>
            </a:r>
            <a:r>
              <a:rPr lang="en-US" sz="4800" b="1" dirty="0" smtClean="0">
                <a:solidFill>
                  <a:schemeClr val="tx2">
                    <a:lumMod val="50000"/>
                  </a:schemeClr>
                </a:solidFill>
                <a:latin typeface="Arial Narrow" pitchFamily="34" charset="0"/>
              </a:rPr>
              <a:t> linked diagnoses are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and GERD.</a:t>
            </a:r>
            <a:endParaRPr lang="en-US" sz="4800" b="1" dirty="0">
              <a:solidFill>
                <a:schemeClr val="tx2">
                  <a:lumMod val="50000"/>
                </a:schemeClr>
              </a:solidFill>
              <a:latin typeface="Arial Narrow"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71" y="275422"/>
            <a:ext cx="11402458" cy="6301647"/>
          </a:xfrm>
        </p:spPr>
        <p:txBody>
          <a:bodyPr>
            <a:normAutofit/>
          </a:bodyPr>
          <a:lstStyle/>
          <a:p>
            <a:pPr>
              <a:buNone/>
            </a:pPr>
            <a:r>
              <a:rPr lang="en-US" sz="5200" b="1" dirty="0" err="1" smtClean="0">
                <a:solidFill>
                  <a:srgbClr val="C00000"/>
                </a:solidFill>
                <a:latin typeface="Arial Narrow" pitchFamily="34" charset="0"/>
              </a:rPr>
              <a:t>Gastroparesis</a:t>
            </a:r>
            <a:endParaRPr lang="en-US" sz="5200" b="1" dirty="0" smtClean="0">
              <a:solidFill>
                <a:srgbClr val="C00000"/>
              </a:solidFill>
              <a:latin typeface="Arial Narrow" pitchFamily="34" charset="0"/>
            </a:endParaRPr>
          </a:p>
          <a:p>
            <a:pPr>
              <a:buNone/>
            </a:pPr>
            <a:r>
              <a:rPr lang="en-US" sz="3900" b="1" dirty="0" smtClean="0">
                <a:solidFill>
                  <a:srgbClr val="C00000"/>
                </a:solidFill>
                <a:latin typeface="Arial Narrow" pitchFamily="34" charset="0"/>
              </a:rPr>
              <a:t>Epidemiology:</a:t>
            </a:r>
          </a:p>
          <a:p>
            <a:pPr>
              <a:buNone/>
            </a:pPr>
            <a:r>
              <a:rPr lang="en-US" sz="4000" b="1" dirty="0" smtClean="0">
                <a:solidFill>
                  <a:schemeClr val="tx2">
                    <a:lumMod val="50000"/>
                  </a:schemeClr>
                </a:solidFill>
                <a:latin typeface="Arial Narrow" pitchFamily="34" charset="0"/>
              </a:rPr>
              <a:t>Patients with diabetes are at increased risk for </a:t>
            </a:r>
            <a:r>
              <a:rPr lang="en-US" sz="4000" b="1" dirty="0" err="1" smtClean="0">
                <a:solidFill>
                  <a:schemeClr val="tx2">
                    <a:lumMod val="50000"/>
                  </a:schemeClr>
                </a:solidFill>
                <a:latin typeface="Arial Narrow" pitchFamily="34" charset="0"/>
              </a:rPr>
              <a:t>gastroparesis</a:t>
            </a:r>
            <a:r>
              <a:rPr lang="en-US" sz="4000" b="1" dirty="0" smtClean="0">
                <a:solidFill>
                  <a:schemeClr val="tx2">
                    <a:lumMod val="50000"/>
                  </a:schemeClr>
                </a:solidFill>
                <a:latin typeface="Arial Narrow" pitchFamily="34" charset="0"/>
              </a:rPr>
              <a:t>. As many as 50 % of patients with type 1 diabetes have delayed gastric emptying of solids, which defines </a:t>
            </a:r>
            <a:r>
              <a:rPr lang="en-US" sz="4000" b="1" dirty="0" err="1" smtClean="0">
                <a:solidFill>
                  <a:schemeClr val="tx2">
                    <a:lumMod val="50000"/>
                  </a:schemeClr>
                </a:solidFill>
                <a:latin typeface="Arial Narrow" pitchFamily="34" charset="0"/>
              </a:rPr>
              <a:t>gastroparesis</a:t>
            </a:r>
            <a:r>
              <a:rPr lang="en-US" sz="4000" b="1" dirty="0" smtClean="0">
                <a:solidFill>
                  <a:schemeClr val="tx2">
                    <a:lumMod val="50000"/>
                  </a:schemeClr>
                </a:solidFill>
                <a:latin typeface="Arial Narrow" pitchFamily="34" charset="0"/>
              </a:rPr>
              <a:t>. Over a 10-year period, the cumulative incidence was 5.2%in type 1 diabetics, 1.0%in type 2 diabetics, and 0.2 % in general population, in one study.</a:t>
            </a:r>
            <a:endParaRPr lang="en-US" sz="4000" b="1" dirty="0">
              <a:solidFill>
                <a:schemeClr val="tx2">
                  <a:lumMod val="50000"/>
                </a:schemeClr>
              </a:solidFill>
              <a:latin typeface="Arial Narrow"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708" y="330506"/>
            <a:ext cx="10521109" cy="5721873"/>
          </a:xfrm>
        </p:spPr>
        <p:txBody>
          <a:bodyPr>
            <a:normAutofit/>
          </a:bodyPr>
          <a:lstStyle/>
          <a:p>
            <a:pPr>
              <a:buNone/>
            </a:pPr>
            <a:r>
              <a:rPr lang="en-US" sz="4400" b="1" dirty="0" smtClean="0">
                <a:solidFill>
                  <a:srgbClr val="C00000"/>
                </a:solidFill>
                <a:latin typeface="Arial Narrow" pitchFamily="34" charset="0"/>
              </a:rPr>
              <a:t>Clinical Features:</a:t>
            </a:r>
          </a:p>
          <a:p>
            <a:pPr>
              <a:buNone/>
            </a:pP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is a motility disorder of the stomach characterized by delayed gastric emptying in the absence of mechanical outlet obstruction.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is diagnosed more commonly in women than in men.</a:t>
            </a:r>
            <a:endParaRPr lang="en-US" sz="4400" b="1" dirty="0">
              <a:solidFill>
                <a:schemeClr val="tx2">
                  <a:lumMod val="50000"/>
                </a:schemeClr>
              </a:solidFill>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98305"/>
            <a:ext cx="11320035" cy="5843058"/>
          </a:xfrm>
        </p:spPr>
        <p:txBody>
          <a:bodyPr>
            <a:normAutofit/>
          </a:bodyPr>
          <a:lstStyle/>
          <a:p>
            <a:pPr>
              <a:buNone/>
            </a:pPr>
            <a:endParaRPr lang="en-US" sz="4400" b="1" dirty="0" smtClean="0">
              <a:solidFill>
                <a:schemeClr val="tx2">
                  <a:lumMod val="50000"/>
                </a:schemeClr>
              </a:solidFill>
              <a:latin typeface="Arial Narrow" pitchFamily="34" charset="0"/>
            </a:endParaRPr>
          </a:p>
          <a:p>
            <a:pPr>
              <a:buNone/>
            </a:pPr>
            <a:r>
              <a:rPr lang="en-US" sz="4400" b="1" dirty="0" smtClean="0">
                <a:solidFill>
                  <a:schemeClr val="tx2">
                    <a:lumMod val="50000"/>
                  </a:schemeClr>
                </a:solidFill>
                <a:latin typeface="Arial Narrow" pitchFamily="34" charset="0"/>
              </a:rPr>
              <a:t>This chapter will focus on those gastrointestinal disorders that have been specifically linked to diabetes. Liver diseases related to diabetes are covered elsewhere.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86439"/>
            <a:ext cx="10670039" cy="5754923"/>
          </a:xfrm>
        </p:spPr>
        <p:txBody>
          <a:bodyPr>
            <a:noAutofit/>
          </a:bodyPr>
          <a:lstStyle/>
          <a:p>
            <a:pPr>
              <a:buNone/>
            </a:pPr>
            <a:r>
              <a:rPr lang="en-US" sz="4000" b="1" dirty="0" smtClean="0">
                <a:solidFill>
                  <a:schemeClr val="tx2">
                    <a:lumMod val="50000"/>
                  </a:schemeClr>
                </a:solidFill>
                <a:latin typeface="Arial Narrow" pitchFamily="34" charset="0"/>
              </a:rPr>
              <a:t>Symptoms are greater after solid meals. The symptoms include nausea, bloating, early satiety, postprandial fullness, and abdominal pain. Clinical findings in severe cases may include a </a:t>
            </a:r>
            <a:r>
              <a:rPr lang="en-US" sz="4000" b="1" dirty="0" err="1" smtClean="0">
                <a:solidFill>
                  <a:schemeClr val="tx2">
                    <a:lumMod val="50000"/>
                  </a:schemeClr>
                </a:solidFill>
                <a:latin typeface="Arial Narrow" pitchFamily="34" charset="0"/>
              </a:rPr>
              <a:t>succussion</a:t>
            </a:r>
            <a:r>
              <a:rPr lang="en-US" sz="4000" b="1" dirty="0" smtClean="0">
                <a:solidFill>
                  <a:schemeClr val="tx2">
                    <a:lumMod val="50000"/>
                  </a:schemeClr>
                </a:solidFill>
                <a:latin typeface="Arial Narrow" pitchFamily="34" charset="0"/>
              </a:rPr>
              <a:t> splash, which is audible through a stethoscope over the gastric area while the trunk is shaken, and which is due to a large gastric residual after an overnight fast, or a meal.</a:t>
            </a:r>
            <a:endParaRPr lang="en-US" sz="4000" b="1" dirty="0">
              <a:solidFill>
                <a:schemeClr val="tx2">
                  <a:lumMod val="50000"/>
                </a:schemeClr>
              </a:solidFill>
              <a:latin typeface="Arial Narrow"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18641"/>
            <a:ext cx="10670039" cy="5622721"/>
          </a:xfrm>
        </p:spPr>
        <p:txBody>
          <a:bodyPr>
            <a:normAutofit/>
          </a:bodyPr>
          <a:lstStyle/>
          <a:p>
            <a:pPr>
              <a:buNone/>
            </a:pPr>
            <a:r>
              <a:rPr lang="en-US" sz="4400" b="1" dirty="0" smtClean="0">
                <a:solidFill>
                  <a:schemeClr val="tx2">
                    <a:lumMod val="50000"/>
                  </a:schemeClr>
                </a:solidFill>
                <a:latin typeface="Arial Narrow" pitchFamily="34" charset="0"/>
              </a:rPr>
              <a:t>In milder cases, objective evidence of slowed gastric emptying may be present with few or nonspecific symptoms.</a:t>
            </a:r>
          </a:p>
          <a:p>
            <a:pPr>
              <a:buNone/>
            </a:pPr>
            <a:r>
              <a:rPr lang="en-US" sz="4400" b="1" dirty="0" smtClean="0">
                <a:solidFill>
                  <a:schemeClr val="tx2">
                    <a:lumMod val="50000"/>
                  </a:schemeClr>
                </a:solidFill>
                <a:latin typeface="Arial Narrow" pitchFamily="34" charset="0"/>
              </a:rPr>
              <a:t>Abdominal pain is usually underappreciated in diabetic patients.</a:t>
            </a:r>
            <a:endParaRPr lang="en-US" sz="4400" b="1" dirty="0">
              <a:solidFill>
                <a:schemeClr val="tx2">
                  <a:lumMod val="50000"/>
                </a:schemeClr>
              </a:solidFill>
              <a:latin typeface="Arial Narrow"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5591"/>
            <a:ext cx="10703090" cy="5655772"/>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Because of gastric stasis, diabetic patients are prone to form “bezoars” which are conglomerations of undigested food material .</a:t>
            </a:r>
          </a:p>
          <a:p>
            <a:pPr>
              <a:buFont typeface="Wingdings" pitchFamily="2" charset="2"/>
              <a:buChar char="q"/>
            </a:pPr>
            <a:r>
              <a:rPr lang="en-US" sz="4400" b="1" dirty="0" smtClean="0">
                <a:solidFill>
                  <a:schemeClr val="tx2">
                    <a:lumMod val="50000"/>
                  </a:schemeClr>
                </a:solidFill>
                <a:latin typeface="Arial Narrow" pitchFamily="34" charset="0"/>
              </a:rPr>
              <a:t>Bezoars can cause </a:t>
            </a:r>
            <a:r>
              <a:rPr lang="en-US" sz="4400" b="1" dirty="0" err="1" smtClean="0">
                <a:solidFill>
                  <a:schemeClr val="tx2">
                    <a:lumMod val="50000"/>
                  </a:schemeClr>
                </a:solidFill>
                <a:latin typeface="Arial Narrow" pitchFamily="34" charset="0"/>
              </a:rPr>
              <a:t>epigastric</a:t>
            </a:r>
            <a:r>
              <a:rPr lang="en-US" sz="4400" b="1" dirty="0" smtClean="0">
                <a:solidFill>
                  <a:schemeClr val="tx2">
                    <a:lumMod val="50000"/>
                  </a:schemeClr>
                </a:solidFill>
                <a:latin typeface="Arial Narrow" pitchFamily="34" charset="0"/>
              </a:rPr>
              <a:t> discomfort, and can obstruct the pylorus, further promoting nausea and vomiting.</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64405"/>
            <a:ext cx="10097162" cy="5776957"/>
          </a:xfrm>
        </p:spPr>
        <p:txBody>
          <a:bodyPr>
            <a:noAutofit/>
          </a:bodyPr>
          <a:lstStyle/>
          <a:p>
            <a:pPr>
              <a:buNone/>
            </a:pPr>
            <a:r>
              <a:rPr lang="en-US" sz="4000" b="1" dirty="0" err="1" smtClean="0">
                <a:solidFill>
                  <a:srgbClr val="C00000"/>
                </a:solidFill>
                <a:latin typeface="Arial Narrow" pitchFamily="34" charset="0"/>
              </a:rPr>
              <a:t>Pathophysiology</a:t>
            </a:r>
            <a:r>
              <a:rPr lang="en-US" sz="4000" b="1" dirty="0" smtClean="0">
                <a:solidFill>
                  <a:srgbClr val="C00000"/>
                </a:solidFill>
                <a:latin typeface="Arial Narrow" pitchFamily="34" charset="0"/>
              </a:rPr>
              <a:t>:</a:t>
            </a:r>
          </a:p>
          <a:p>
            <a:pPr>
              <a:buNone/>
            </a:pPr>
            <a:r>
              <a:rPr lang="en-US" sz="4400" b="1" dirty="0" smtClean="0">
                <a:solidFill>
                  <a:schemeClr val="tx2">
                    <a:lumMod val="50000"/>
                  </a:schemeClr>
                </a:solidFill>
                <a:latin typeface="Arial Narrow" pitchFamily="34" charset="0"/>
              </a:rPr>
              <a:t>Gastric contractile rhythm is set by an electrical slow wave (normally around 3 Hz) generated by specialized pacemaker cells localized in the deep muscle layers of stomach known as the interstitial cells of </a:t>
            </a:r>
            <a:r>
              <a:rPr lang="en-US" sz="4400" b="1" dirty="0" err="1" smtClean="0">
                <a:solidFill>
                  <a:schemeClr val="tx2">
                    <a:lumMod val="50000"/>
                  </a:schemeClr>
                </a:solidFill>
                <a:latin typeface="Arial Narrow" pitchFamily="34" charset="0"/>
              </a:rPr>
              <a:t>Cajal</a:t>
            </a:r>
            <a:r>
              <a:rPr lang="en-US" sz="4400" b="1" dirty="0" smtClean="0">
                <a:solidFill>
                  <a:schemeClr val="tx2">
                    <a:lumMod val="50000"/>
                  </a:schemeClr>
                </a:solidFill>
                <a:latin typeface="Arial Narrow" pitchFamily="34" charset="0"/>
              </a:rPr>
              <a:t> (ICC) .</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25" y="209321"/>
            <a:ext cx="10983816" cy="5832042"/>
          </a:xfrm>
        </p:spPr>
        <p:txBody>
          <a:bodyPr>
            <a:noAutofit/>
          </a:bodyPr>
          <a:lstStyle/>
          <a:p>
            <a:pPr>
              <a:buNone/>
            </a:pPr>
            <a:r>
              <a:rPr lang="en-US" sz="4800" b="1" dirty="0" smtClean="0">
                <a:solidFill>
                  <a:schemeClr val="tx2">
                    <a:lumMod val="50000"/>
                  </a:schemeClr>
                </a:solidFill>
                <a:latin typeface="Arial Narrow" pitchFamily="34" charset="0"/>
              </a:rPr>
              <a:t>Recent studies of full-thickness gastric biopsies in refractory diabetic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and idiopathic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patients identified ICC depletion, decreased density of nerve fibers, smooth muscle fibrosis, changes in neurotransmitters, and a </a:t>
            </a:r>
            <a:r>
              <a:rPr lang="en-US" sz="4800" b="1" dirty="0" err="1" smtClean="0">
                <a:solidFill>
                  <a:schemeClr val="tx2">
                    <a:lumMod val="50000"/>
                  </a:schemeClr>
                </a:solidFill>
                <a:latin typeface="Arial Narrow" pitchFamily="34" charset="0"/>
              </a:rPr>
              <a:t>myenteric</a:t>
            </a:r>
            <a:r>
              <a:rPr lang="en-US" sz="4800" b="1" dirty="0" smtClean="0">
                <a:solidFill>
                  <a:schemeClr val="tx2">
                    <a:lumMod val="50000"/>
                  </a:schemeClr>
                </a:solidFill>
                <a:latin typeface="Arial Narrow" pitchFamily="34" charset="0"/>
              </a:rPr>
              <a:t> immune infiltrate in the muscle layer.</a:t>
            </a:r>
            <a:endParaRPr lang="en-US" sz="4800" b="1" dirty="0">
              <a:solidFill>
                <a:schemeClr val="tx2">
                  <a:lumMod val="50000"/>
                </a:schemeClr>
              </a:solidFill>
              <a:latin typeface="Arial Narrow"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86439"/>
            <a:ext cx="11479575" cy="6571561"/>
          </a:xfrm>
        </p:spPr>
        <p:txBody>
          <a:bodyPr>
            <a:noAutofit/>
          </a:bodyPr>
          <a:lstStyle/>
          <a:p>
            <a:pPr>
              <a:buNone/>
            </a:pPr>
            <a:r>
              <a:rPr lang="en-US" sz="4400" b="1" dirty="0" smtClean="0">
                <a:solidFill>
                  <a:srgbClr val="C00000"/>
                </a:solidFill>
                <a:latin typeface="Arial Narrow" pitchFamily="34" charset="0"/>
              </a:rPr>
              <a:t>Diagnosis:</a:t>
            </a:r>
          </a:p>
          <a:p>
            <a:pPr>
              <a:buFont typeface="Wingdings" pitchFamily="2" charset="2"/>
              <a:buChar char="q"/>
            </a:pPr>
            <a:r>
              <a:rPr lang="en-US" sz="4400" b="1" dirty="0" smtClean="0">
                <a:solidFill>
                  <a:schemeClr val="tx2">
                    <a:lumMod val="50000"/>
                  </a:schemeClr>
                </a:solidFill>
                <a:latin typeface="Arial Narrow" pitchFamily="34" charset="0"/>
              </a:rPr>
              <a:t>Diabetic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should be suspected when a patient presents with compatible clinical symptoms and mechanical obstruction is excluded with upper endoscopy or radiography.</a:t>
            </a:r>
          </a:p>
          <a:p>
            <a:pPr>
              <a:buFont typeface="Wingdings" pitchFamily="2" charset="2"/>
              <a:buChar char="q"/>
            </a:pPr>
            <a:r>
              <a:rPr lang="en-US" sz="4400" b="1" dirty="0" smtClean="0">
                <a:solidFill>
                  <a:schemeClr val="tx2">
                    <a:lumMod val="50000"/>
                  </a:schemeClr>
                </a:solidFill>
                <a:latin typeface="Arial Narrow" pitchFamily="34" charset="0"/>
              </a:rPr>
              <a:t>  The diagnosis may be confirmed by demonstrating a delay in the gastric emptying of solids.</a:t>
            </a:r>
            <a:endParaRPr lang="en-US" sz="4400" b="1" dirty="0">
              <a:solidFill>
                <a:schemeClr val="tx2">
                  <a:lumMod val="50000"/>
                </a:schemeClr>
              </a:solidFill>
              <a:latin typeface="Arial Narrow"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237"/>
            <a:ext cx="10504786" cy="5887126"/>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Measuring the emptying of liquids is of limited use, since this is usually normal in the diabetic patient with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a:t>
            </a:r>
          </a:p>
          <a:p>
            <a:pPr>
              <a:buFont typeface="Wingdings" pitchFamily="2" charset="2"/>
              <a:buChar char="q"/>
            </a:pPr>
            <a:r>
              <a:rPr lang="en-US" sz="4400" b="1" dirty="0" smtClean="0">
                <a:solidFill>
                  <a:schemeClr val="tx2">
                    <a:lumMod val="50000"/>
                  </a:schemeClr>
                </a:solidFill>
                <a:latin typeface="Arial Narrow" pitchFamily="34" charset="0"/>
              </a:rPr>
              <a:t>Gastric </a:t>
            </a:r>
            <a:r>
              <a:rPr lang="en-US" sz="4400" b="1" dirty="0" err="1" smtClean="0">
                <a:solidFill>
                  <a:schemeClr val="tx2">
                    <a:lumMod val="50000"/>
                  </a:schemeClr>
                </a:solidFill>
                <a:latin typeface="Arial Narrow" pitchFamily="34" charset="0"/>
              </a:rPr>
              <a:t>scintigraphy</a:t>
            </a:r>
            <a:r>
              <a:rPr lang="en-US" sz="4400" b="1" dirty="0" smtClean="0">
                <a:solidFill>
                  <a:schemeClr val="tx2">
                    <a:lumMod val="50000"/>
                  </a:schemeClr>
                </a:solidFill>
                <a:latin typeface="Arial Narrow" pitchFamily="34" charset="0"/>
              </a:rPr>
              <a:t>, a noninvasive nuclear medicine study, is the consensus test for measuring gastric emptying.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0507"/>
            <a:ext cx="10526820" cy="5710856"/>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The patient ingests some form of consensus meal with known kinetics in normal individuals. </a:t>
            </a:r>
          </a:p>
          <a:p>
            <a:pPr>
              <a:buFont typeface="Wingdings" pitchFamily="2" charset="2"/>
              <a:buChar char="q"/>
            </a:pPr>
            <a:r>
              <a:rPr lang="en-US" sz="4400" b="1" dirty="0" err="1" smtClean="0">
                <a:solidFill>
                  <a:schemeClr val="tx2">
                    <a:lumMod val="50000"/>
                  </a:schemeClr>
                </a:solidFill>
                <a:latin typeface="Arial Narrow" pitchFamily="34" charset="0"/>
              </a:rPr>
              <a:t>Scintigraphy</a:t>
            </a:r>
            <a:r>
              <a:rPr lang="en-US" sz="4400" b="1" dirty="0" smtClean="0">
                <a:solidFill>
                  <a:schemeClr val="tx2">
                    <a:lumMod val="50000"/>
                  </a:schemeClr>
                </a:solidFill>
                <a:latin typeface="Arial Narrow" pitchFamily="34" charset="0"/>
              </a:rPr>
              <a:t> is done at variable intervals up to 4 h. The result is reported as the percentage of the meal emptied after 1, 2, or 4 h, or as the half time for gastric emptying.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7" y="308473"/>
            <a:ext cx="11391440" cy="5732890"/>
          </a:xfrm>
        </p:spPr>
        <p:txBody>
          <a:bodyPr>
            <a:normAutofit/>
          </a:bodyPr>
          <a:lstStyle/>
          <a:p>
            <a:pPr>
              <a:buFont typeface="Wingdings" pitchFamily="2" charset="2"/>
              <a:buChar char="q"/>
            </a:pP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is defined as less than 40–50 % emptying at 2 h or less than 90 % at 4 h.</a:t>
            </a:r>
          </a:p>
          <a:p>
            <a:pPr>
              <a:buNone/>
            </a:pPr>
            <a:r>
              <a:rPr lang="en-US" sz="4800" b="1" dirty="0" smtClean="0">
                <a:solidFill>
                  <a:schemeClr val="tx2">
                    <a:lumMod val="50000"/>
                  </a:schemeClr>
                </a:solidFill>
                <a:latin typeface="Arial Narrow" pitchFamily="34" charset="0"/>
              </a:rPr>
              <a:t> </a:t>
            </a:r>
          </a:p>
          <a:p>
            <a:pPr>
              <a:buFont typeface="Wingdings" pitchFamily="2" charset="2"/>
              <a:buChar char="q"/>
            </a:pPr>
            <a:r>
              <a:rPr lang="en-US" sz="4800" b="1" dirty="0" smtClean="0">
                <a:solidFill>
                  <a:schemeClr val="tx2">
                    <a:lumMod val="50000"/>
                  </a:schemeClr>
                </a:solidFill>
                <a:latin typeface="Arial Narrow" pitchFamily="34" charset="0"/>
              </a:rPr>
              <a:t>However, a shorter duration for the test is believed to be less sensitive.</a:t>
            </a:r>
            <a:endParaRPr lang="en-US" sz="4800" b="1" dirty="0">
              <a:solidFill>
                <a:schemeClr val="tx2">
                  <a:lumMod val="50000"/>
                </a:schemeClr>
              </a:solidFill>
              <a:latin typeface="Arial Narrow"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3557"/>
            <a:ext cx="10758174" cy="5677805"/>
          </a:xfrm>
        </p:spPr>
        <p:txBody>
          <a:bodyPr>
            <a:noAutofit/>
          </a:bodyPr>
          <a:lstStyle/>
          <a:p>
            <a:pPr>
              <a:buNone/>
            </a:pPr>
            <a:r>
              <a:rPr lang="en-US" sz="4800" b="1" dirty="0" smtClean="0">
                <a:solidFill>
                  <a:schemeClr val="tx2">
                    <a:lumMod val="50000"/>
                  </a:schemeClr>
                </a:solidFill>
                <a:latin typeface="Arial Narrow" pitchFamily="34" charset="0"/>
              </a:rPr>
              <a:t>In preparing for the test, drugs that accelerate (</a:t>
            </a:r>
            <a:r>
              <a:rPr lang="en-US" sz="4800" b="1" dirty="0" err="1" smtClean="0">
                <a:solidFill>
                  <a:schemeClr val="tx2">
                    <a:lumMod val="50000"/>
                  </a:schemeClr>
                </a:solidFill>
                <a:latin typeface="Arial Narrow" pitchFamily="34" charset="0"/>
              </a:rPr>
              <a:t>metoclopramide</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domperidone</a:t>
            </a:r>
            <a:r>
              <a:rPr lang="en-US" sz="4800" b="1" dirty="0" smtClean="0">
                <a:solidFill>
                  <a:schemeClr val="tx2">
                    <a:lumMod val="50000"/>
                  </a:schemeClr>
                </a:solidFill>
                <a:latin typeface="Arial Narrow" pitchFamily="34" charset="0"/>
              </a:rPr>
              <a:t>, erythromycin) or delay (narcotic analgesics, </a:t>
            </a:r>
            <a:r>
              <a:rPr lang="en-US" sz="4800" b="1" dirty="0" err="1" smtClean="0">
                <a:solidFill>
                  <a:schemeClr val="tx2">
                    <a:lumMod val="50000"/>
                  </a:schemeClr>
                </a:solidFill>
                <a:latin typeface="Arial Narrow" pitchFamily="34" charset="0"/>
              </a:rPr>
              <a:t>anticholinergics</a:t>
            </a:r>
            <a:r>
              <a:rPr lang="en-US" sz="4800" b="1" dirty="0" smtClean="0">
                <a:solidFill>
                  <a:schemeClr val="tx2">
                    <a:lumMod val="50000"/>
                  </a:schemeClr>
                </a:solidFill>
                <a:latin typeface="Arial Narrow" pitchFamily="34" charset="0"/>
              </a:rPr>
              <a:t>) gastric emptying should be discontinued for 48–72 h prior to the examination.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0337"/>
            <a:ext cx="12192000" cy="5821025"/>
          </a:xfrm>
        </p:spPr>
        <p:txBody>
          <a:bodyPr>
            <a:normAutofit/>
          </a:bodyPr>
          <a:lstStyle/>
          <a:p>
            <a:pPr>
              <a:buNone/>
            </a:pPr>
            <a:r>
              <a:rPr lang="en-US" sz="4400" b="1" dirty="0" smtClean="0">
                <a:solidFill>
                  <a:schemeClr val="tx1">
                    <a:lumMod val="95000"/>
                    <a:lumOff val="5000"/>
                  </a:schemeClr>
                </a:solidFill>
                <a:latin typeface="Arial Narrow" pitchFamily="34" charset="0"/>
              </a:rPr>
              <a:t>In order to provide a background for the gastrointestinal problems associated with diabetes, the topics of </a:t>
            </a:r>
            <a:r>
              <a:rPr lang="en-US" sz="4400" b="1" dirty="0" err="1" smtClean="0">
                <a:solidFill>
                  <a:schemeClr val="tx1">
                    <a:lumMod val="95000"/>
                    <a:lumOff val="5000"/>
                  </a:schemeClr>
                </a:solidFill>
                <a:latin typeface="Arial Narrow" pitchFamily="34" charset="0"/>
              </a:rPr>
              <a:t>neurogastroenterology</a:t>
            </a:r>
            <a:r>
              <a:rPr lang="en-US" sz="4400" b="1" dirty="0" smtClean="0">
                <a:solidFill>
                  <a:schemeClr val="tx1">
                    <a:lumMod val="95000"/>
                    <a:lumOff val="5000"/>
                  </a:schemeClr>
                </a:solidFill>
                <a:latin typeface="Arial Narrow" pitchFamily="34" charset="0"/>
              </a:rPr>
              <a:t> and absorptive physiology will be reviewed briefly, followed by a discussion of disease complications organized by symptom, with a focus on practical methods of assessment and treatment.</a:t>
            </a:r>
            <a:endParaRPr lang="en-US" sz="4400" b="1" dirty="0">
              <a:solidFill>
                <a:schemeClr val="tx1">
                  <a:lumMod val="95000"/>
                  <a:lumOff val="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97455"/>
            <a:ext cx="10284449" cy="5743907"/>
          </a:xfrm>
        </p:spPr>
        <p:txBody>
          <a:bodyPr>
            <a:normAutofit/>
          </a:bodyPr>
          <a:lstStyle/>
          <a:p>
            <a:pPr>
              <a:buNone/>
            </a:pPr>
            <a:r>
              <a:rPr lang="en-US" sz="4800" b="1" dirty="0" smtClean="0">
                <a:solidFill>
                  <a:schemeClr val="tx2">
                    <a:lumMod val="50000"/>
                  </a:schemeClr>
                </a:solidFill>
                <a:latin typeface="Arial Narrow" pitchFamily="34" charset="0"/>
              </a:rPr>
              <a:t>In diabetic patients, if hyperglycemia is present due to diabetes or critical illness, the test should be delayed until relative </a:t>
            </a:r>
            <a:r>
              <a:rPr lang="en-US" sz="4800" b="1" dirty="0" err="1" smtClean="0">
                <a:solidFill>
                  <a:schemeClr val="tx2">
                    <a:lumMod val="50000"/>
                  </a:schemeClr>
                </a:solidFill>
                <a:latin typeface="Arial Narrow" pitchFamily="34" charset="0"/>
              </a:rPr>
              <a:t>euglycemia</a:t>
            </a:r>
            <a:r>
              <a:rPr lang="en-US" sz="4800" b="1" dirty="0" smtClean="0">
                <a:solidFill>
                  <a:schemeClr val="tx2">
                    <a:lumMod val="50000"/>
                  </a:schemeClr>
                </a:solidFill>
                <a:latin typeface="Arial Narrow" pitchFamily="34" charset="0"/>
              </a:rPr>
              <a:t> is achieved.</a:t>
            </a:r>
            <a:endParaRPr lang="en-US" sz="4800" b="1" dirty="0">
              <a:solidFill>
                <a:schemeClr val="tx2">
                  <a:lumMod val="50000"/>
                </a:schemeClr>
              </a:solidFill>
              <a:latin typeface="Arial Narrow"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0675"/>
            <a:ext cx="10758174" cy="5600687"/>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A relatively newer modality used in limited clinical settings to diagnose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is the wireless motility capsule (WMC, marketed as the </a:t>
            </a:r>
            <a:r>
              <a:rPr lang="en-US" sz="4400" b="1" dirty="0" err="1" smtClean="0">
                <a:solidFill>
                  <a:schemeClr val="tx2">
                    <a:lumMod val="50000"/>
                  </a:schemeClr>
                </a:solidFill>
                <a:latin typeface="Arial Narrow" pitchFamily="34" charset="0"/>
              </a:rPr>
              <a:t>SmartPill</a:t>
            </a:r>
            <a:r>
              <a:rPr lang="en-US" sz="4400" b="1" dirty="0" smtClean="0">
                <a:solidFill>
                  <a:schemeClr val="tx2">
                    <a:lumMod val="50000"/>
                  </a:schemeClr>
                </a:solidFill>
                <a:latin typeface="Arial Narrow" pitchFamily="34" charset="0"/>
              </a:rPr>
              <a:t>). </a:t>
            </a:r>
          </a:p>
          <a:p>
            <a:pPr>
              <a:buFont typeface="Wingdings" pitchFamily="2" charset="2"/>
              <a:buChar char="q"/>
            </a:pPr>
            <a:r>
              <a:rPr lang="en-US" sz="4400" b="1" dirty="0" smtClean="0">
                <a:solidFill>
                  <a:schemeClr val="tx2">
                    <a:lumMod val="50000"/>
                  </a:schemeClr>
                </a:solidFill>
                <a:latin typeface="Arial Narrow" pitchFamily="34" charset="0"/>
              </a:rPr>
              <a:t>The WMC is an orally ingested, </a:t>
            </a:r>
            <a:r>
              <a:rPr lang="en-US" sz="4400" b="1" dirty="0" err="1" smtClean="0">
                <a:solidFill>
                  <a:schemeClr val="tx2">
                    <a:lumMod val="50000"/>
                  </a:schemeClr>
                </a:solidFill>
                <a:latin typeface="Arial Narrow" pitchFamily="34" charset="0"/>
              </a:rPr>
              <a:t>nondigestible</a:t>
            </a:r>
            <a:r>
              <a:rPr lang="en-US" sz="4400" b="1" dirty="0" smtClean="0">
                <a:solidFill>
                  <a:schemeClr val="tx2">
                    <a:lumMod val="50000"/>
                  </a:schemeClr>
                </a:solidFill>
                <a:latin typeface="Arial Narrow" pitchFamily="34" charset="0"/>
              </a:rPr>
              <a:t>, data-recording device that enables the simultaneous assessment of regional and whole gut transit among other measurements.</a:t>
            </a:r>
            <a:endParaRPr lang="en-US" sz="4400" b="1" dirty="0">
              <a:solidFill>
                <a:schemeClr val="tx2">
                  <a:lumMod val="50000"/>
                </a:schemeClr>
              </a:solidFill>
              <a:latin typeface="Arial Narrow"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3389"/>
            <a:ext cx="10350550" cy="5787974"/>
          </a:xfrm>
        </p:spPr>
        <p:txBody>
          <a:bodyPr>
            <a:normAutofit/>
          </a:bodyPr>
          <a:lstStyle/>
          <a:p>
            <a:pPr>
              <a:buNone/>
            </a:pPr>
            <a:r>
              <a:rPr lang="en-US" sz="4800" b="1" dirty="0" smtClean="0">
                <a:solidFill>
                  <a:schemeClr val="tx2">
                    <a:lumMod val="50000"/>
                  </a:schemeClr>
                </a:solidFill>
                <a:latin typeface="Arial Narrow" pitchFamily="34" charset="0"/>
              </a:rPr>
              <a:t>Patients swallow the capsule on an empty stomach and the WMC measures pH, temperature, and pressure simultaneously.</a:t>
            </a:r>
            <a:endParaRPr lang="en-US" sz="4800" b="1" dirty="0">
              <a:solidFill>
                <a:schemeClr val="tx2">
                  <a:lumMod val="50000"/>
                </a:schemeClr>
              </a:solidFill>
              <a:latin typeface="Arial Narrow"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31355"/>
            <a:ext cx="11512626" cy="5810008"/>
          </a:xfrm>
        </p:spPr>
        <p:txBody>
          <a:bodyPr>
            <a:noAutofit/>
          </a:bodyPr>
          <a:lstStyle/>
          <a:p>
            <a:pPr>
              <a:buNone/>
            </a:pPr>
            <a:r>
              <a:rPr lang="en-US" sz="4400" b="1" dirty="0" smtClean="0">
                <a:solidFill>
                  <a:schemeClr val="tx2">
                    <a:lumMod val="50000"/>
                  </a:schemeClr>
                </a:solidFill>
                <a:latin typeface="Arial Narrow" pitchFamily="34" charset="0"/>
              </a:rPr>
              <a:t>Emptying of the capsule from the stomach is denoted by a rise in the pH as the capsule transitions from an acidic gastric environment to the bicarbonate-rich small bowel lumen. The cutoff for gastric emptying time is 5 h. When compared to nuclear </a:t>
            </a:r>
            <a:r>
              <a:rPr lang="en-US" sz="4400" b="1" dirty="0" err="1" smtClean="0">
                <a:solidFill>
                  <a:schemeClr val="tx2">
                    <a:lumMod val="50000"/>
                  </a:schemeClr>
                </a:solidFill>
                <a:latin typeface="Arial Narrow" pitchFamily="34" charset="0"/>
              </a:rPr>
              <a:t>scintigraphy</a:t>
            </a:r>
            <a:r>
              <a:rPr lang="en-US" sz="4400" b="1" dirty="0" smtClean="0">
                <a:solidFill>
                  <a:schemeClr val="tx2">
                    <a:lumMod val="50000"/>
                  </a:schemeClr>
                </a:solidFill>
                <a:latin typeface="Arial Narrow" pitchFamily="34" charset="0"/>
              </a:rPr>
              <a:t>, WMC had a sensitivity of 65 % and specificity of 87 % for the diagnosis of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10989529" cy="5776957"/>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It is prudent to distinguish between acute and chronic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a:t>
            </a:r>
          </a:p>
          <a:p>
            <a:pPr>
              <a:buFont typeface="Wingdings" pitchFamily="2" charset="2"/>
              <a:buChar char="q"/>
            </a:pPr>
            <a:r>
              <a:rPr lang="en-US" sz="4800" b="1" dirty="0" smtClean="0">
                <a:solidFill>
                  <a:schemeClr val="tx2">
                    <a:lumMod val="50000"/>
                  </a:schemeClr>
                </a:solidFill>
                <a:latin typeface="Arial Narrow" pitchFamily="34" charset="0"/>
              </a:rPr>
              <a:t> In acute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delay in gastric emptying is often the result of acute hyperglycemia or other metabolic alterations, such as the case with diabetic </a:t>
            </a:r>
            <a:r>
              <a:rPr lang="en-US" sz="4800" b="1" dirty="0" err="1" smtClean="0">
                <a:solidFill>
                  <a:schemeClr val="tx2">
                    <a:lumMod val="50000"/>
                  </a:schemeClr>
                </a:solidFill>
                <a:latin typeface="Arial Narrow" pitchFamily="34" charset="0"/>
              </a:rPr>
              <a:t>ketoacidosis</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21" y="253389"/>
            <a:ext cx="11060934" cy="5787974"/>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Both delayed gastric emptying and symptoms often improve once glucose control is restored toward normal.</a:t>
            </a:r>
          </a:p>
          <a:p>
            <a:pPr>
              <a:buFont typeface="Wingdings" pitchFamily="2" charset="2"/>
              <a:buChar char="q"/>
            </a:pPr>
            <a:r>
              <a:rPr lang="en-US" sz="4400" b="1" dirty="0" smtClean="0">
                <a:solidFill>
                  <a:schemeClr val="tx2">
                    <a:lumMod val="50000"/>
                  </a:schemeClr>
                </a:solidFill>
                <a:latin typeface="Arial Narrow" pitchFamily="34" charset="0"/>
              </a:rPr>
              <a:t> In contrast, chronic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which currently appears to be much less common, does not improve markedly with improvement in glucose control.</a:t>
            </a:r>
            <a:endParaRPr lang="en-US" sz="4400" b="1" dirty="0">
              <a:solidFill>
                <a:schemeClr val="tx2">
                  <a:lumMod val="50000"/>
                </a:schemeClr>
              </a:solidFill>
              <a:latin typeface="Arial Narrow"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892"/>
            <a:ext cx="8596668" cy="1320800"/>
          </a:xfrm>
        </p:spPr>
        <p:txBody>
          <a:bodyPr>
            <a:normAutofit/>
          </a:bodyPr>
          <a:lstStyle/>
          <a:p>
            <a:r>
              <a:rPr lang="en-US" sz="4400" b="1" dirty="0" smtClean="0">
                <a:solidFill>
                  <a:srgbClr val="C00000"/>
                </a:solidFill>
                <a:latin typeface="Arial Narrow" pitchFamily="34" charset="0"/>
              </a:rPr>
              <a:t>Differential Diagnosis:</a:t>
            </a:r>
            <a:endParaRPr lang="en-US" sz="4400" b="1" dirty="0">
              <a:solidFill>
                <a:srgbClr val="C00000"/>
              </a:solidFill>
              <a:latin typeface="Arial Narrow"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374573" y="1024569"/>
            <a:ext cx="9628743" cy="5519449"/>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01" y="319489"/>
            <a:ext cx="11127037" cy="5721873"/>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Newer classes of diabetes medications such as </a:t>
            </a:r>
            <a:r>
              <a:rPr lang="en-US" sz="4400" b="1" dirty="0" err="1" smtClean="0">
                <a:solidFill>
                  <a:schemeClr val="tx2">
                    <a:lumMod val="50000"/>
                  </a:schemeClr>
                </a:solidFill>
                <a:latin typeface="Arial Narrow" pitchFamily="34" charset="0"/>
              </a:rPr>
              <a:t>amylin</a:t>
            </a:r>
            <a:r>
              <a:rPr lang="en-US" sz="4400" b="1" dirty="0" smtClean="0">
                <a:solidFill>
                  <a:schemeClr val="tx2">
                    <a:lumMod val="50000"/>
                  </a:schemeClr>
                </a:solidFill>
                <a:latin typeface="Arial Narrow" pitchFamily="34" charset="0"/>
              </a:rPr>
              <a:t> analogues (e.g., </a:t>
            </a:r>
            <a:r>
              <a:rPr lang="en-US" sz="4400" b="1" dirty="0" err="1" smtClean="0">
                <a:solidFill>
                  <a:schemeClr val="tx2">
                    <a:lumMod val="50000"/>
                  </a:schemeClr>
                </a:solidFill>
                <a:latin typeface="Arial Narrow" pitchFamily="34" charset="0"/>
              </a:rPr>
              <a:t>pramlintide</a:t>
            </a:r>
            <a:r>
              <a:rPr lang="en-US" sz="4400" b="1" dirty="0" smtClean="0">
                <a:solidFill>
                  <a:schemeClr val="tx2">
                    <a:lumMod val="50000"/>
                  </a:schemeClr>
                </a:solidFill>
                <a:latin typeface="Arial Narrow" pitchFamily="34" charset="0"/>
              </a:rPr>
              <a:t>) or GLP-1 analogues (e.g., </a:t>
            </a:r>
            <a:r>
              <a:rPr lang="en-US" sz="4400" b="1" dirty="0" err="1" smtClean="0">
                <a:solidFill>
                  <a:schemeClr val="tx2">
                    <a:lumMod val="50000"/>
                  </a:schemeClr>
                </a:solidFill>
                <a:latin typeface="Arial Narrow" pitchFamily="34" charset="0"/>
              </a:rPr>
              <a:t>exenatide</a:t>
            </a:r>
            <a:r>
              <a:rPr lang="en-US" sz="4400" b="1" dirty="0" smtClean="0">
                <a:solidFill>
                  <a:schemeClr val="tx2">
                    <a:lumMod val="50000"/>
                  </a:schemeClr>
                </a:solidFill>
                <a:latin typeface="Arial Narrow" pitchFamily="34" charset="0"/>
              </a:rPr>
              <a:t>) may result in delayed gastric emptying . </a:t>
            </a:r>
          </a:p>
          <a:p>
            <a:pPr>
              <a:buFont typeface="Wingdings" pitchFamily="2" charset="2"/>
              <a:buChar char="q"/>
            </a:pPr>
            <a:r>
              <a:rPr lang="en-US" sz="4400" b="1" dirty="0" smtClean="0">
                <a:solidFill>
                  <a:schemeClr val="tx2">
                    <a:lumMod val="50000"/>
                  </a:schemeClr>
                </a:solidFill>
                <a:latin typeface="Arial Narrow" pitchFamily="34" charset="0"/>
              </a:rPr>
              <a:t>In contrast, </a:t>
            </a:r>
            <a:r>
              <a:rPr lang="en-US" sz="4400" b="1" dirty="0" err="1" smtClean="0">
                <a:solidFill>
                  <a:schemeClr val="tx2">
                    <a:lumMod val="50000"/>
                  </a:schemeClr>
                </a:solidFill>
                <a:latin typeface="Arial Narrow" pitchFamily="34" charset="0"/>
              </a:rPr>
              <a:t>dipeptidyl</a:t>
            </a:r>
            <a:r>
              <a:rPr lang="en-US" sz="4400" b="1" dirty="0" smtClean="0">
                <a:solidFill>
                  <a:schemeClr val="tx2">
                    <a:lumMod val="50000"/>
                  </a:schemeClr>
                </a:solidFill>
                <a:latin typeface="Arial Narrow" pitchFamily="34" charset="0"/>
              </a:rPr>
              <a:t> peptidase IV inhibitors (e.g., </a:t>
            </a:r>
            <a:r>
              <a:rPr lang="en-US" sz="4400" b="1" dirty="0" err="1" smtClean="0">
                <a:solidFill>
                  <a:schemeClr val="tx2">
                    <a:lumMod val="50000"/>
                  </a:schemeClr>
                </a:solidFill>
                <a:latin typeface="Arial Narrow" pitchFamily="34" charset="0"/>
              </a:rPr>
              <a:t>sitagliptin</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vildagliptin</a:t>
            </a:r>
            <a:r>
              <a:rPr lang="en-US" sz="4400" b="1" dirty="0" smtClean="0">
                <a:solidFill>
                  <a:schemeClr val="tx2">
                    <a:lumMod val="50000"/>
                  </a:schemeClr>
                </a:solidFill>
                <a:latin typeface="Arial Narrow" pitchFamily="34" charset="0"/>
              </a:rPr>
              <a:t>  do not delay gastric emptying.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9489"/>
            <a:ext cx="10218348" cy="5721873"/>
          </a:xfrm>
        </p:spPr>
        <p:txBody>
          <a:bodyPr>
            <a:normAutofit/>
          </a:bodyPr>
          <a:lstStyle/>
          <a:p>
            <a:pPr>
              <a:buFont typeface="Wingdings" pitchFamily="2" charset="2"/>
              <a:buChar char="q"/>
            </a:pPr>
            <a:r>
              <a:rPr lang="en-US" sz="4400" b="1" dirty="0" smtClean="0">
                <a:solidFill>
                  <a:srgbClr val="C00000"/>
                </a:solidFill>
                <a:latin typeface="Arial Narrow" pitchFamily="34" charset="0"/>
              </a:rPr>
              <a:t>Treatment:</a:t>
            </a:r>
          </a:p>
          <a:p>
            <a:pPr>
              <a:buFont typeface="Wingdings" pitchFamily="2" charset="2"/>
              <a:buChar char="q"/>
            </a:pPr>
            <a:r>
              <a:rPr lang="en-US" sz="4400" b="1" dirty="0" smtClean="0">
                <a:solidFill>
                  <a:schemeClr val="tx2">
                    <a:lumMod val="50000"/>
                  </a:schemeClr>
                </a:solidFill>
                <a:latin typeface="Arial Narrow" pitchFamily="34" charset="0"/>
              </a:rPr>
              <a:t>The treatment of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depends on its severity. </a:t>
            </a:r>
          </a:p>
          <a:p>
            <a:pPr>
              <a:buFont typeface="Wingdings" pitchFamily="2" charset="2"/>
              <a:buChar char="q"/>
            </a:pPr>
            <a:r>
              <a:rPr lang="en-US" sz="4400" b="1" dirty="0" smtClean="0">
                <a:solidFill>
                  <a:schemeClr val="tx2">
                    <a:lumMod val="50000"/>
                  </a:schemeClr>
                </a:solidFill>
                <a:latin typeface="Arial Narrow" pitchFamily="34" charset="0"/>
              </a:rPr>
              <a:t>For patients with severe symptoms, liquids are better tolerated than solids. Increasing the nutrient component of the liquid meal can improve nutritional balance.</a:t>
            </a:r>
            <a:endParaRPr lang="en-US" sz="4400" b="1" dirty="0">
              <a:solidFill>
                <a:schemeClr val="tx2">
                  <a:lumMod val="50000"/>
                </a:schemeClr>
              </a:solidFill>
              <a:latin typeface="Arial Narrow"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405" y="154237"/>
            <a:ext cx="10675343" cy="5887126"/>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Fibrous vegetables such as celery, asparagus, broccoli, and others are particularly poorly tolerated and may lead to </a:t>
            </a:r>
            <a:r>
              <a:rPr lang="en-US" sz="4400" b="1" dirty="0" err="1" smtClean="0">
                <a:solidFill>
                  <a:schemeClr val="tx2">
                    <a:lumMod val="50000"/>
                  </a:schemeClr>
                </a:solidFill>
                <a:latin typeface="Arial Narrow" pitchFamily="34" charset="0"/>
              </a:rPr>
              <a:t>bezoar</a:t>
            </a:r>
            <a:r>
              <a:rPr lang="en-US" sz="4400" b="1" dirty="0" smtClean="0">
                <a:solidFill>
                  <a:schemeClr val="tx2">
                    <a:lumMod val="50000"/>
                  </a:schemeClr>
                </a:solidFill>
                <a:latin typeface="Arial Narrow" pitchFamily="34" charset="0"/>
              </a:rPr>
              <a:t> formation so that a low-residue diet is recommended.</a:t>
            </a:r>
          </a:p>
          <a:p>
            <a:pPr>
              <a:buFont typeface="Wingdings" pitchFamily="2" charset="2"/>
              <a:buChar char="q"/>
            </a:pPr>
            <a:r>
              <a:rPr lang="en-US" sz="4400" b="1" dirty="0" smtClean="0">
                <a:solidFill>
                  <a:schemeClr val="tx2">
                    <a:lumMod val="50000"/>
                  </a:schemeClr>
                </a:solidFill>
                <a:latin typeface="Arial Narrow" pitchFamily="34" charset="0"/>
              </a:rPr>
              <a:t> A low-fat diet (&lt;40 g per day) is recommended, since fats delay gastric emptying.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1259239" cy="6041362"/>
          </a:xfrm>
        </p:spPr>
        <p:txBody>
          <a:bodyPr/>
          <a:lstStyle/>
          <a:p>
            <a:pPr>
              <a:buNone/>
            </a:pPr>
            <a:r>
              <a:rPr lang="en-US" sz="3600" b="1" dirty="0" smtClean="0">
                <a:solidFill>
                  <a:srgbClr val="C00000"/>
                </a:solidFill>
                <a:latin typeface="Arial Narrow" pitchFamily="34" charset="0"/>
              </a:rPr>
              <a:t>The Enteric Nervous System</a:t>
            </a:r>
          </a:p>
          <a:p>
            <a:pPr>
              <a:buNone/>
            </a:pPr>
            <a:r>
              <a:rPr lang="en-US" sz="4400" b="1" dirty="0" smtClean="0">
                <a:solidFill>
                  <a:schemeClr val="tx1">
                    <a:lumMod val="95000"/>
                    <a:lumOff val="5000"/>
                  </a:schemeClr>
                </a:solidFill>
                <a:latin typeface="Arial Narrow" pitchFamily="34" charset="0"/>
              </a:rPr>
              <a:t>The enteric nervous system modulates gastrointestinal motility, secretion, visceral perceptions of pain and other sensations, and the absorption of water, electrolytes, and nutrients.</a:t>
            </a:r>
            <a:endParaRPr lang="en-US" sz="4400" b="1" dirty="0">
              <a:solidFill>
                <a:schemeClr val="tx1">
                  <a:lumMod val="95000"/>
                  <a:lumOff val="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7287"/>
            <a:ext cx="10548854" cy="5854075"/>
          </a:xfrm>
        </p:spPr>
        <p:txBody>
          <a:bodyPr>
            <a:noAutofit/>
          </a:bodyPr>
          <a:lstStyle/>
          <a:p>
            <a:pPr>
              <a:buFont typeface="Wingdings" pitchFamily="2" charset="2"/>
              <a:buChar char="q"/>
            </a:pPr>
            <a:r>
              <a:rPr lang="en-US" sz="4400" b="1" dirty="0" smtClean="0">
                <a:solidFill>
                  <a:schemeClr val="tx2">
                    <a:lumMod val="50000"/>
                  </a:schemeClr>
                </a:solidFill>
                <a:latin typeface="Arial Narrow" pitchFamily="34" charset="0"/>
              </a:rPr>
              <a:t>Patients should be encouraged to eat six small meals (snacks) a day rather than one or two large meals to promote a more steady flow of nutrients to the small bowel. </a:t>
            </a:r>
          </a:p>
          <a:p>
            <a:pPr>
              <a:buFont typeface="Wingdings" pitchFamily="2" charset="2"/>
              <a:buChar char="q"/>
            </a:pPr>
            <a:r>
              <a:rPr lang="en-US" sz="4400" b="1" dirty="0" smtClean="0">
                <a:solidFill>
                  <a:schemeClr val="tx2">
                    <a:lumMod val="50000"/>
                  </a:schemeClr>
                </a:solidFill>
                <a:latin typeface="Arial Narrow" pitchFamily="34" charset="0"/>
              </a:rPr>
              <a:t>Alcohol should be avoided as it can decrease </a:t>
            </a:r>
            <a:r>
              <a:rPr lang="en-US" sz="4400" b="1" dirty="0" err="1" smtClean="0">
                <a:solidFill>
                  <a:schemeClr val="tx2">
                    <a:lumMod val="50000"/>
                  </a:schemeClr>
                </a:solidFill>
                <a:latin typeface="Arial Narrow" pitchFamily="34" charset="0"/>
              </a:rPr>
              <a:t>antral</a:t>
            </a:r>
            <a:r>
              <a:rPr lang="en-US" sz="4400" b="1" dirty="0" smtClean="0">
                <a:solidFill>
                  <a:schemeClr val="tx2">
                    <a:lumMod val="50000"/>
                  </a:schemeClr>
                </a:solidFill>
                <a:latin typeface="Arial Narrow" pitchFamily="34" charset="0"/>
              </a:rPr>
              <a:t> contractility.</a:t>
            </a:r>
            <a:endParaRPr lang="en-US" sz="4400" b="1" dirty="0">
              <a:solidFill>
                <a:schemeClr val="tx2">
                  <a:lumMod val="50000"/>
                </a:schemeClr>
              </a:solidFill>
              <a:latin typeface="Arial Narrow"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12191999" cy="6858000"/>
          </a:xfrm>
          <a:prstGeom prst="rect">
            <a:avLst/>
          </a:prstGeom>
          <a:noFill/>
          <a:ln w="9525">
            <a:noFill/>
            <a:miter lim="800000"/>
            <a:headEnd/>
            <a:tailEnd/>
          </a:ln>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5423"/>
            <a:ext cx="10901394" cy="5765940"/>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For symptomatic patients who do not respond to dietary modification alone, </a:t>
            </a:r>
            <a:r>
              <a:rPr lang="en-US" sz="4800" b="1" dirty="0" err="1" smtClean="0">
                <a:solidFill>
                  <a:schemeClr val="tx2">
                    <a:lumMod val="50000"/>
                  </a:schemeClr>
                </a:solidFill>
                <a:latin typeface="Arial Narrow" pitchFamily="34" charset="0"/>
              </a:rPr>
              <a:t>prokinetic</a:t>
            </a:r>
            <a:r>
              <a:rPr lang="en-US" sz="4800" b="1" dirty="0" smtClean="0">
                <a:solidFill>
                  <a:schemeClr val="tx2">
                    <a:lumMod val="50000"/>
                  </a:schemeClr>
                </a:solidFill>
                <a:latin typeface="Arial Narrow" pitchFamily="34" charset="0"/>
              </a:rPr>
              <a:t> agents may be used. </a:t>
            </a:r>
          </a:p>
          <a:p>
            <a:pPr>
              <a:buFont typeface="Wingdings" pitchFamily="2" charset="2"/>
              <a:buChar char="q"/>
            </a:pPr>
            <a:r>
              <a:rPr lang="en-US" sz="4800" b="1" dirty="0" smtClean="0">
                <a:solidFill>
                  <a:schemeClr val="tx2">
                    <a:lumMod val="50000"/>
                  </a:schemeClr>
                </a:solidFill>
                <a:latin typeface="Arial Narrow" pitchFamily="34" charset="0"/>
              </a:rPr>
              <a:t>The most commonly used agent is </a:t>
            </a:r>
            <a:r>
              <a:rPr lang="en-US" sz="4800" b="1" dirty="0" err="1" smtClean="0">
                <a:solidFill>
                  <a:schemeClr val="tx2">
                    <a:lumMod val="50000"/>
                  </a:schemeClr>
                </a:solidFill>
                <a:latin typeface="Arial Narrow" pitchFamily="34" charset="0"/>
              </a:rPr>
              <a:t>metoclopramide</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Reglan</a:t>
            </a:r>
            <a:r>
              <a:rPr lang="en-US" sz="4800" b="1" dirty="0" smtClean="0">
                <a:solidFill>
                  <a:schemeClr val="tx2">
                    <a:lumMod val="50000"/>
                  </a:schemeClr>
                </a:solidFill>
                <a:latin typeface="Arial Narrow" pitchFamily="34" charset="0"/>
              </a:rPr>
              <a:t>), starting at 5 mg </a:t>
            </a:r>
            <a:r>
              <a:rPr lang="en-US" sz="4800" b="1" dirty="0" err="1" smtClean="0">
                <a:solidFill>
                  <a:schemeClr val="tx2">
                    <a:lumMod val="50000"/>
                  </a:schemeClr>
                </a:solidFill>
                <a:latin typeface="Arial Narrow" pitchFamily="34" charset="0"/>
              </a:rPr>
              <a:t>po</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qhs</a:t>
            </a:r>
            <a:r>
              <a:rPr lang="en-US" sz="4800" b="1" dirty="0" smtClean="0">
                <a:solidFill>
                  <a:schemeClr val="tx2">
                    <a:lumMod val="50000"/>
                  </a:schemeClr>
                </a:solidFill>
                <a:latin typeface="Arial Narrow" pitchFamily="34" charset="0"/>
              </a:rPr>
              <a:t>, and titrating upward.</a:t>
            </a:r>
            <a:endParaRPr lang="en-US" sz="4800" b="1" dirty="0">
              <a:solidFill>
                <a:schemeClr val="tx2">
                  <a:lumMod val="50000"/>
                </a:schemeClr>
              </a:solidFill>
              <a:latin typeface="Arial Narrow"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08473"/>
            <a:ext cx="10350550" cy="5732890"/>
          </a:xfrm>
        </p:spPr>
        <p:txBody>
          <a:bodyPr>
            <a:noAutofit/>
          </a:bodyPr>
          <a:lstStyle/>
          <a:p>
            <a:pPr>
              <a:buFont typeface="Wingdings" pitchFamily="2" charset="2"/>
              <a:buChar char="q"/>
            </a:pPr>
            <a:r>
              <a:rPr lang="en-US" sz="4800" b="1" dirty="0" err="1" smtClean="0">
                <a:solidFill>
                  <a:schemeClr val="tx2">
                    <a:lumMod val="50000"/>
                  </a:schemeClr>
                </a:solidFill>
                <a:latin typeface="Arial Narrow" pitchFamily="34" charset="0"/>
              </a:rPr>
              <a:t>Metoclopropamide</a:t>
            </a:r>
            <a:r>
              <a:rPr lang="en-US" sz="4800" b="1" dirty="0" smtClean="0">
                <a:solidFill>
                  <a:schemeClr val="tx2">
                    <a:lumMod val="50000"/>
                  </a:schemeClr>
                </a:solidFill>
                <a:latin typeface="Arial Narrow" pitchFamily="34" charset="0"/>
              </a:rPr>
              <a:t> is a peripheral cholinergic and </a:t>
            </a:r>
            <a:r>
              <a:rPr lang="en-US" sz="4800" b="1" dirty="0" err="1" smtClean="0">
                <a:solidFill>
                  <a:schemeClr val="tx2">
                    <a:lumMod val="50000"/>
                  </a:schemeClr>
                </a:solidFill>
                <a:latin typeface="Arial Narrow" pitchFamily="34" charset="0"/>
              </a:rPr>
              <a:t>antidopaminergic</a:t>
            </a:r>
            <a:r>
              <a:rPr lang="en-US" sz="4800" b="1" dirty="0" smtClean="0">
                <a:solidFill>
                  <a:schemeClr val="tx2">
                    <a:lumMod val="50000"/>
                  </a:schemeClr>
                </a:solidFill>
                <a:latin typeface="Arial Narrow" pitchFamily="34" charset="0"/>
              </a:rPr>
              <a:t> agent with central antiemetic activity.</a:t>
            </a:r>
          </a:p>
          <a:p>
            <a:pPr>
              <a:buFont typeface="Wingdings" pitchFamily="2" charset="2"/>
              <a:buChar char="q"/>
            </a:pPr>
            <a:r>
              <a:rPr lang="en-US" sz="4800" b="1" dirty="0" smtClean="0">
                <a:solidFill>
                  <a:schemeClr val="tx2">
                    <a:lumMod val="50000"/>
                  </a:schemeClr>
                </a:solidFill>
                <a:latin typeface="Arial Narrow" pitchFamily="34" charset="0"/>
              </a:rPr>
              <a:t> Side effects include drowsiness, Parkinson’s type movements, and the development of </a:t>
            </a:r>
            <a:r>
              <a:rPr lang="en-US" sz="4800" b="1" dirty="0" err="1" smtClean="0">
                <a:solidFill>
                  <a:schemeClr val="tx2">
                    <a:lumMod val="50000"/>
                  </a:schemeClr>
                </a:solidFill>
                <a:latin typeface="Arial Narrow" pitchFamily="34" charset="0"/>
              </a:rPr>
              <a:t>tardive</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dyskinesia</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388" y="275423"/>
            <a:ext cx="11071951" cy="5765940"/>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Careful follow-up of patients on chronic </a:t>
            </a:r>
            <a:r>
              <a:rPr lang="en-US" sz="4800" b="1" dirty="0" err="1" smtClean="0">
                <a:solidFill>
                  <a:schemeClr val="tx2">
                    <a:lumMod val="50000"/>
                  </a:schemeClr>
                </a:solidFill>
                <a:latin typeface="Arial Narrow" pitchFamily="34" charset="0"/>
              </a:rPr>
              <a:t>metoclopramide</a:t>
            </a:r>
            <a:r>
              <a:rPr lang="en-US" sz="4800" b="1" dirty="0" smtClean="0">
                <a:solidFill>
                  <a:schemeClr val="tx2">
                    <a:lumMod val="50000"/>
                  </a:schemeClr>
                </a:solidFill>
                <a:latin typeface="Arial Narrow" pitchFamily="34" charset="0"/>
              </a:rPr>
              <a:t> with actual office visits and not refilling prescriptions without seeing patients helps to diagnose and stop medication in time.</a:t>
            </a:r>
          </a:p>
          <a:p>
            <a:pPr>
              <a:buFont typeface="Wingdings" pitchFamily="2" charset="2"/>
              <a:buChar char="q"/>
            </a:pPr>
            <a:r>
              <a:rPr lang="en-US" sz="4800" b="1" dirty="0" smtClean="0">
                <a:solidFill>
                  <a:schemeClr val="tx2">
                    <a:lumMod val="50000"/>
                  </a:schemeClr>
                </a:solidFill>
                <a:latin typeface="Arial Narrow" pitchFamily="34" charset="0"/>
              </a:rPr>
              <a:t>Older people and women should be especially cautious in its use.</a:t>
            </a:r>
            <a:endParaRPr lang="en-US" sz="4800" b="1" dirty="0">
              <a:solidFill>
                <a:schemeClr val="tx2">
                  <a:lumMod val="50000"/>
                </a:schemeClr>
              </a:solidFill>
              <a:latin typeface="Arial Narrow"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65253"/>
            <a:ext cx="10923427" cy="5876109"/>
          </a:xfrm>
        </p:spPr>
        <p:txBody>
          <a:bodyPr>
            <a:noAutofit/>
          </a:bodyPr>
          <a:lstStyle/>
          <a:p>
            <a:pPr>
              <a:buFont typeface="Wingdings" pitchFamily="2" charset="2"/>
              <a:buChar char="q"/>
            </a:pPr>
            <a:r>
              <a:rPr lang="en-US" sz="4800" b="1" dirty="0" err="1" smtClean="0">
                <a:solidFill>
                  <a:schemeClr val="tx2">
                    <a:lumMod val="50000"/>
                  </a:schemeClr>
                </a:solidFill>
                <a:latin typeface="Arial Narrow" pitchFamily="34" charset="0"/>
              </a:rPr>
              <a:t>Domperidone</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Motilium</a:t>
            </a:r>
            <a:r>
              <a:rPr lang="en-US" sz="4800" b="1" dirty="0" smtClean="0">
                <a:solidFill>
                  <a:schemeClr val="tx2">
                    <a:lumMod val="50000"/>
                  </a:schemeClr>
                </a:solidFill>
                <a:latin typeface="Arial Narrow" pitchFamily="34" charset="0"/>
              </a:rPr>
              <a:t>) is a peripheral dopamine 2 receptor antagonist that increases gastric emptying.</a:t>
            </a:r>
          </a:p>
          <a:p>
            <a:pPr>
              <a:buFont typeface="Wingdings" pitchFamily="2" charset="2"/>
              <a:buChar char="q"/>
            </a:pPr>
            <a:r>
              <a:rPr lang="en-US" sz="4800" b="1" dirty="0" smtClean="0">
                <a:solidFill>
                  <a:schemeClr val="tx2">
                    <a:lumMod val="50000"/>
                  </a:schemeClr>
                </a:solidFill>
                <a:latin typeface="Arial Narrow" pitchFamily="34" charset="0"/>
              </a:rPr>
              <a:t> The starting dose of </a:t>
            </a:r>
            <a:r>
              <a:rPr lang="en-US" sz="4800" b="1" dirty="0" err="1" smtClean="0">
                <a:solidFill>
                  <a:schemeClr val="tx2">
                    <a:lumMod val="50000"/>
                  </a:schemeClr>
                </a:solidFill>
                <a:latin typeface="Arial Narrow" pitchFamily="34" charset="0"/>
              </a:rPr>
              <a:t>domperidone</a:t>
            </a:r>
            <a:r>
              <a:rPr lang="en-US" sz="4800" b="1" dirty="0" smtClean="0">
                <a:solidFill>
                  <a:schemeClr val="tx2">
                    <a:lumMod val="50000"/>
                  </a:schemeClr>
                </a:solidFill>
                <a:latin typeface="Arial Narrow" pitchFamily="34" charset="0"/>
              </a:rPr>
              <a:t> is 10 mg BID. The maximum dose recommended is 120 mg orally per day.</a:t>
            </a:r>
            <a:endParaRPr lang="en-US" sz="4800" b="1" dirty="0">
              <a:solidFill>
                <a:schemeClr val="tx2">
                  <a:lumMod val="50000"/>
                </a:schemeClr>
              </a:solidFill>
              <a:latin typeface="Arial Narrow"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09321"/>
            <a:ext cx="10581905" cy="5832042"/>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Its utility is similar to that of </a:t>
            </a:r>
            <a:r>
              <a:rPr lang="en-US" sz="4800" b="1" dirty="0" err="1" smtClean="0">
                <a:solidFill>
                  <a:schemeClr val="tx2">
                    <a:lumMod val="50000"/>
                  </a:schemeClr>
                </a:solidFill>
                <a:latin typeface="Arial Narrow" pitchFamily="34" charset="0"/>
              </a:rPr>
              <a:t>metoclopramide</a:t>
            </a:r>
            <a:r>
              <a:rPr lang="en-US" sz="4800" b="1" dirty="0" smtClean="0">
                <a:solidFill>
                  <a:schemeClr val="tx2">
                    <a:lumMod val="50000"/>
                  </a:schemeClr>
                </a:solidFill>
                <a:latin typeface="Arial Narrow" pitchFamily="34" charset="0"/>
              </a:rPr>
              <a:t>, but there are no CNS side effects, as it does not cross blood–brain barrier.</a:t>
            </a:r>
          </a:p>
          <a:p>
            <a:pPr>
              <a:buFont typeface="Wingdings" pitchFamily="2" charset="2"/>
              <a:buChar char="q"/>
            </a:pPr>
            <a:r>
              <a:rPr lang="en-US" sz="4800" b="1" dirty="0" smtClean="0">
                <a:solidFill>
                  <a:schemeClr val="tx2">
                    <a:lumMod val="50000"/>
                  </a:schemeClr>
                </a:solidFill>
                <a:latin typeface="Arial Narrow" pitchFamily="34" charset="0"/>
              </a:rPr>
              <a:t>Other adverse effects attributed to</a:t>
            </a:r>
          </a:p>
          <a:p>
            <a:pPr>
              <a:buNone/>
            </a:pPr>
            <a:r>
              <a:rPr lang="en-US" sz="4800" b="1" dirty="0" err="1" smtClean="0">
                <a:solidFill>
                  <a:schemeClr val="tx2">
                    <a:lumMod val="50000"/>
                  </a:schemeClr>
                </a:solidFill>
                <a:latin typeface="Arial Narrow" pitchFamily="34" charset="0"/>
              </a:rPr>
              <a:t>metoclopromide</a:t>
            </a:r>
            <a:r>
              <a:rPr lang="en-US" sz="4800" b="1" dirty="0" smtClean="0">
                <a:solidFill>
                  <a:schemeClr val="tx2">
                    <a:lumMod val="50000"/>
                  </a:schemeClr>
                </a:solidFill>
                <a:latin typeface="Arial Narrow" pitchFamily="34" charset="0"/>
              </a:rPr>
              <a:t> and </a:t>
            </a:r>
            <a:r>
              <a:rPr lang="en-US" sz="4800" b="1" dirty="0" err="1" smtClean="0">
                <a:solidFill>
                  <a:schemeClr val="tx2">
                    <a:lumMod val="50000"/>
                  </a:schemeClr>
                </a:solidFill>
                <a:latin typeface="Arial Narrow" pitchFamily="34" charset="0"/>
              </a:rPr>
              <a:t>domperidone</a:t>
            </a:r>
            <a:r>
              <a:rPr lang="en-US" sz="4800" b="1" dirty="0" smtClean="0">
                <a:solidFill>
                  <a:schemeClr val="tx2">
                    <a:lumMod val="50000"/>
                  </a:schemeClr>
                </a:solidFill>
                <a:latin typeface="Arial Narrow" pitchFamily="34" charset="0"/>
              </a:rPr>
              <a:t> are </a:t>
            </a:r>
            <a:r>
              <a:rPr lang="en-US" sz="4800" b="1" dirty="0" err="1" smtClean="0">
                <a:solidFill>
                  <a:schemeClr val="tx2">
                    <a:lumMod val="50000"/>
                  </a:schemeClr>
                </a:solidFill>
                <a:latin typeface="Arial Narrow" pitchFamily="34" charset="0"/>
              </a:rPr>
              <a:t>hyperprolactinemia</a:t>
            </a:r>
            <a:r>
              <a:rPr lang="en-US" sz="4800" b="1" dirty="0" smtClean="0">
                <a:solidFill>
                  <a:schemeClr val="tx2">
                    <a:lumMod val="50000"/>
                  </a:schemeClr>
                </a:solidFill>
                <a:latin typeface="Arial Narrow" pitchFamily="34" charset="0"/>
              </a:rPr>
              <a:t> and </a:t>
            </a:r>
            <a:r>
              <a:rPr lang="en-US" sz="4800" b="1" dirty="0" err="1" smtClean="0">
                <a:solidFill>
                  <a:schemeClr val="tx2">
                    <a:lumMod val="50000"/>
                  </a:schemeClr>
                </a:solidFill>
                <a:latin typeface="Arial Narrow" pitchFamily="34" charset="0"/>
              </a:rPr>
              <a:t>galactorrhea</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87287"/>
            <a:ext cx="10515803" cy="5854075"/>
          </a:xfrm>
        </p:spPr>
        <p:txBody>
          <a:bodyPr>
            <a:normAutofit/>
          </a:bodyPr>
          <a:lstStyle/>
          <a:p>
            <a:pPr>
              <a:buFont typeface="Wingdings" pitchFamily="2" charset="2"/>
              <a:buChar char="q"/>
            </a:pPr>
            <a:r>
              <a:rPr lang="en-US" sz="4400" b="1" dirty="0" err="1" smtClean="0">
                <a:solidFill>
                  <a:schemeClr val="tx2">
                    <a:lumMod val="50000"/>
                  </a:schemeClr>
                </a:solidFill>
                <a:latin typeface="Arial Narrow" pitchFamily="34" charset="0"/>
              </a:rPr>
              <a:t>Domperidone</a:t>
            </a:r>
            <a:r>
              <a:rPr lang="en-US" sz="4400" b="1" dirty="0" smtClean="0">
                <a:solidFill>
                  <a:schemeClr val="tx2">
                    <a:lumMod val="50000"/>
                  </a:schemeClr>
                </a:solidFill>
                <a:latin typeface="Arial Narrow" pitchFamily="34" charset="0"/>
              </a:rPr>
              <a:t> is not approved for any indication by the FDA but is available in Canada and other countries.</a:t>
            </a:r>
          </a:p>
          <a:p>
            <a:pPr>
              <a:buFont typeface="Wingdings" pitchFamily="2" charset="2"/>
              <a:buChar char="q"/>
            </a:pPr>
            <a:r>
              <a:rPr lang="en-US" sz="4400" b="1" dirty="0" smtClean="0">
                <a:solidFill>
                  <a:schemeClr val="tx2">
                    <a:lumMod val="50000"/>
                  </a:schemeClr>
                </a:solidFill>
                <a:latin typeface="Arial Narrow" pitchFamily="34" charset="0"/>
              </a:rPr>
              <a:t>Recent concerns about its cardiovascular effects, i.e., prolonging QT interval , have led the European Medicine Agency (EMA) to issue stringent guidelines.</a:t>
            </a:r>
            <a:endParaRPr lang="en-US" sz="4400" b="1" dirty="0">
              <a:solidFill>
                <a:schemeClr val="tx2">
                  <a:lumMod val="50000"/>
                </a:schemeClr>
              </a:solidFill>
              <a:latin typeface="Arial Narrow"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6271"/>
            <a:ext cx="10603938" cy="5865092"/>
          </a:xfrm>
        </p:spPr>
        <p:txBody>
          <a:bodyPr>
            <a:normAutofit/>
          </a:bodyPr>
          <a:lstStyle/>
          <a:p>
            <a:pPr>
              <a:buNone/>
            </a:pPr>
            <a:r>
              <a:rPr lang="en-US" sz="4800" b="1" dirty="0" err="1" smtClean="0">
                <a:solidFill>
                  <a:schemeClr val="tx2">
                    <a:lumMod val="50000"/>
                  </a:schemeClr>
                </a:solidFill>
                <a:latin typeface="Arial Narrow" pitchFamily="34" charset="0"/>
              </a:rPr>
              <a:t>Cisapride</a:t>
            </a:r>
            <a:r>
              <a:rPr lang="en-US" sz="4800" b="1" dirty="0" smtClean="0">
                <a:solidFill>
                  <a:schemeClr val="tx2">
                    <a:lumMod val="50000"/>
                  </a:schemeClr>
                </a:solidFill>
                <a:latin typeface="Arial Narrow" pitchFamily="34" charset="0"/>
              </a:rPr>
              <a:t> (</a:t>
            </a:r>
            <a:r>
              <a:rPr lang="en-US" sz="4800" b="1" dirty="0" err="1" smtClean="0">
                <a:solidFill>
                  <a:schemeClr val="tx2">
                    <a:lumMod val="50000"/>
                  </a:schemeClr>
                </a:solidFill>
                <a:latin typeface="Arial Narrow" pitchFamily="34" charset="0"/>
              </a:rPr>
              <a:t>Propulsid</a:t>
            </a:r>
            <a:r>
              <a:rPr lang="en-US" sz="4800" b="1" dirty="0" smtClean="0">
                <a:solidFill>
                  <a:schemeClr val="tx2">
                    <a:lumMod val="50000"/>
                  </a:schemeClr>
                </a:solidFill>
                <a:latin typeface="Arial Narrow" pitchFamily="34" charset="0"/>
              </a:rPr>
              <a:t>) acts as a partial serotonin (5HT4 receptor) agonist. </a:t>
            </a:r>
            <a:r>
              <a:rPr lang="en-US" sz="4800" b="1" dirty="0" err="1" smtClean="0">
                <a:solidFill>
                  <a:schemeClr val="tx2">
                    <a:lumMod val="50000"/>
                  </a:schemeClr>
                </a:solidFill>
                <a:latin typeface="Arial Narrow" pitchFamily="34" charset="0"/>
              </a:rPr>
              <a:t>Cisapride</a:t>
            </a:r>
            <a:r>
              <a:rPr lang="en-US" sz="4800" b="1" dirty="0" smtClean="0">
                <a:solidFill>
                  <a:schemeClr val="tx2">
                    <a:lumMod val="50000"/>
                  </a:schemeClr>
                </a:solidFill>
                <a:latin typeface="Arial Narrow" pitchFamily="34" charset="0"/>
              </a:rPr>
              <a:t> enhances gastric emptying but was withdrawn from the US market due to the potential for cardiac </a:t>
            </a:r>
            <a:r>
              <a:rPr lang="en-US" sz="4800" b="1" dirty="0" err="1" smtClean="0">
                <a:solidFill>
                  <a:schemeClr val="tx2">
                    <a:lumMod val="50000"/>
                  </a:schemeClr>
                </a:solidFill>
                <a:latin typeface="Arial Narrow" pitchFamily="34" charset="0"/>
              </a:rPr>
              <a:t>dysrhythmias</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90" y="352541"/>
            <a:ext cx="11446526" cy="5688822"/>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Erythromycin mimics the effects of </a:t>
            </a:r>
            <a:r>
              <a:rPr lang="en-US" sz="4800" b="1" dirty="0" err="1" smtClean="0">
                <a:solidFill>
                  <a:schemeClr val="tx2">
                    <a:lumMod val="50000"/>
                  </a:schemeClr>
                </a:solidFill>
                <a:latin typeface="Arial Narrow" pitchFamily="34" charset="0"/>
              </a:rPr>
              <a:t>motilin</a:t>
            </a:r>
            <a:r>
              <a:rPr lang="en-US" sz="4800" b="1" dirty="0" smtClean="0">
                <a:solidFill>
                  <a:schemeClr val="tx2">
                    <a:lumMod val="50000"/>
                  </a:schemeClr>
                </a:solidFill>
                <a:latin typeface="Arial Narrow" pitchFamily="34" charset="0"/>
              </a:rPr>
              <a:t> and stimulates smooth muscle </a:t>
            </a:r>
            <a:r>
              <a:rPr lang="en-US" sz="4800" b="1" dirty="0" err="1" smtClean="0">
                <a:solidFill>
                  <a:schemeClr val="tx2">
                    <a:lumMod val="50000"/>
                  </a:schemeClr>
                </a:solidFill>
                <a:latin typeface="Arial Narrow" pitchFamily="34" charset="0"/>
              </a:rPr>
              <a:t>motilin</a:t>
            </a:r>
            <a:r>
              <a:rPr lang="en-US" sz="4800" b="1" dirty="0" smtClean="0">
                <a:solidFill>
                  <a:schemeClr val="tx2">
                    <a:lumMod val="50000"/>
                  </a:schemeClr>
                </a:solidFill>
                <a:latin typeface="Arial Narrow" pitchFamily="34" charset="0"/>
              </a:rPr>
              <a:t> receptors in the </a:t>
            </a:r>
            <a:r>
              <a:rPr lang="en-US" sz="4800" b="1" dirty="0" err="1" smtClean="0">
                <a:solidFill>
                  <a:schemeClr val="tx2">
                    <a:lumMod val="50000"/>
                  </a:schemeClr>
                </a:solidFill>
                <a:latin typeface="Arial Narrow" pitchFamily="34" charset="0"/>
              </a:rPr>
              <a:t>antroduodenal</a:t>
            </a:r>
            <a:r>
              <a:rPr lang="en-US" sz="4800" b="1" dirty="0" smtClean="0">
                <a:solidFill>
                  <a:schemeClr val="tx2">
                    <a:lumMod val="50000"/>
                  </a:schemeClr>
                </a:solidFill>
                <a:latin typeface="Arial Narrow" pitchFamily="34" charset="0"/>
              </a:rPr>
              <a:t> area.</a:t>
            </a:r>
          </a:p>
          <a:p>
            <a:pPr>
              <a:buFont typeface="Wingdings" pitchFamily="2" charset="2"/>
              <a:buChar char="q"/>
            </a:pPr>
            <a:r>
              <a:rPr lang="en-US" sz="4800" b="1" dirty="0" smtClean="0">
                <a:solidFill>
                  <a:schemeClr val="tx2">
                    <a:lumMod val="50000"/>
                  </a:schemeClr>
                </a:solidFill>
                <a:latin typeface="Arial Narrow" pitchFamily="34" charset="0"/>
              </a:rPr>
              <a:t> In most patients, the effect is reduced after 5–7 days due to intolerance, or to </a:t>
            </a:r>
            <a:r>
              <a:rPr lang="en-US" sz="4800" b="1" dirty="0" err="1" smtClean="0">
                <a:solidFill>
                  <a:schemeClr val="tx2">
                    <a:lumMod val="50000"/>
                  </a:schemeClr>
                </a:solidFill>
                <a:latin typeface="Arial Narrow" pitchFamily="34" charset="0"/>
              </a:rPr>
              <a:t>tachyphylaxis</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4" y="198305"/>
            <a:ext cx="11082968" cy="5843058"/>
          </a:xfrm>
        </p:spPr>
        <p:txBody>
          <a:bodyPr>
            <a:normAutofit/>
          </a:bodyPr>
          <a:lstStyle/>
          <a:p>
            <a:pPr>
              <a:buNone/>
            </a:pPr>
            <a:r>
              <a:rPr lang="en-US" sz="4400" b="1" dirty="0" smtClean="0">
                <a:solidFill>
                  <a:schemeClr val="tx2">
                    <a:lumMod val="50000"/>
                  </a:schemeClr>
                </a:solidFill>
                <a:latin typeface="Arial Narrow" pitchFamily="34" charset="0"/>
              </a:rPr>
              <a:t>The two limbs of the autonomic nervous system, parasympathetic and sympathetic, generally exert opposite effects. For example, parasympathetic stimulation promotes ion and water secretion, while sympathetic stimulation promotes absorption.</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388" y="352541"/>
            <a:ext cx="10994834" cy="5688822"/>
          </a:xfrm>
        </p:spPr>
        <p:txBody>
          <a:bodyPr>
            <a:noAutofit/>
          </a:bodyPr>
          <a:lstStyle/>
          <a:p>
            <a:pPr>
              <a:buNone/>
            </a:pPr>
            <a:r>
              <a:rPr lang="nl-NL" sz="4800" b="1" dirty="0" smtClean="0">
                <a:solidFill>
                  <a:schemeClr val="tx2">
                    <a:lumMod val="50000"/>
                  </a:schemeClr>
                </a:solidFill>
                <a:latin typeface="Arial Narrow" pitchFamily="34" charset="0"/>
              </a:rPr>
              <a:t>Tegaserod (Zelnorm) is a 5–HT4 </a:t>
            </a:r>
            <a:r>
              <a:rPr lang="en-US" sz="4800" b="1" dirty="0" smtClean="0">
                <a:solidFill>
                  <a:schemeClr val="tx2">
                    <a:lumMod val="50000"/>
                  </a:schemeClr>
                </a:solidFill>
                <a:latin typeface="Arial Narrow" pitchFamily="34" charset="0"/>
              </a:rPr>
              <a:t>serotonin receptor agonist previously approved </a:t>
            </a:r>
            <a:r>
              <a:rPr lang="fr-FR" sz="4800" b="1" dirty="0" smtClean="0">
                <a:solidFill>
                  <a:schemeClr val="tx2">
                    <a:lumMod val="50000"/>
                  </a:schemeClr>
                </a:solidFill>
                <a:latin typeface="Arial Narrow" pitchFamily="34" charset="0"/>
              </a:rPr>
              <a:t>for constipation-</a:t>
            </a:r>
            <a:r>
              <a:rPr lang="fr-FR" sz="4800" b="1" dirty="0" err="1" smtClean="0">
                <a:solidFill>
                  <a:schemeClr val="tx2">
                    <a:lumMod val="50000"/>
                  </a:schemeClr>
                </a:solidFill>
                <a:latin typeface="Arial Narrow" pitchFamily="34" charset="0"/>
              </a:rPr>
              <a:t>predominant</a:t>
            </a:r>
            <a:r>
              <a:rPr lang="fr-FR" sz="4800" b="1" dirty="0" smtClean="0">
                <a:solidFill>
                  <a:schemeClr val="tx2">
                    <a:lumMod val="50000"/>
                  </a:schemeClr>
                </a:solidFill>
                <a:latin typeface="Arial Narrow" pitchFamily="34" charset="0"/>
              </a:rPr>
              <a:t> irritable </a:t>
            </a:r>
            <a:r>
              <a:rPr lang="fr-FR" sz="4800" b="1" dirty="0" err="1" smtClean="0">
                <a:solidFill>
                  <a:schemeClr val="tx2">
                    <a:lumMod val="50000"/>
                  </a:schemeClr>
                </a:solidFill>
                <a:latin typeface="Arial Narrow" pitchFamily="34" charset="0"/>
              </a:rPr>
              <a:t>bowel</a:t>
            </a:r>
            <a:r>
              <a:rPr lang="fr-FR" sz="4800" b="1" dirty="0" smtClean="0">
                <a:solidFill>
                  <a:schemeClr val="tx2">
                    <a:lumMod val="50000"/>
                  </a:schemeClr>
                </a:solidFill>
                <a:latin typeface="Arial Narrow" pitchFamily="34" charset="0"/>
              </a:rPr>
              <a:t> syndrome.</a:t>
            </a:r>
          </a:p>
          <a:p>
            <a:pPr>
              <a:buNone/>
            </a:pPr>
            <a:r>
              <a:rPr lang="en-US" sz="4800" b="1" dirty="0" err="1" smtClean="0">
                <a:solidFill>
                  <a:schemeClr val="tx2">
                    <a:lumMod val="50000"/>
                  </a:schemeClr>
                </a:solidFill>
                <a:latin typeface="Arial Narrow" pitchFamily="34" charset="0"/>
              </a:rPr>
              <a:t>Tegaserod</a:t>
            </a:r>
            <a:r>
              <a:rPr lang="en-US" sz="4800" b="1" dirty="0" smtClean="0">
                <a:solidFill>
                  <a:schemeClr val="tx2">
                    <a:lumMod val="50000"/>
                  </a:schemeClr>
                </a:solidFill>
                <a:latin typeface="Arial Narrow" pitchFamily="34" charset="0"/>
              </a:rPr>
              <a:t> can also increase </a:t>
            </a:r>
            <a:r>
              <a:rPr lang="en-US" sz="4800" b="1" dirty="0" err="1" smtClean="0">
                <a:solidFill>
                  <a:schemeClr val="tx2">
                    <a:lumMod val="50000"/>
                  </a:schemeClr>
                </a:solidFill>
                <a:latin typeface="Arial Narrow" pitchFamily="34" charset="0"/>
              </a:rPr>
              <a:t>gastroduodenal</a:t>
            </a:r>
            <a:r>
              <a:rPr lang="en-US" sz="4800" b="1" dirty="0" smtClean="0">
                <a:solidFill>
                  <a:schemeClr val="tx2">
                    <a:lumMod val="50000"/>
                  </a:schemeClr>
                </a:solidFill>
                <a:latin typeface="Arial Narrow" pitchFamily="34" charset="0"/>
              </a:rPr>
              <a:t> motility. However, the drug is currently unavailable because of safety concerns.</a:t>
            </a:r>
            <a:endParaRPr lang="en-US" sz="4800" b="1" dirty="0">
              <a:solidFill>
                <a:schemeClr val="tx2">
                  <a:lumMod val="50000"/>
                </a:schemeClr>
              </a:solidFill>
              <a:latin typeface="Arial Narrow"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4405"/>
            <a:ext cx="10670039" cy="5776957"/>
          </a:xfrm>
        </p:spPr>
        <p:txBody>
          <a:bodyPr>
            <a:noAutofit/>
          </a:bodyPr>
          <a:lstStyle/>
          <a:p>
            <a:pPr>
              <a:buFont typeface="Wingdings" pitchFamily="2" charset="2"/>
              <a:buChar char="q"/>
            </a:pPr>
            <a:r>
              <a:rPr lang="en-US" sz="4400" b="1" dirty="0" err="1" smtClean="0">
                <a:solidFill>
                  <a:schemeClr val="tx2">
                    <a:lumMod val="50000"/>
                  </a:schemeClr>
                </a:solidFill>
                <a:latin typeface="Arial Narrow" pitchFamily="34" charset="0"/>
              </a:rPr>
              <a:t>Mosapride</a:t>
            </a:r>
            <a:r>
              <a:rPr lang="en-US" sz="4400" b="1" dirty="0" smtClean="0">
                <a:solidFill>
                  <a:schemeClr val="tx2">
                    <a:lumMod val="50000"/>
                  </a:schemeClr>
                </a:solidFill>
                <a:latin typeface="Arial Narrow" pitchFamily="34" charset="0"/>
              </a:rPr>
              <a:t> is a selective 5-HT4 agonist that accelerates gastric emptying.</a:t>
            </a:r>
          </a:p>
          <a:p>
            <a:pPr>
              <a:buFont typeface="Wingdings" pitchFamily="2" charset="2"/>
              <a:buChar char="q"/>
            </a:pPr>
            <a:r>
              <a:rPr lang="en-US" sz="4400" b="1" dirty="0" smtClean="0">
                <a:solidFill>
                  <a:schemeClr val="tx2">
                    <a:lumMod val="50000"/>
                  </a:schemeClr>
                </a:solidFill>
                <a:latin typeface="Arial Narrow" pitchFamily="34" charset="0"/>
              </a:rPr>
              <a:t> Orally administered </a:t>
            </a:r>
            <a:r>
              <a:rPr lang="en-US" sz="4400" b="1" dirty="0" err="1" smtClean="0">
                <a:solidFill>
                  <a:schemeClr val="tx2">
                    <a:lumMod val="50000"/>
                  </a:schemeClr>
                </a:solidFill>
                <a:latin typeface="Arial Narrow" pitchFamily="34" charset="0"/>
              </a:rPr>
              <a:t>mosapride</a:t>
            </a:r>
            <a:r>
              <a:rPr lang="en-US" sz="4400" b="1" dirty="0" smtClean="0">
                <a:solidFill>
                  <a:schemeClr val="tx2">
                    <a:lumMod val="50000"/>
                  </a:schemeClr>
                </a:solidFill>
                <a:latin typeface="Arial Narrow" pitchFamily="34" charset="0"/>
              </a:rPr>
              <a:t> citrate has been associated with significantly increased food intake in animal models, with a tendency to decrease fasting blood glucose and </a:t>
            </a:r>
            <a:r>
              <a:rPr lang="en-US" sz="4400" b="1" dirty="0" err="1" smtClean="0">
                <a:solidFill>
                  <a:schemeClr val="tx2">
                    <a:lumMod val="50000"/>
                  </a:schemeClr>
                </a:solidFill>
                <a:latin typeface="Arial Narrow" pitchFamily="34" charset="0"/>
              </a:rPr>
              <a:t>fructosamine</a:t>
            </a:r>
            <a:r>
              <a:rPr lang="en-US" sz="4400" b="1" dirty="0" smtClean="0">
                <a:solidFill>
                  <a:schemeClr val="tx2">
                    <a:lumMod val="50000"/>
                  </a:schemeClr>
                </a:solidFill>
                <a:latin typeface="Arial Narrow" pitchFamily="34" charset="0"/>
              </a:rPr>
              <a:t> concentrations compared with controls.</a:t>
            </a:r>
            <a:endParaRPr lang="en-US" sz="4400" b="1" dirty="0">
              <a:solidFill>
                <a:schemeClr val="tx2">
                  <a:lumMod val="50000"/>
                </a:schemeClr>
              </a:solidFill>
              <a:latin typeface="Arial Narrow"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42371"/>
            <a:ext cx="11022579" cy="5798991"/>
          </a:xfrm>
        </p:spPr>
        <p:txBody>
          <a:bodyPr>
            <a:normAutofit/>
          </a:bodyPr>
          <a:lstStyle/>
          <a:p>
            <a:pPr>
              <a:buNone/>
            </a:pPr>
            <a:r>
              <a:rPr lang="en-US" sz="4400" b="1" dirty="0" smtClean="0">
                <a:solidFill>
                  <a:schemeClr val="tx2">
                    <a:lumMod val="50000"/>
                  </a:schemeClr>
                </a:solidFill>
                <a:latin typeface="Arial Narrow" pitchFamily="34" charset="0"/>
              </a:rPr>
              <a:t>A recent study reported symptom reductions in interferon-induced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in hepatitis C patients, treated with </a:t>
            </a:r>
            <a:r>
              <a:rPr lang="en-US" sz="4400" b="1" dirty="0" err="1" smtClean="0">
                <a:solidFill>
                  <a:schemeClr val="tx2">
                    <a:lumMod val="50000"/>
                  </a:schemeClr>
                </a:solidFill>
                <a:latin typeface="Arial Narrow" pitchFamily="34" charset="0"/>
              </a:rPr>
              <a:t>mosapride</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98305"/>
            <a:ext cx="10912411" cy="5843058"/>
          </a:xfrm>
        </p:spPr>
        <p:txBody>
          <a:bodyPr>
            <a:normAutofit/>
          </a:bodyPr>
          <a:lstStyle/>
          <a:p>
            <a:pPr>
              <a:buNone/>
            </a:pPr>
            <a:r>
              <a:rPr lang="en-US" sz="4800" b="1" dirty="0" smtClean="0">
                <a:solidFill>
                  <a:schemeClr val="tx2">
                    <a:lumMod val="50000"/>
                  </a:schemeClr>
                </a:solidFill>
                <a:latin typeface="Arial Narrow" pitchFamily="34" charset="0"/>
              </a:rPr>
              <a:t>There is no evidence that </a:t>
            </a:r>
            <a:r>
              <a:rPr lang="en-US" sz="4800" b="1" dirty="0" err="1" smtClean="0">
                <a:solidFill>
                  <a:schemeClr val="tx2">
                    <a:lumMod val="50000"/>
                  </a:schemeClr>
                </a:solidFill>
                <a:latin typeface="Arial Narrow" pitchFamily="34" charset="0"/>
              </a:rPr>
              <a:t>ondansetron</a:t>
            </a:r>
            <a:r>
              <a:rPr lang="en-US" sz="4800" b="1" dirty="0" smtClean="0">
                <a:solidFill>
                  <a:schemeClr val="tx2">
                    <a:lumMod val="50000"/>
                  </a:schemeClr>
                </a:solidFill>
                <a:latin typeface="Arial Narrow" pitchFamily="34" charset="0"/>
              </a:rPr>
              <a:t> is superior to </a:t>
            </a:r>
            <a:r>
              <a:rPr lang="en-US" sz="4800" b="1" dirty="0" err="1" smtClean="0">
                <a:solidFill>
                  <a:schemeClr val="tx2">
                    <a:lumMod val="50000"/>
                  </a:schemeClr>
                </a:solidFill>
                <a:latin typeface="Arial Narrow" pitchFamily="34" charset="0"/>
              </a:rPr>
              <a:t>metoclopramide</a:t>
            </a:r>
            <a:r>
              <a:rPr lang="en-US" sz="4800" b="1" dirty="0" smtClean="0">
                <a:solidFill>
                  <a:schemeClr val="tx2">
                    <a:lumMod val="50000"/>
                  </a:schemeClr>
                </a:solidFill>
                <a:latin typeface="Arial Narrow" pitchFamily="34" charset="0"/>
              </a:rPr>
              <a:t> and </a:t>
            </a:r>
            <a:r>
              <a:rPr lang="en-US" sz="4800" b="1" dirty="0" err="1" smtClean="0">
                <a:solidFill>
                  <a:schemeClr val="tx2">
                    <a:lumMod val="50000"/>
                  </a:schemeClr>
                </a:solidFill>
                <a:latin typeface="Arial Narrow" pitchFamily="34" charset="0"/>
              </a:rPr>
              <a:t>promethazine</a:t>
            </a:r>
            <a:r>
              <a:rPr lang="en-US" sz="4800" b="1" dirty="0" smtClean="0">
                <a:solidFill>
                  <a:schemeClr val="tx2">
                    <a:lumMod val="50000"/>
                  </a:schemeClr>
                </a:solidFill>
                <a:latin typeface="Arial Narrow" pitchFamily="34" charset="0"/>
              </a:rPr>
              <a:t> in reducing nausea in adults attending an emergency department.</a:t>
            </a:r>
            <a:endParaRPr lang="en-US" sz="4800" b="1" dirty="0">
              <a:solidFill>
                <a:schemeClr val="tx2">
                  <a:lumMod val="50000"/>
                </a:schemeClr>
              </a:solidFill>
              <a:latin typeface="Arial Narrow"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2371"/>
            <a:ext cx="10548854" cy="5798991"/>
          </a:xfrm>
        </p:spPr>
        <p:txBody>
          <a:bodyPr>
            <a:normAutofit/>
          </a:bodyPr>
          <a:lstStyle/>
          <a:p>
            <a:pPr>
              <a:buNone/>
            </a:pPr>
            <a:r>
              <a:rPr lang="en-US" sz="4800" b="1" dirty="0" err="1" smtClean="0">
                <a:solidFill>
                  <a:schemeClr val="tx2">
                    <a:lumMod val="50000"/>
                  </a:schemeClr>
                </a:solidFill>
                <a:latin typeface="Arial Narrow" pitchFamily="34" charset="0"/>
              </a:rPr>
              <a:t>Tricyclic</a:t>
            </a:r>
            <a:r>
              <a:rPr lang="en-US" sz="4800" b="1" dirty="0" smtClean="0">
                <a:solidFill>
                  <a:schemeClr val="tx2">
                    <a:lumMod val="50000"/>
                  </a:schemeClr>
                </a:solidFill>
                <a:latin typeface="Arial Narrow" pitchFamily="34" charset="0"/>
              </a:rPr>
              <a:t> antidepressants in low doses may decrease symptoms of nausea, vomiting, and abdominal pain in diabetes and idiopathic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387" y="374573"/>
            <a:ext cx="10675345" cy="5666789"/>
          </a:xfrm>
        </p:spPr>
        <p:txBody>
          <a:bodyPr>
            <a:normAutofit/>
          </a:bodyPr>
          <a:lstStyle/>
          <a:p>
            <a:pPr>
              <a:buNone/>
            </a:pPr>
            <a:r>
              <a:rPr lang="en-US" sz="4400" b="1" dirty="0" smtClean="0">
                <a:solidFill>
                  <a:schemeClr val="tx2">
                    <a:lumMod val="50000"/>
                  </a:schemeClr>
                </a:solidFill>
                <a:latin typeface="Arial Narrow" pitchFamily="34" charset="0"/>
              </a:rPr>
              <a:t>However, some </a:t>
            </a:r>
            <a:r>
              <a:rPr lang="en-US" sz="4400" b="1" dirty="0" err="1" smtClean="0">
                <a:solidFill>
                  <a:schemeClr val="tx2">
                    <a:lumMod val="50000"/>
                  </a:schemeClr>
                </a:solidFill>
                <a:latin typeface="Arial Narrow" pitchFamily="34" charset="0"/>
              </a:rPr>
              <a:t>tricyclic</a:t>
            </a:r>
            <a:r>
              <a:rPr lang="en-US" sz="4400" b="1" dirty="0" smtClean="0">
                <a:solidFill>
                  <a:schemeClr val="tx2">
                    <a:lumMod val="50000"/>
                  </a:schemeClr>
                </a:solidFill>
                <a:latin typeface="Arial Narrow" pitchFamily="34" charset="0"/>
              </a:rPr>
              <a:t> agents, such as </a:t>
            </a:r>
            <a:r>
              <a:rPr lang="en-US" sz="4400" b="1" dirty="0" err="1" smtClean="0">
                <a:solidFill>
                  <a:schemeClr val="tx2">
                    <a:lumMod val="50000"/>
                  </a:schemeClr>
                </a:solidFill>
                <a:latin typeface="Arial Narrow" pitchFamily="34" charset="0"/>
              </a:rPr>
              <a:t>amitriptyline</a:t>
            </a:r>
            <a:r>
              <a:rPr lang="en-US" sz="4400" b="1" dirty="0" smtClean="0">
                <a:solidFill>
                  <a:schemeClr val="tx2">
                    <a:lumMod val="50000"/>
                  </a:schemeClr>
                </a:solidFill>
                <a:latin typeface="Arial Narrow" pitchFamily="34" charset="0"/>
              </a:rPr>
              <a:t>, have </a:t>
            </a:r>
            <a:r>
              <a:rPr lang="en-US" sz="4400" b="1" dirty="0" err="1" smtClean="0">
                <a:solidFill>
                  <a:schemeClr val="tx2">
                    <a:lumMod val="50000"/>
                  </a:schemeClr>
                </a:solidFill>
                <a:latin typeface="Arial Narrow" pitchFamily="34" charset="0"/>
              </a:rPr>
              <a:t>anticholinergic</a:t>
            </a:r>
            <a:r>
              <a:rPr lang="en-US" sz="4400" b="1" dirty="0" smtClean="0">
                <a:solidFill>
                  <a:schemeClr val="tx2">
                    <a:lumMod val="50000"/>
                  </a:schemeClr>
                </a:solidFill>
                <a:latin typeface="Arial Narrow" pitchFamily="34" charset="0"/>
              </a:rPr>
              <a:t> effects and should be avoided in patients with </a:t>
            </a:r>
            <a:r>
              <a:rPr lang="en-US" sz="4400" b="1" dirty="0" err="1" smtClean="0">
                <a:solidFill>
                  <a:schemeClr val="tx2">
                    <a:lumMod val="50000"/>
                  </a:schemeClr>
                </a:solidFill>
                <a:latin typeface="Arial Narrow" pitchFamily="34" charset="0"/>
              </a:rPr>
              <a:t>gastroparesis</a:t>
            </a:r>
            <a:r>
              <a:rPr lang="en-US" sz="4400" b="1" dirty="0" smtClean="0">
                <a:solidFill>
                  <a:schemeClr val="tx2">
                    <a:lumMod val="50000"/>
                  </a:schemeClr>
                </a:solidFill>
                <a:latin typeface="Arial Narrow" pitchFamily="34" charset="0"/>
              </a:rPr>
              <a:t>, as they may delay gastric emptying.</a:t>
            </a:r>
            <a:endParaRPr lang="en-US" sz="4400" b="1" dirty="0">
              <a:solidFill>
                <a:schemeClr val="tx2">
                  <a:lumMod val="50000"/>
                </a:schemeClr>
              </a:solidFill>
              <a:latin typeface="Arial Narrow"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2709"/>
            <a:ext cx="10174280" cy="5578654"/>
          </a:xfrm>
        </p:spPr>
        <p:txBody>
          <a:bodyPr>
            <a:normAutofit/>
          </a:bodyPr>
          <a:lstStyle/>
          <a:p>
            <a:pPr>
              <a:buFont typeface="Wingdings" pitchFamily="2" charset="2"/>
              <a:buChar char="q"/>
            </a:pPr>
            <a:r>
              <a:rPr lang="en-US" sz="4000" b="1" dirty="0" err="1" smtClean="0">
                <a:solidFill>
                  <a:schemeClr val="tx2">
                    <a:lumMod val="50000"/>
                  </a:schemeClr>
                </a:solidFill>
                <a:latin typeface="Arial Narrow" pitchFamily="34" charset="0"/>
              </a:rPr>
              <a:t>Nortriptyline</a:t>
            </a:r>
            <a:r>
              <a:rPr lang="en-US" sz="4000" b="1" dirty="0" smtClean="0">
                <a:solidFill>
                  <a:schemeClr val="tx2">
                    <a:lumMod val="50000"/>
                  </a:schemeClr>
                </a:solidFill>
                <a:latin typeface="Arial Narrow" pitchFamily="34" charset="0"/>
              </a:rPr>
              <a:t> has lower incidence of </a:t>
            </a:r>
            <a:r>
              <a:rPr lang="en-US" sz="4000" b="1" dirty="0" err="1" smtClean="0">
                <a:solidFill>
                  <a:schemeClr val="tx2">
                    <a:lumMod val="50000"/>
                  </a:schemeClr>
                </a:solidFill>
                <a:latin typeface="Arial Narrow" pitchFamily="34" charset="0"/>
              </a:rPr>
              <a:t>anticholinergic</a:t>
            </a:r>
            <a:r>
              <a:rPr lang="en-US" sz="4000" b="1" dirty="0" smtClean="0">
                <a:solidFill>
                  <a:schemeClr val="tx2">
                    <a:lumMod val="50000"/>
                  </a:schemeClr>
                </a:solidFill>
                <a:latin typeface="Arial Narrow" pitchFamily="34" charset="0"/>
              </a:rPr>
              <a:t> side effects than </a:t>
            </a:r>
            <a:r>
              <a:rPr lang="en-US" sz="4000" b="1" dirty="0" err="1" smtClean="0">
                <a:solidFill>
                  <a:schemeClr val="tx2">
                    <a:lumMod val="50000"/>
                  </a:schemeClr>
                </a:solidFill>
                <a:latin typeface="Arial Narrow" pitchFamily="34" charset="0"/>
              </a:rPr>
              <a:t>amitriptyline</a:t>
            </a:r>
            <a:r>
              <a:rPr lang="en-US" sz="4000" b="1" dirty="0" smtClean="0">
                <a:solidFill>
                  <a:schemeClr val="tx2">
                    <a:lumMod val="50000"/>
                  </a:schemeClr>
                </a:solidFill>
                <a:latin typeface="Arial Narrow" pitchFamily="34" charset="0"/>
              </a:rPr>
              <a:t>. </a:t>
            </a:r>
          </a:p>
          <a:p>
            <a:pPr>
              <a:buFont typeface="Wingdings" pitchFamily="2" charset="2"/>
              <a:buChar char="q"/>
            </a:pPr>
            <a:r>
              <a:rPr lang="en-US" sz="4000" b="1" dirty="0" smtClean="0">
                <a:solidFill>
                  <a:schemeClr val="tx2">
                    <a:lumMod val="50000"/>
                  </a:schemeClr>
                </a:solidFill>
                <a:latin typeface="Arial Narrow" pitchFamily="34" charset="0"/>
              </a:rPr>
              <a:t>The 5-HT2 receptor antagonist, </a:t>
            </a:r>
            <a:r>
              <a:rPr lang="en-US" sz="4000" b="1" dirty="0" err="1" smtClean="0">
                <a:solidFill>
                  <a:schemeClr val="tx2">
                    <a:lumMod val="50000"/>
                  </a:schemeClr>
                </a:solidFill>
                <a:latin typeface="Arial Narrow" pitchFamily="34" charset="0"/>
              </a:rPr>
              <a:t>mirtazapine</a:t>
            </a:r>
            <a:r>
              <a:rPr lang="en-US" sz="4000" b="1" dirty="0" smtClean="0">
                <a:solidFill>
                  <a:schemeClr val="tx2">
                    <a:lumMod val="50000"/>
                  </a:schemeClr>
                </a:solidFill>
                <a:latin typeface="Arial Narrow" pitchFamily="34" charset="0"/>
              </a:rPr>
              <a:t>, was reported as being efficacious in a single report on </a:t>
            </a:r>
            <a:r>
              <a:rPr lang="en-US" sz="4000" b="1" dirty="0" err="1" smtClean="0">
                <a:solidFill>
                  <a:schemeClr val="tx2">
                    <a:lumMod val="50000"/>
                  </a:schemeClr>
                </a:solidFill>
                <a:latin typeface="Arial Narrow" pitchFamily="34" charset="0"/>
              </a:rPr>
              <a:t>gastroparesis</a:t>
            </a:r>
            <a:r>
              <a:rPr lang="en-US" sz="4000" b="1" dirty="0" smtClean="0">
                <a:solidFill>
                  <a:schemeClr val="tx2">
                    <a:lumMod val="50000"/>
                  </a:schemeClr>
                </a:solidFill>
                <a:latin typeface="Arial Narrow" pitchFamily="34" charset="0"/>
              </a:rPr>
              <a:t>.</a:t>
            </a:r>
            <a:endParaRPr lang="en-US" sz="4000" b="1" dirty="0">
              <a:solidFill>
                <a:schemeClr val="tx2">
                  <a:lumMod val="50000"/>
                </a:schemeClr>
              </a:solidFill>
              <a:latin typeface="Arial Narrow"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27961"/>
            <a:ext cx="10405635" cy="5413401"/>
          </a:xfrm>
        </p:spPr>
        <p:txBody>
          <a:bodyPr>
            <a:normAutofit/>
          </a:bodyPr>
          <a:lstStyle/>
          <a:p>
            <a:pPr>
              <a:buNone/>
            </a:pPr>
            <a:r>
              <a:rPr lang="en-US" sz="4800" b="1" dirty="0" smtClean="0">
                <a:solidFill>
                  <a:schemeClr val="tx2">
                    <a:lumMod val="50000"/>
                  </a:schemeClr>
                </a:solidFill>
                <a:latin typeface="Arial Narrow" pitchFamily="34" charset="0"/>
              </a:rPr>
              <a:t>Gastric electrical stimulators (GES) have been used for more than a decade for patients who have failed all other medical treatments.</a:t>
            </a:r>
            <a:endParaRPr lang="en-US" sz="4800" b="1" dirty="0">
              <a:solidFill>
                <a:schemeClr val="tx2">
                  <a:lumMod val="50000"/>
                </a:schemeClr>
              </a:solidFill>
              <a:latin typeface="Arial Narrow"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0675"/>
            <a:ext cx="10625972" cy="5600687"/>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The </a:t>
            </a:r>
            <a:r>
              <a:rPr lang="en-US" sz="4400" b="1" dirty="0" err="1" smtClean="0">
                <a:solidFill>
                  <a:schemeClr val="tx2">
                    <a:lumMod val="50000"/>
                  </a:schemeClr>
                </a:solidFill>
                <a:latin typeface="Arial Narrow" pitchFamily="34" charset="0"/>
              </a:rPr>
              <a:t>Enterra</a:t>
            </a:r>
            <a:r>
              <a:rPr lang="en-US" sz="4400" b="1" dirty="0" smtClean="0">
                <a:solidFill>
                  <a:schemeClr val="tx2">
                    <a:lumMod val="50000"/>
                  </a:schemeClr>
                </a:solidFill>
                <a:latin typeface="Arial Narrow" pitchFamily="34" charset="0"/>
              </a:rPr>
              <a:t> Device delivers high frequency, low-energy electrical stimulation to the stomach. </a:t>
            </a:r>
          </a:p>
          <a:p>
            <a:pPr>
              <a:buFont typeface="Wingdings" pitchFamily="2" charset="2"/>
              <a:buChar char="q"/>
            </a:pPr>
            <a:r>
              <a:rPr lang="en-US" sz="4400" b="1" dirty="0" smtClean="0">
                <a:solidFill>
                  <a:schemeClr val="tx2">
                    <a:lumMod val="50000"/>
                  </a:schemeClr>
                </a:solidFill>
                <a:latin typeface="Arial Narrow" pitchFamily="34" charset="0"/>
              </a:rPr>
              <a:t>Its main effect is to increase afferent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activity rather than “pacing” the gastric </a:t>
            </a:r>
            <a:r>
              <a:rPr lang="en-US" sz="4400" b="1" dirty="0" err="1" smtClean="0">
                <a:solidFill>
                  <a:schemeClr val="tx2">
                    <a:lumMod val="50000"/>
                  </a:schemeClr>
                </a:solidFill>
                <a:latin typeface="Arial Narrow" pitchFamily="34" charset="0"/>
              </a:rPr>
              <a:t>antrum</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98305"/>
            <a:ext cx="10229365" cy="5843058"/>
          </a:xfrm>
        </p:spPr>
        <p:txBody>
          <a:bodyPr>
            <a:normAutofit/>
          </a:bodyPr>
          <a:lstStyle/>
          <a:p>
            <a:pPr>
              <a:buNone/>
            </a:pPr>
            <a:r>
              <a:rPr lang="en-US" sz="4800" b="1" dirty="0" smtClean="0">
                <a:solidFill>
                  <a:schemeClr val="tx2">
                    <a:lumMod val="50000"/>
                  </a:schemeClr>
                </a:solidFill>
                <a:latin typeface="Arial Narrow" pitchFamily="34" charset="0"/>
              </a:rPr>
              <a:t>Clinical observations have showed significant improved quality of life in some patients with refractory diabetic </a:t>
            </a:r>
            <a:r>
              <a:rPr lang="en-US" sz="4800" b="1" dirty="0" err="1" smtClean="0">
                <a:solidFill>
                  <a:schemeClr val="tx2">
                    <a:lumMod val="50000"/>
                  </a:schemeClr>
                </a:solidFill>
                <a:latin typeface="Arial Narrow" pitchFamily="34" charset="0"/>
              </a:rPr>
              <a:t>gastroparesis</a:t>
            </a:r>
            <a:r>
              <a:rPr lang="en-US" sz="4800" b="1" dirty="0" smtClean="0">
                <a:solidFill>
                  <a:schemeClr val="tx2">
                    <a:lumMod val="50000"/>
                  </a:schemeClr>
                </a:solidFill>
                <a:latin typeface="Arial Narrow" pitchFamily="34" charset="0"/>
              </a:rPr>
              <a:t> treated with GES.</a:t>
            </a:r>
            <a:endParaRPr lang="en-US" sz="4800" b="1" dirty="0">
              <a:solidFill>
                <a:schemeClr val="tx2">
                  <a:lumMod val="50000"/>
                </a:schemeClr>
              </a:solidFill>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219" y="242371"/>
            <a:ext cx="11710930" cy="5798991"/>
          </a:xfrm>
        </p:spPr>
        <p:txBody>
          <a:bodyPr>
            <a:normAutofit/>
          </a:bodyPr>
          <a:lstStyle/>
          <a:p>
            <a:pPr>
              <a:buNone/>
            </a:pPr>
            <a:r>
              <a:rPr lang="en-US" sz="4400" b="1" dirty="0" smtClean="0">
                <a:solidFill>
                  <a:schemeClr val="tx2">
                    <a:lumMod val="50000"/>
                  </a:schemeClr>
                </a:solidFill>
                <a:latin typeface="Arial Narrow" pitchFamily="34" charset="0"/>
              </a:rPr>
              <a:t>The parasympathetic system provides excitatory stimuli to </a:t>
            </a:r>
            <a:r>
              <a:rPr lang="en-US" sz="4400" b="1" dirty="0" err="1" smtClean="0">
                <a:solidFill>
                  <a:schemeClr val="tx2">
                    <a:lumMod val="50000"/>
                  </a:schemeClr>
                </a:solidFill>
                <a:latin typeface="Arial Narrow" pitchFamily="34" charset="0"/>
              </a:rPr>
              <a:t>nonsphincteric</a:t>
            </a:r>
            <a:r>
              <a:rPr lang="en-US" sz="4400" b="1" dirty="0" smtClean="0">
                <a:solidFill>
                  <a:schemeClr val="tx2">
                    <a:lumMod val="50000"/>
                  </a:schemeClr>
                </a:solidFill>
                <a:latin typeface="Arial Narrow" pitchFamily="34" charset="0"/>
              </a:rPr>
              <a:t> muscles, while the </a:t>
            </a:r>
            <a:r>
              <a:rPr lang="en-US" sz="4400" b="1" dirty="0" err="1" smtClean="0">
                <a:solidFill>
                  <a:schemeClr val="tx2">
                    <a:lumMod val="50000"/>
                  </a:schemeClr>
                </a:solidFill>
                <a:latin typeface="Arial Narrow" pitchFamily="34" charset="0"/>
              </a:rPr>
              <a:t>thoracolumbar</a:t>
            </a:r>
            <a:r>
              <a:rPr lang="en-US" sz="4400" b="1" dirty="0" smtClean="0">
                <a:solidFill>
                  <a:schemeClr val="tx2">
                    <a:lumMod val="50000"/>
                  </a:schemeClr>
                </a:solidFill>
                <a:latin typeface="Arial Narrow" pitchFamily="34" charset="0"/>
              </a:rPr>
              <a:t> sympathetic system provides excitatory stimulus to sphincters and inhibitory stimuli to </a:t>
            </a:r>
            <a:r>
              <a:rPr lang="en-US" sz="4400" b="1" dirty="0" err="1" smtClean="0">
                <a:solidFill>
                  <a:schemeClr val="tx2">
                    <a:lumMod val="50000"/>
                  </a:schemeClr>
                </a:solidFill>
                <a:latin typeface="Arial Narrow" pitchFamily="34" charset="0"/>
              </a:rPr>
              <a:t>nonsphincteric</a:t>
            </a:r>
            <a:r>
              <a:rPr lang="en-US" sz="4400" b="1" dirty="0" smtClean="0">
                <a:solidFill>
                  <a:schemeClr val="tx2">
                    <a:lumMod val="50000"/>
                  </a:schemeClr>
                </a:solidFill>
                <a:latin typeface="Arial Narrow" pitchFamily="34" charset="0"/>
              </a:rPr>
              <a:t> muscles.</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19489"/>
            <a:ext cx="10581905" cy="5721873"/>
          </a:xfrm>
        </p:spPr>
        <p:txBody>
          <a:bodyPr>
            <a:normAutofit/>
          </a:bodyPr>
          <a:lstStyle/>
          <a:p>
            <a:pPr>
              <a:buNone/>
            </a:pPr>
            <a:r>
              <a:rPr lang="en-US" sz="4400" b="1" dirty="0" smtClean="0">
                <a:solidFill>
                  <a:schemeClr val="tx2">
                    <a:lumMod val="50000"/>
                  </a:schemeClr>
                </a:solidFill>
                <a:latin typeface="Arial Narrow" pitchFamily="34" charset="0"/>
              </a:rPr>
              <a:t>Concerns with gastric </a:t>
            </a:r>
            <a:r>
              <a:rPr lang="en-US" sz="4400" b="1" dirty="0" err="1" smtClean="0">
                <a:solidFill>
                  <a:schemeClr val="tx2">
                    <a:lumMod val="50000"/>
                  </a:schemeClr>
                </a:solidFill>
                <a:latin typeface="Arial Narrow" pitchFamily="34" charset="0"/>
              </a:rPr>
              <a:t>neurostimulator</a:t>
            </a:r>
            <a:r>
              <a:rPr lang="en-US" sz="4400" b="1" dirty="0" smtClean="0">
                <a:solidFill>
                  <a:schemeClr val="tx2">
                    <a:lumMod val="50000"/>
                  </a:schemeClr>
                </a:solidFill>
                <a:latin typeface="Arial Narrow" pitchFamily="34" charset="0"/>
              </a:rPr>
              <a:t> implantation include the risk of pocket site infections related to a foreign body and the high cost.</a:t>
            </a:r>
            <a:endParaRPr lang="en-US" sz="4400" b="1" dirty="0">
              <a:solidFill>
                <a:schemeClr val="tx2">
                  <a:lumMod val="50000"/>
                </a:schemeClr>
              </a:solidFill>
              <a:latin typeface="Arial Narrow"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30507"/>
            <a:ext cx="11165799" cy="5710856"/>
          </a:xfrm>
        </p:spPr>
        <p:txBody>
          <a:bodyPr>
            <a:noAutofit/>
          </a:bodyPr>
          <a:lstStyle/>
          <a:p>
            <a:pPr>
              <a:buNone/>
            </a:pPr>
            <a:r>
              <a:rPr lang="en-US" sz="4000" b="1" dirty="0" err="1" smtClean="0">
                <a:solidFill>
                  <a:srgbClr val="C00000"/>
                </a:solidFill>
                <a:latin typeface="Arial Narrow" pitchFamily="34" charset="0"/>
              </a:rPr>
              <a:t>Gastroesophageal</a:t>
            </a:r>
            <a:r>
              <a:rPr lang="en-US" sz="4000" b="1" dirty="0" smtClean="0">
                <a:solidFill>
                  <a:srgbClr val="C00000"/>
                </a:solidFill>
                <a:latin typeface="Arial Narrow" pitchFamily="34" charset="0"/>
              </a:rPr>
              <a:t> Reflux Disease and Barrett’s Esophagus:</a:t>
            </a:r>
          </a:p>
          <a:p>
            <a:pPr>
              <a:buNone/>
            </a:pPr>
            <a:r>
              <a:rPr lang="en-US" sz="4800" b="1" dirty="0" err="1" smtClean="0">
                <a:solidFill>
                  <a:schemeClr val="tx2">
                    <a:lumMod val="50000"/>
                  </a:schemeClr>
                </a:solidFill>
                <a:latin typeface="Arial Narrow" pitchFamily="34" charset="0"/>
              </a:rPr>
              <a:t>Gastroesophageal</a:t>
            </a:r>
            <a:r>
              <a:rPr lang="en-US" sz="4800" b="1" dirty="0" smtClean="0">
                <a:solidFill>
                  <a:schemeClr val="tx2">
                    <a:lumMod val="50000"/>
                  </a:schemeClr>
                </a:solidFill>
                <a:latin typeface="Arial Narrow" pitchFamily="34" charset="0"/>
              </a:rPr>
              <a:t> reflux disease (GERD) is more common in diabetic patients than in </a:t>
            </a:r>
            <a:r>
              <a:rPr lang="en-US" sz="4800" b="1" dirty="0" err="1" smtClean="0">
                <a:solidFill>
                  <a:schemeClr val="tx2">
                    <a:lumMod val="50000"/>
                  </a:schemeClr>
                </a:solidFill>
                <a:latin typeface="Arial Narrow" pitchFamily="34" charset="0"/>
              </a:rPr>
              <a:t>nondiabetic</a:t>
            </a:r>
            <a:r>
              <a:rPr lang="en-US" sz="4800" b="1" dirty="0" smtClean="0">
                <a:solidFill>
                  <a:schemeClr val="tx2">
                    <a:lumMod val="50000"/>
                  </a:schemeClr>
                </a:solidFill>
                <a:latin typeface="Arial Narrow" pitchFamily="34" charset="0"/>
              </a:rPr>
              <a:t> individuals, though heartburn is a very common symptom in the general population.</a:t>
            </a:r>
            <a:endParaRPr lang="en-US" sz="4800" b="1" dirty="0">
              <a:solidFill>
                <a:schemeClr val="tx2">
                  <a:lumMod val="50000"/>
                </a:schemeClr>
              </a:solidFill>
              <a:latin typeface="Arial Narrow"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219" y="297455"/>
            <a:ext cx="10994833" cy="5743907"/>
          </a:xfrm>
        </p:spPr>
        <p:txBody>
          <a:bodyPr>
            <a:noAutofit/>
          </a:bodyPr>
          <a:lstStyle/>
          <a:p>
            <a:pPr>
              <a:buNone/>
            </a:pPr>
            <a:r>
              <a:rPr lang="en-US" sz="4800" b="1" dirty="0" smtClean="0">
                <a:solidFill>
                  <a:schemeClr val="tx2">
                    <a:lumMod val="50000"/>
                  </a:schemeClr>
                </a:solidFill>
                <a:latin typeface="Arial Narrow" pitchFamily="34" charset="0"/>
              </a:rPr>
              <a:t>lifestyle modifications that apply to </a:t>
            </a:r>
            <a:r>
              <a:rPr lang="en-US" sz="4800" b="1" dirty="0" err="1" smtClean="0">
                <a:solidFill>
                  <a:schemeClr val="tx2">
                    <a:lumMod val="50000"/>
                  </a:schemeClr>
                </a:solidFill>
                <a:latin typeface="Arial Narrow" pitchFamily="34" charset="0"/>
              </a:rPr>
              <a:t>nondiabetic</a:t>
            </a:r>
            <a:r>
              <a:rPr lang="en-US" sz="4800" b="1" dirty="0" smtClean="0">
                <a:solidFill>
                  <a:schemeClr val="tx2">
                    <a:lumMod val="50000"/>
                  </a:schemeClr>
                </a:solidFill>
                <a:latin typeface="Arial Narrow" pitchFamily="34" charset="0"/>
              </a:rPr>
              <a:t> patients with GERD, such as avoiding late night meals, are even more important in the diabetic patient.</a:t>
            </a:r>
            <a:endParaRPr lang="en-US" sz="4800" b="1" dirty="0">
              <a:solidFill>
                <a:schemeClr val="tx2">
                  <a:lumMod val="50000"/>
                </a:schemeClr>
              </a:solidFill>
              <a:latin typeface="Arial Narrow"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03" y="220337"/>
            <a:ext cx="11567710" cy="5821025"/>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Due to sensory abnormalities, a diabetic patient may not feel the acid reflux and seek relief with antacid or </a:t>
            </a:r>
            <a:r>
              <a:rPr lang="en-US" sz="4800" b="1" dirty="0" err="1" smtClean="0">
                <a:solidFill>
                  <a:schemeClr val="tx2">
                    <a:lumMod val="50000"/>
                  </a:schemeClr>
                </a:solidFill>
                <a:latin typeface="Arial Narrow" pitchFamily="34" charset="0"/>
              </a:rPr>
              <a:t>antisecretory</a:t>
            </a:r>
            <a:r>
              <a:rPr lang="en-US" sz="4800" b="1" dirty="0" smtClean="0">
                <a:solidFill>
                  <a:schemeClr val="tx2">
                    <a:lumMod val="50000"/>
                  </a:schemeClr>
                </a:solidFill>
                <a:latin typeface="Arial Narrow" pitchFamily="34" charset="0"/>
              </a:rPr>
              <a:t> therapy.</a:t>
            </a:r>
          </a:p>
          <a:p>
            <a:pPr>
              <a:buFont typeface="Wingdings" pitchFamily="2" charset="2"/>
              <a:buChar char="q"/>
            </a:pPr>
            <a:r>
              <a:rPr lang="en-US" sz="4800" b="1" dirty="0" smtClean="0">
                <a:solidFill>
                  <a:schemeClr val="tx2">
                    <a:lumMod val="50000"/>
                  </a:schemeClr>
                </a:solidFill>
                <a:latin typeface="Arial Narrow" pitchFamily="34" charset="0"/>
              </a:rPr>
              <a:t> In addition, failure of secondary peristalsis increases exposure time of the esophageal mucosa to the </a:t>
            </a:r>
            <a:r>
              <a:rPr lang="en-US" sz="4800" b="1" dirty="0" err="1" smtClean="0">
                <a:solidFill>
                  <a:schemeClr val="tx2">
                    <a:lumMod val="50000"/>
                  </a:schemeClr>
                </a:solidFill>
                <a:latin typeface="Arial Narrow" pitchFamily="34" charset="0"/>
              </a:rPr>
              <a:t>refluxate</a:t>
            </a:r>
            <a:r>
              <a:rPr lang="en-US" sz="4800" b="1" dirty="0" smtClean="0">
                <a:solidFill>
                  <a:schemeClr val="tx2">
                    <a:lumMod val="50000"/>
                  </a:schemeClr>
                </a:solidFill>
                <a:latin typeface="Arial Narrow" pitchFamily="34" charset="0"/>
              </a:rPr>
              <a:t>, which may be acidic. </a:t>
            </a:r>
            <a:endParaRPr lang="en-US" sz="4800" b="1" dirty="0">
              <a:solidFill>
                <a:schemeClr val="tx2">
                  <a:lumMod val="50000"/>
                </a:schemeClr>
              </a:solidFill>
              <a:latin typeface="Arial Narrow"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1693"/>
            <a:ext cx="10086146" cy="5589670"/>
          </a:xfrm>
        </p:spPr>
        <p:txBody>
          <a:bodyPr>
            <a:normAutofit/>
          </a:bodyPr>
          <a:lstStyle/>
          <a:p>
            <a:pPr>
              <a:buNone/>
            </a:pPr>
            <a:r>
              <a:rPr lang="en-US" sz="4800" b="1" dirty="0" smtClean="0">
                <a:solidFill>
                  <a:schemeClr val="tx2">
                    <a:lumMod val="50000"/>
                  </a:schemeClr>
                </a:solidFill>
                <a:latin typeface="Arial Narrow" pitchFamily="34" charset="0"/>
              </a:rPr>
              <a:t> Such a situation can be diagnosed by assessment of pH in the esophagus over 24 h, using either a tube or tubeless system.</a:t>
            </a:r>
            <a:endParaRPr lang="en-US" sz="4800" dirty="0">
              <a:solidFill>
                <a:schemeClr val="tx2">
                  <a:lumMod val="50000"/>
                </a:schemeClr>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489" y="264405"/>
            <a:ext cx="10146535" cy="5776957"/>
          </a:xfrm>
        </p:spPr>
        <p:txBody>
          <a:bodyPr>
            <a:normAutofit/>
          </a:bodyPr>
          <a:lstStyle/>
          <a:p>
            <a:pPr>
              <a:buNone/>
            </a:pPr>
            <a:r>
              <a:rPr lang="en-US" sz="4800" b="1" dirty="0" smtClean="0">
                <a:solidFill>
                  <a:schemeClr val="tx2">
                    <a:lumMod val="50000"/>
                  </a:schemeClr>
                </a:solidFill>
                <a:latin typeface="Arial Narrow" pitchFamily="34" charset="0"/>
              </a:rPr>
              <a:t>The term “Barrett’s esophagus” refers to </a:t>
            </a:r>
            <a:r>
              <a:rPr lang="en-US" sz="4800" b="1" dirty="0" err="1" smtClean="0">
                <a:solidFill>
                  <a:schemeClr val="tx2">
                    <a:lumMod val="50000"/>
                  </a:schemeClr>
                </a:solidFill>
                <a:latin typeface="Arial Narrow" pitchFamily="34" charset="0"/>
              </a:rPr>
              <a:t>metaplasia</a:t>
            </a:r>
            <a:r>
              <a:rPr lang="en-US" sz="4800" b="1" dirty="0" smtClean="0">
                <a:solidFill>
                  <a:schemeClr val="tx2">
                    <a:lumMod val="50000"/>
                  </a:schemeClr>
                </a:solidFill>
                <a:latin typeface="Arial Narrow" pitchFamily="34" charset="0"/>
              </a:rPr>
              <a:t> of the esophageal epithelium, from </a:t>
            </a:r>
            <a:r>
              <a:rPr lang="en-US" sz="4800" b="1" dirty="0" err="1" smtClean="0">
                <a:solidFill>
                  <a:schemeClr val="tx2">
                    <a:lumMod val="50000"/>
                  </a:schemeClr>
                </a:solidFill>
                <a:latin typeface="Arial Narrow" pitchFamily="34" charset="0"/>
              </a:rPr>
              <a:t>squamous</a:t>
            </a:r>
            <a:r>
              <a:rPr lang="en-US" sz="4800" b="1" dirty="0" smtClean="0">
                <a:solidFill>
                  <a:schemeClr val="tx2">
                    <a:lumMod val="50000"/>
                  </a:schemeClr>
                </a:solidFill>
                <a:latin typeface="Arial Narrow" pitchFamily="34" charset="0"/>
              </a:rPr>
              <a:t> epithelium to gastric or intestinal epithelium.</a:t>
            </a:r>
            <a:endParaRPr lang="en-US" sz="4800" b="1" dirty="0">
              <a:solidFill>
                <a:schemeClr val="tx2">
                  <a:lumMod val="50000"/>
                </a:schemeClr>
              </a:solidFill>
              <a:latin typeface="Arial Narrow"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3725"/>
            <a:ext cx="10196314" cy="5567637"/>
          </a:xfrm>
        </p:spPr>
        <p:txBody>
          <a:bodyPr>
            <a:noAutofit/>
          </a:bodyPr>
          <a:lstStyle/>
          <a:p>
            <a:pPr>
              <a:buFont typeface="Wingdings" pitchFamily="2" charset="2"/>
              <a:buChar char="q"/>
            </a:pPr>
            <a:r>
              <a:rPr lang="en-US" sz="4800" b="1" dirty="0" smtClean="0">
                <a:solidFill>
                  <a:schemeClr val="tx2">
                    <a:lumMod val="50000"/>
                  </a:schemeClr>
                </a:solidFill>
                <a:latin typeface="Arial Narrow" pitchFamily="34" charset="0"/>
              </a:rPr>
              <a:t>If symptoms of reflux have persisted for more than 5 years in any patient over 40 years of age, endoscopy should be considered to exclude Barrett’s esophagus.</a:t>
            </a:r>
          </a:p>
          <a:p>
            <a:pPr>
              <a:buFont typeface="Wingdings" pitchFamily="2" charset="2"/>
              <a:buChar char="q"/>
            </a:pPr>
            <a:r>
              <a:rPr lang="en-US" sz="4800" b="1" dirty="0" smtClean="0">
                <a:solidFill>
                  <a:schemeClr val="tx2">
                    <a:lumMod val="50000"/>
                  </a:schemeClr>
                </a:solidFill>
                <a:latin typeface="Arial Narrow" pitchFamily="34" charset="0"/>
              </a:rPr>
              <a:t> No data specifically link Barrett’s esophagus to diabetes.</a:t>
            </a:r>
            <a:endParaRPr lang="en-US" sz="4800" b="1" dirty="0">
              <a:solidFill>
                <a:schemeClr val="tx2">
                  <a:lumMod val="50000"/>
                </a:schemeClr>
              </a:solidFill>
              <a:latin typeface="Arial Narrow"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573" y="396607"/>
            <a:ext cx="10840597" cy="5644755"/>
          </a:xfrm>
        </p:spPr>
        <p:txBody>
          <a:bodyPr>
            <a:noAutofit/>
          </a:bodyPr>
          <a:lstStyle/>
          <a:p>
            <a:pPr>
              <a:buNone/>
            </a:pPr>
            <a:r>
              <a:rPr lang="en-US" sz="4400" b="1" dirty="0" smtClean="0">
                <a:solidFill>
                  <a:schemeClr val="tx2">
                    <a:lumMod val="50000"/>
                  </a:schemeClr>
                </a:solidFill>
                <a:latin typeface="Arial Narrow" pitchFamily="34" charset="0"/>
              </a:rPr>
              <a:t>The treatment of a diabetic patient with GERD is similar to that of </a:t>
            </a:r>
            <a:r>
              <a:rPr lang="en-US" sz="4400" b="1" dirty="0" err="1" smtClean="0">
                <a:solidFill>
                  <a:schemeClr val="tx2">
                    <a:lumMod val="50000"/>
                  </a:schemeClr>
                </a:solidFill>
                <a:latin typeface="Arial Narrow" pitchFamily="34" charset="0"/>
              </a:rPr>
              <a:t>nondiabetic</a:t>
            </a:r>
            <a:r>
              <a:rPr lang="en-US" sz="4400" b="1" dirty="0" smtClean="0">
                <a:solidFill>
                  <a:schemeClr val="tx2">
                    <a:lumMod val="50000"/>
                  </a:schemeClr>
                </a:solidFill>
                <a:latin typeface="Arial Narrow" pitchFamily="34" charset="0"/>
              </a:rPr>
              <a:t> individuals. Current therapy is limited mainly to </a:t>
            </a:r>
            <a:r>
              <a:rPr lang="en-US" sz="4400" b="1" dirty="0" err="1" smtClean="0">
                <a:solidFill>
                  <a:schemeClr val="tx2">
                    <a:lumMod val="50000"/>
                  </a:schemeClr>
                </a:solidFill>
                <a:latin typeface="Arial Narrow" pitchFamily="34" charset="0"/>
              </a:rPr>
              <a:t>antisecretory</a:t>
            </a:r>
            <a:r>
              <a:rPr lang="en-US" sz="4400" b="1" dirty="0" smtClean="0">
                <a:solidFill>
                  <a:schemeClr val="tx2">
                    <a:lumMod val="50000"/>
                  </a:schemeClr>
                </a:solidFill>
                <a:latin typeface="Arial Narrow" pitchFamily="34" charset="0"/>
              </a:rPr>
              <a:t> agents because of a lack of agents that increase </a:t>
            </a:r>
            <a:r>
              <a:rPr lang="fr-FR" sz="4400" b="1" dirty="0" smtClean="0">
                <a:solidFill>
                  <a:schemeClr val="tx2">
                    <a:lumMod val="50000"/>
                  </a:schemeClr>
                </a:solidFill>
                <a:latin typeface="Arial Narrow" pitchFamily="34" charset="0"/>
              </a:rPr>
              <a:t>LES pressure or </a:t>
            </a:r>
            <a:r>
              <a:rPr lang="fr-FR" sz="4400" b="1" dirty="0" err="1" smtClean="0">
                <a:solidFill>
                  <a:schemeClr val="tx2">
                    <a:lumMod val="50000"/>
                  </a:schemeClr>
                </a:solidFill>
                <a:latin typeface="Arial Narrow" pitchFamily="34" charset="0"/>
              </a:rPr>
              <a:t>stimulate</a:t>
            </a:r>
            <a:r>
              <a:rPr lang="fr-FR" sz="4400" b="1" dirty="0" smtClean="0">
                <a:solidFill>
                  <a:schemeClr val="tx2">
                    <a:lumMod val="50000"/>
                  </a:schemeClr>
                </a:solidFill>
                <a:latin typeface="Arial Narrow" pitchFamily="34" charset="0"/>
              </a:rPr>
              <a:t> effective </a:t>
            </a:r>
            <a:r>
              <a:rPr lang="fr-FR" sz="4400" b="1" dirty="0" err="1" smtClean="0">
                <a:solidFill>
                  <a:schemeClr val="tx2">
                    <a:lumMod val="50000"/>
                  </a:schemeClr>
                </a:solidFill>
                <a:latin typeface="Arial Narrow" pitchFamily="34" charset="0"/>
              </a:rPr>
              <a:t>esophageal</a:t>
            </a:r>
            <a:r>
              <a:rPr lang="fr-FR" sz="4400" b="1" dirty="0" smtClean="0">
                <a:solidFill>
                  <a:schemeClr val="tx2">
                    <a:lumMod val="50000"/>
                  </a:schemeClr>
                </a:solidFill>
                <a:latin typeface="Arial Narrow" pitchFamily="34" charset="0"/>
              </a:rPr>
              <a:t> </a:t>
            </a:r>
            <a:r>
              <a:rPr lang="en-US" sz="4400" b="1" dirty="0" smtClean="0">
                <a:solidFill>
                  <a:schemeClr val="tx2">
                    <a:lumMod val="50000"/>
                  </a:schemeClr>
                </a:solidFill>
                <a:latin typeface="Arial Narrow" pitchFamily="34" charset="0"/>
              </a:rPr>
              <a:t>peristalsis.</a:t>
            </a:r>
            <a:endParaRPr lang="en-US" sz="4400" b="1" dirty="0">
              <a:solidFill>
                <a:schemeClr val="tx2">
                  <a:lumMod val="50000"/>
                </a:schemeClr>
              </a:solidFill>
              <a:latin typeface="Arial Narrow"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4" y="209320"/>
            <a:ext cx="10928732" cy="5832042"/>
          </a:xfrm>
        </p:spPr>
        <p:txBody>
          <a:bodyPr>
            <a:noAutofit/>
          </a:bodyPr>
          <a:lstStyle/>
          <a:p>
            <a:pPr>
              <a:buNone/>
            </a:pPr>
            <a:r>
              <a:rPr lang="en-US" sz="4000" b="1" dirty="0" smtClean="0">
                <a:solidFill>
                  <a:schemeClr val="tx2">
                    <a:lumMod val="50000"/>
                  </a:schemeClr>
                </a:solidFill>
                <a:latin typeface="Arial Narrow" pitchFamily="34" charset="0"/>
              </a:rPr>
              <a:t>Histamine type 2 receptor antagonists such as ranitidine, may be helpful but the dose should not exceed 150 mg </a:t>
            </a:r>
            <a:r>
              <a:rPr lang="en-US" sz="4000" b="1" dirty="0" err="1" smtClean="0">
                <a:solidFill>
                  <a:schemeClr val="tx2">
                    <a:lumMod val="50000"/>
                  </a:schemeClr>
                </a:solidFill>
                <a:latin typeface="Arial Narrow" pitchFamily="34" charset="0"/>
              </a:rPr>
              <a:t>po</a:t>
            </a:r>
            <a:r>
              <a:rPr lang="en-US" sz="4000" b="1" dirty="0" smtClean="0">
                <a:solidFill>
                  <a:schemeClr val="tx2">
                    <a:lumMod val="50000"/>
                  </a:schemeClr>
                </a:solidFill>
                <a:latin typeface="Arial Narrow" pitchFamily="34" charset="0"/>
              </a:rPr>
              <a:t> daily in patients with renal insufficiency. These agents are appropriate for mild–to-moderate reflux symptoms and can be taken PRN, though there is a lag before symptomatic relief is noted.</a:t>
            </a:r>
          </a:p>
          <a:p>
            <a:pPr>
              <a:buNone/>
            </a:pPr>
            <a:r>
              <a:rPr lang="en-US" sz="4000" b="1" dirty="0" err="1" smtClean="0">
                <a:solidFill>
                  <a:schemeClr val="tx2">
                    <a:lumMod val="50000"/>
                  </a:schemeClr>
                </a:solidFill>
                <a:latin typeface="Arial Narrow" pitchFamily="34" charset="0"/>
              </a:rPr>
              <a:t>Tachyphylaxis</a:t>
            </a:r>
            <a:r>
              <a:rPr lang="en-US" sz="4000" b="1" dirty="0" smtClean="0">
                <a:solidFill>
                  <a:schemeClr val="tx2">
                    <a:lumMod val="50000"/>
                  </a:schemeClr>
                </a:solidFill>
                <a:latin typeface="Arial Narrow" pitchFamily="34" charset="0"/>
              </a:rPr>
              <a:t> is common with prolonged</a:t>
            </a:r>
          </a:p>
          <a:p>
            <a:pPr>
              <a:buNone/>
            </a:pPr>
            <a:r>
              <a:rPr lang="en-US" sz="4000" b="1" dirty="0" smtClean="0">
                <a:solidFill>
                  <a:schemeClr val="tx2">
                    <a:lumMod val="50000"/>
                  </a:schemeClr>
                </a:solidFill>
                <a:latin typeface="Arial Narrow" pitchFamily="34" charset="0"/>
              </a:rPr>
              <a:t>therapy.</a:t>
            </a:r>
            <a:endParaRPr lang="en-US" sz="4000" b="1" dirty="0">
              <a:solidFill>
                <a:schemeClr val="tx2">
                  <a:lumMod val="50000"/>
                </a:schemeClr>
              </a:solidFill>
              <a:latin typeface="Arial Narrow"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53389"/>
            <a:ext cx="10108179" cy="5787974"/>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Proton pump inhibitors must be taken regularly to be maximally effective and do not work well when taken PRN.</a:t>
            </a:r>
          </a:p>
          <a:p>
            <a:pPr>
              <a:buFont typeface="Wingdings" pitchFamily="2" charset="2"/>
              <a:buChar char="q"/>
            </a:pPr>
            <a:r>
              <a:rPr lang="en-US" sz="4400" b="1" dirty="0" smtClean="0">
                <a:solidFill>
                  <a:schemeClr val="tx2">
                    <a:lumMod val="50000"/>
                  </a:schemeClr>
                </a:solidFill>
                <a:latin typeface="Arial Narrow" pitchFamily="34" charset="0"/>
              </a:rPr>
              <a:t>No proton pump inhibitor has consistently shown significant clinical benefits over another.</a:t>
            </a:r>
            <a:endParaRPr lang="en-US" sz="4400" b="1" dirty="0">
              <a:solidFill>
                <a:schemeClr val="tx2">
                  <a:lumMod val="50000"/>
                </a:schemeClr>
              </a:solidFill>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388" y="209321"/>
            <a:ext cx="11556694" cy="5832042"/>
          </a:xfrm>
        </p:spPr>
        <p:txBody>
          <a:bodyPr>
            <a:normAutofit/>
          </a:bodyPr>
          <a:lstStyle/>
          <a:p>
            <a:pPr>
              <a:buNone/>
            </a:pPr>
            <a:r>
              <a:rPr lang="en-US" sz="4400" b="1" dirty="0" smtClean="0">
                <a:solidFill>
                  <a:schemeClr val="tx2">
                    <a:lumMod val="50000"/>
                  </a:schemeClr>
                </a:solidFill>
                <a:latin typeface="Arial Narrow" pitchFamily="34" charset="0"/>
              </a:rPr>
              <a:t>Diabetic autonomic neuropathy affects both the </a:t>
            </a:r>
            <a:r>
              <a:rPr lang="en-US" sz="4400" b="1" dirty="0" err="1" smtClean="0">
                <a:solidFill>
                  <a:schemeClr val="tx2">
                    <a:lumMod val="50000"/>
                  </a:schemeClr>
                </a:solidFill>
                <a:latin typeface="Arial Narrow" pitchFamily="34" charset="0"/>
              </a:rPr>
              <a:t>vagal</a:t>
            </a:r>
            <a:r>
              <a:rPr lang="en-US" sz="4400" b="1" dirty="0" smtClean="0">
                <a:solidFill>
                  <a:schemeClr val="tx2">
                    <a:lumMod val="50000"/>
                  </a:schemeClr>
                </a:solidFill>
                <a:latin typeface="Arial Narrow" pitchFamily="34" charset="0"/>
              </a:rPr>
              <a:t> input (cholinergic) and the </a:t>
            </a:r>
            <a:r>
              <a:rPr lang="en-US" sz="4400" b="1" dirty="0" err="1" smtClean="0">
                <a:solidFill>
                  <a:schemeClr val="tx2">
                    <a:lumMod val="50000"/>
                  </a:schemeClr>
                </a:solidFill>
                <a:latin typeface="Arial Narrow" pitchFamily="34" charset="0"/>
              </a:rPr>
              <a:t>thoracolumbar</a:t>
            </a:r>
            <a:r>
              <a:rPr lang="en-US" sz="4400" b="1" dirty="0" smtClean="0">
                <a:solidFill>
                  <a:schemeClr val="tx2">
                    <a:lumMod val="50000"/>
                  </a:schemeClr>
                </a:solidFill>
                <a:latin typeface="Arial Narrow" pitchFamily="34" charset="0"/>
              </a:rPr>
              <a:t> sympathetic output (adrenergic) of the enteric nervous system.</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24" y="220337"/>
            <a:ext cx="10466024" cy="5821025"/>
          </a:xfrm>
        </p:spPr>
        <p:txBody>
          <a:bodyPr>
            <a:normAutofit/>
          </a:bodyPr>
          <a:lstStyle/>
          <a:p>
            <a:pPr>
              <a:buNone/>
            </a:pPr>
            <a:r>
              <a:rPr lang="en-US" sz="4400" b="1" dirty="0" smtClean="0">
                <a:solidFill>
                  <a:schemeClr val="tx2">
                    <a:lumMod val="50000"/>
                  </a:schemeClr>
                </a:solidFill>
                <a:latin typeface="Arial Narrow" pitchFamily="34" charset="0"/>
              </a:rPr>
              <a:t>However, there are some important individual distinctions within this class of drugs. </a:t>
            </a:r>
            <a:r>
              <a:rPr lang="en-US" sz="4400" b="1" dirty="0" err="1" smtClean="0">
                <a:solidFill>
                  <a:schemeClr val="tx2">
                    <a:lumMod val="50000"/>
                  </a:schemeClr>
                </a:solidFill>
                <a:latin typeface="Arial Narrow" pitchFamily="34" charset="0"/>
              </a:rPr>
              <a:t>lansoprazole</a:t>
            </a:r>
            <a:r>
              <a:rPr lang="en-US" sz="4400" b="1" dirty="0" smtClean="0">
                <a:solidFill>
                  <a:schemeClr val="tx2">
                    <a:lumMod val="50000"/>
                  </a:schemeClr>
                </a:solidFill>
                <a:latin typeface="Arial Narrow" pitchFamily="34" charset="0"/>
              </a:rPr>
              <a:t> cannot be given to patients with cirrhosis, </a:t>
            </a:r>
            <a:r>
              <a:rPr lang="en-US" sz="4400" b="1" dirty="0" err="1" smtClean="0">
                <a:solidFill>
                  <a:schemeClr val="tx2">
                    <a:lumMod val="50000"/>
                  </a:schemeClr>
                </a:solidFill>
                <a:latin typeface="Arial Narrow" pitchFamily="34" charset="0"/>
              </a:rPr>
              <a:t>omeprazole</a:t>
            </a:r>
            <a:r>
              <a:rPr lang="en-US" sz="4400" b="1" dirty="0" smtClean="0">
                <a:solidFill>
                  <a:schemeClr val="tx2">
                    <a:lumMod val="50000"/>
                  </a:schemeClr>
                </a:solidFill>
                <a:latin typeface="Arial Narrow" pitchFamily="34" charset="0"/>
              </a:rPr>
              <a:t> interacts with </a:t>
            </a:r>
            <a:r>
              <a:rPr lang="en-US" sz="4400" b="1" dirty="0" err="1" smtClean="0">
                <a:solidFill>
                  <a:schemeClr val="tx2">
                    <a:lumMod val="50000"/>
                  </a:schemeClr>
                </a:solidFill>
                <a:latin typeface="Arial Narrow" pitchFamily="34" charset="0"/>
              </a:rPr>
              <a:t>coumadin</a:t>
            </a:r>
            <a:r>
              <a:rPr lang="en-US" sz="4400" b="1" dirty="0" smtClean="0">
                <a:solidFill>
                  <a:schemeClr val="tx2">
                    <a:lumMod val="50000"/>
                  </a:schemeClr>
                </a:solidFill>
                <a:latin typeface="Arial Narrow" pitchFamily="34" charset="0"/>
              </a:rPr>
              <a:t>, and </a:t>
            </a:r>
            <a:r>
              <a:rPr lang="en-US" sz="4400" b="1" dirty="0" err="1" smtClean="0">
                <a:solidFill>
                  <a:schemeClr val="tx2">
                    <a:lumMod val="50000"/>
                  </a:schemeClr>
                </a:solidFill>
                <a:latin typeface="Arial Narrow" pitchFamily="34" charset="0"/>
              </a:rPr>
              <a:t>pantoprazole</a:t>
            </a:r>
            <a:r>
              <a:rPr lang="en-US" sz="4400" b="1" dirty="0" smtClean="0">
                <a:solidFill>
                  <a:schemeClr val="tx2">
                    <a:lumMod val="50000"/>
                  </a:schemeClr>
                </a:solidFill>
                <a:latin typeface="Arial Narrow" pitchFamily="34" charset="0"/>
              </a:rPr>
              <a:t> can be taken with or without food or antacids, and has been shown to be safe in the elderly.</a:t>
            </a:r>
            <a:endParaRPr lang="en-US" sz="4400" b="1" dirty="0">
              <a:solidFill>
                <a:schemeClr val="tx2">
                  <a:lumMod val="50000"/>
                </a:schemeClr>
              </a:solidFill>
              <a:latin typeface="Arial Narrow"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557" y="286439"/>
            <a:ext cx="11281272" cy="6323681"/>
          </a:xfrm>
        </p:spPr>
        <p:txBody>
          <a:bodyPr>
            <a:normAutofit/>
          </a:bodyPr>
          <a:lstStyle/>
          <a:p>
            <a:pPr>
              <a:buFont typeface="Wingdings" pitchFamily="2" charset="2"/>
              <a:buChar char="q"/>
            </a:pPr>
            <a:r>
              <a:rPr lang="en-US" sz="4000" b="1" dirty="0" smtClean="0">
                <a:solidFill>
                  <a:srgbClr val="C00000"/>
                </a:solidFill>
                <a:latin typeface="Arial Narrow" pitchFamily="34" charset="0"/>
              </a:rPr>
              <a:t>Abdominal Pain:</a:t>
            </a:r>
          </a:p>
          <a:p>
            <a:pPr>
              <a:buFont typeface="Wingdings" pitchFamily="2" charset="2"/>
              <a:buChar char="q"/>
            </a:pPr>
            <a:r>
              <a:rPr lang="en-US" sz="4400" b="1" dirty="0" smtClean="0">
                <a:solidFill>
                  <a:schemeClr val="tx2">
                    <a:lumMod val="50000"/>
                  </a:schemeClr>
                </a:solidFill>
                <a:latin typeface="Arial Narrow" pitchFamily="34" charset="0"/>
              </a:rPr>
              <a:t>Diabetic patients are susceptible to the same disorders that cause abdominal pain in </a:t>
            </a:r>
            <a:r>
              <a:rPr lang="en-US" sz="4400" b="1" dirty="0" err="1" smtClean="0">
                <a:solidFill>
                  <a:schemeClr val="tx2">
                    <a:lumMod val="50000"/>
                  </a:schemeClr>
                </a:solidFill>
                <a:latin typeface="Arial Narrow" pitchFamily="34" charset="0"/>
              </a:rPr>
              <a:t>nondiabetic</a:t>
            </a:r>
            <a:r>
              <a:rPr lang="en-US" sz="4400" b="1" dirty="0" smtClean="0">
                <a:solidFill>
                  <a:schemeClr val="tx2">
                    <a:lumMod val="50000"/>
                  </a:schemeClr>
                </a:solidFill>
                <a:latin typeface="Arial Narrow" pitchFamily="34" charset="0"/>
              </a:rPr>
              <a:t> individuals.</a:t>
            </a:r>
          </a:p>
          <a:p>
            <a:pPr>
              <a:buFont typeface="Wingdings" pitchFamily="2" charset="2"/>
              <a:buChar char="q"/>
            </a:pPr>
            <a:r>
              <a:rPr lang="en-US" sz="4400" b="1" dirty="0" smtClean="0">
                <a:solidFill>
                  <a:schemeClr val="tx2">
                    <a:lumMod val="50000"/>
                  </a:schemeClr>
                </a:solidFill>
                <a:latin typeface="Arial Narrow" pitchFamily="34" charset="0"/>
              </a:rPr>
              <a:t> These include mesenteric ischemia, </a:t>
            </a:r>
            <a:r>
              <a:rPr lang="en-US" sz="4400" b="1" dirty="0" err="1" smtClean="0">
                <a:solidFill>
                  <a:schemeClr val="tx2">
                    <a:lumMod val="50000"/>
                  </a:schemeClr>
                </a:solidFill>
                <a:latin typeface="Arial Narrow" pitchFamily="34" charset="0"/>
              </a:rPr>
              <a:t>diverticular</a:t>
            </a:r>
            <a:r>
              <a:rPr lang="en-US" sz="4400" b="1" dirty="0" smtClean="0">
                <a:solidFill>
                  <a:schemeClr val="tx2">
                    <a:lumMod val="50000"/>
                  </a:schemeClr>
                </a:solidFill>
                <a:latin typeface="Arial Narrow" pitchFamily="34" charset="0"/>
              </a:rPr>
              <a:t> disease, </a:t>
            </a:r>
            <a:r>
              <a:rPr lang="en-US" sz="4400" b="1" dirty="0" err="1" smtClean="0">
                <a:solidFill>
                  <a:schemeClr val="tx2">
                    <a:lumMod val="50000"/>
                  </a:schemeClr>
                </a:solidFill>
                <a:latin typeface="Arial Narrow" pitchFamily="34" charset="0"/>
              </a:rPr>
              <a:t>neoplasms</a:t>
            </a:r>
            <a:r>
              <a:rPr lang="en-US" sz="4400" b="1" dirty="0" smtClean="0">
                <a:solidFill>
                  <a:schemeClr val="tx2">
                    <a:lumMod val="50000"/>
                  </a:schemeClr>
                </a:solidFill>
                <a:latin typeface="Arial Narrow" pitchFamily="34" charset="0"/>
              </a:rPr>
              <a:t>, ovarian cysts and torsion, appendicitis, </a:t>
            </a:r>
            <a:r>
              <a:rPr lang="en-US" sz="4400" b="1" dirty="0" err="1" smtClean="0">
                <a:solidFill>
                  <a:schemeClr val="tx2">
                    <a:lumMod val="50000"/>
                  </a:schemeClr>
                </a:solidFill>
                <a:latin typeface="Arial Narrow" pitchFamily="34" charset="0"/>
              </a:rPr>
              <a:t>cholecystitis</a:t>
            </a:r>
            <a:r>
              <a:rPr lang="en-US" sz="4400" b="1" dirty="0" smtClean="0">
                <a:solidFill>
                  <a:schemeClr val="tx2">
                    <a:lumMod val="50000"/>
                  </a:schemeClr>
                </a:solidFill>
                <a:latin typeface="Arial Narrow" pitchFamily="34" charset="0"/>
              </a:rPr>
              <a:t>, diverticulitis, and others.</a:t>
            </a:r>
            <a:endParaRPr lang="en-US" sz="4400" b="1" dirty="0">
              <a:solidFill>
                <a:schemeClr val="tx2">
                  <a:lumMod val="50000"/>
                </a:schemeClr>
              </a:solidFill>
              <a:latin typeface="Arial Narrow"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472" y="319489"/>
            <a:ext cx="11049918" cy="5721873"/>
          </a:xfrm>
        </p:spPr>
        <p:txBody>
          <a:bodyPr>
            <a:noAutofit/>
          </a:bodyPr>
          <a:lstStyle/>
          <a:p>
            <a:pPr>
              <a:buNone/>
            </a:pPr>
            <a:r>
              <a:rPr lang="en-US" sz="4400" b="1" dirty="0" smtClean="0">
                <a:solidFill>
                  <a:schemeClr val="tx2">
                    <a:lumMod val="50000"/>
                  </a:schemeClr>
                </a:solidFill>
                <a:latin typeface="Arial Narrow" pitchFamily="34" charset="0"/>
              </a:rPr>
              <a:t>Though all disease entities involving abdominal pain should be considered in a diabetic patient with pain, certain conditions such as diabetic </a:t>
            </a:r>
            <a:r>
              <a:rPr lang="en-US" sz="4400" b="1" dirty="0" err="1" smtClean="0">
                <a:solidFill>
                  <a:schemeClr val="tx2">
                    <a:lumMod val="50000"/>
                  </a:schemeClr>
                </a:solidFill>
                <a:latin typeface="Arial Narrow" pitchFamily="34" charset="0"/>
              </a:rPr>
              <a:t>ketoacidosis</a:t>
            </a:r>
            <a:r>
              <a:rPr lang="en-US" sz="4400" b="1" dirty="0" smtClean="0">
                <a:solidFill>
                  <a:schemeClr val="tx2">
                    <a:lumMod val="50000"/>
                  </a:schemeClr>
                </a:solidFill>
                <a:latin typeface="Arial Narrow" pitchFamily="34" charset="0"/>
              </a:rPr>
              <a:t>, pancreatitis/pancreatic cancer, small intestinal/colonic ischemia, diabetic </a:t>
            </a:r>
            <a:r>
              <a:rPr lang="en-US" sz="4400" b="1" dirty="0" err="1" smtClean="0">
                <a:solidFill>
                  <a:schemeClr val="tx2">
                    <a:lumMod val="50000"/>
                  </a:schemeClr>
                </a:solidFill>
                <a:latin typeface="Arial Narrow" pitchFamily="34" charset="0"/>
              </a:rPr>
              <a:t>radiculopathy</a:t>
            </a:r>
            <a:r>
              <a:rPr lang="en-US" sz="4400" b="1" dirty="0" smtClean="0">
                <a:solidFill>
                  <a:schemeClr val="tx2">
                    <a:lumMod val="50000"/>
                  </a:schemeClr>
                </a:solidFill>
                <a:latin typeface="Arial Narrow" pitchFamily="34" charset="0"/>
              </a:rPr>
              <a:t>, </a:t>
            </a:r>
            <a:r>
              <a:rPr lang="en-US" sz="4400" b="1" dirty="0" err="1" smtClean="0">
                <a:solidFill>
                  <a:schemeClr val="tx2">
                    <a:lumMod val="50000"/>
                  </a:schemeClr>
                </a:solidFill>
                <a:latin typeface="Arial Narrow" pitchFamily="34" charset="0"/>
              </a:rPr>
              <a:t>biliary</a:t>
            </a:r>
            <a:r>
              <a:rPr lang="en-US" sz="4400" b="1" dirty="0" smtClean="0">
                <a:solidFill>
                  <a:schemeClr val="tx2">
                    <a:lumMod val="50000"/>
                  </a:schemeClr>
                </a:solidFill>
                <a:latin typeface="Arial Narrow" pitchFamily="34" charset="0"/>
              </a:rPr>
              <a:t> colic, and </a:t>
            </a:r>
            <a:r>
              <a:rPr lang="en-US" sz="4400" b="1" dirty="0" err="1" smtClean="0">
                <a:solidFill>
                  <a:schemeClr val="tx2">
                    <a:lumMod val="50000"/>
                  </a:schemeClr>
                </a:solidFill>
                <a:latin typeface="Arial Narrow" pitchFamily="34" charset="0"/>
              </a:rPr>
              <a:t>cholecystitis</a:t>
            </a:r>
            <a:r>
              <a:rPr lang="en-US" sz="4400" b="1" dirty="0" smtClean="0">
                <a:solidFill>
                  <a:schemeClr val="tx2">
                    <a:lumMod val="50000"/>
                  </a:schemeClr>
                </a:solidFill>
                <a:latin typeface="Arial Narrow" pitchFamily="34" charset="0"/>
              </a:rPr>
              <a:t> deserve special mention.</a:t>
            </a:r>
            <a:endParaRPr lang="en-US" sz="4400" b="1" dirty="0">
              <a:solidFill>
                <a:schemeClr val="tx2">
                  <a:lumMod val="50000"/>
                </a:schemeClr>
              </a:solidFill>
              <a:latin typeface="Arial Narrow"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97455"/>
            <a:ext cx="10185297" cy="5743907"/>
          </a:xfrm>
        </p:spPr>
        <p:txBody>
          <a:bodyPr>
            <a:noAutofit/>
          </a:bodyPr>
          <a:lstStyle/>
          <a:p>
            <a:pPr>
              <a:buFont typeface="Wingdings" pitchFamily="2" charset="2"/>
              <a:buChar char="q"/>
            </a:pPr>
            <a:r>
              <a:rPr lang="en-US" sz="4400" b="1" dirty="0" smtClean="0">
                <a:solidFill>
                  <a:srgbClr val="C00000"/>
                </a:solidFill>
                <a:latin typeface="Arial Narrow" pitchFamily="34" charset="0"/>
              </a:rPr>
              <a:t>Pancreatitis:</a:t>
            </a:r>
          </a:p>
          <a:p>
            <a:pPr>
              <a:buFont typeface="Wingdings" pitchFamily="2" charset="2"/>
              <a:buChar char="q"/>
            </a:pPr>
            <a:r>
              <a:rPr lang="en-US" sz="4400" b="1" dirty="0" smtClean="0">
                <a:solidFill>
                  <a:schemeClr val="tx2">
                    <a:lumMod val="50000"/>
                  </a:schemeClr>
                </a:solidFill>
                <a:latin typeface="Arial Narrow" pitchFamily="34" charset="0"/>
              </a:rPr>
              <a:t>The incidence of acute pancreatitis is twice as high in diabetic patients compared to </a:t>
            </a:r>
            <a:r>
              <a:rPr lang="en-US" sz="4400" b="1" dirty="0" err="1" smtClean="0">
                <a:solidFill>
                  <a:schemeClr val="tx2">
                    <a:lumMod val="50000"/>
                  </a:schemeClr>
                </a:solidFill>
                <a:latin typeface="Arial Narrow" pitchFamily="34" charset="0"/>
              </a:rPr>
              <a:t>nondiabetic</a:t>
            </a:r>
            <a:r>
              <a:rPr lang="en-US" sz="4400" b="1" dirty="0" smtClean="0">
                <a:solidFill>
                  <a:schemeClr val="tx2">
                    <a:lumMod val="50000"/>
                  </a:schemeClr>
                </a:solidFill>
                <a:latin typeface="Arial Narrow" pitchFamily="34" charset="0"/>
              </a:rPr>
              <a:t> individuals.</a:t>
            </a:r>
          </a:p>
          <a:p>
            <a:pPr>
              <a:buFont typeface="Wingdings" pitchFamily="2" charset="2"/>
              <a:buChar char="q"/>
            </a:pPr>
            <a:r>
              <a:rPr lang="en-US" sz="4400" b="1" dirty="0" smtClean="0">
                <a:solidFill>
                  <a:schemeClr val="tx2">
                    <a:lumMod val="50000"/>
                  </a:schemeClr>
                </a:solidFill>
                <a:latin typeface="Arial Narrow" pitchFamily="34" charset="0"/>
              </a:rPr>
              <a:t> Acute pancreatitis may precipitate </a:t>
            </a:r>
            <a:r>
              <a:rPr lang="en-US" sz="4400" b="1" dirty="0" err="1" smtClean="0">
                <a:solidFill>
                  <a:schemeClr val="tx2">
                    <a:lumMod val="50000"/>
                  </a:schemeClr>
                </a:solidFill>
                <a:latin typeface="Arial Narrow" pitchFamily="34" charset="0"/>
              </a:rPr>
              <a:t>ketoacidosis</a:t>
            </a:r>
            <a:r>
              <a:rPr lang="en-US" sz="4400" b="1" dirty="0" smtClean="0">
                <a:solidFill>
                  <a:schemeClr val="tx2">
                    <a:lumMod val="50000"/>
                  </a:schemeClr>
                </a:solidFill>
                <a:latin typeface="Arial Narrow" pitchFamily="34" charset="0"/>
              </a:rPr>
              <a:t>.</a:t>
            </a:r>
            <a:endParaRPr lang="en-US" sz="4400" b="1" dirty="0">
              <a:solidFill>
                <a:schemeClr val="tx2">
                  <a:lumMod val="50000"/>
                </a:schemeClr>
              </a:solidFill>
              <a:latin typeface="Arial Narrow"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0507"/>
            <a:ext cx="11209866" cy="5710856"/>
          </a:xfrm>
        </p:spPr>
        <p:txBody>
          <a:bodyPr>
            <a:normAutofit/>
          </a:bodyPr>
          <a:lstStyle/>
          <a:p>
            <a:pPr>
              <a:buNone/>
            </a:pPr>
            <a:r>
              <a:rPr lang="en-US" sz="4800" b="1" dirty="0" smtClean="0">
                <a:solidFill>
                  <a:schemeClr val="tx2">
                    <a:lumMod val="50000"/>
                  </a:schemeClr>
                </a:solidFill>
                <a:latin typeface="Arial Narrow" pitchFamily="34" charset="0"/>
              </a:rPr>
              <a:t>Treatment includes aggressive resuscitation with intravenous fluids, </a:t>
            </a:r>
            <a:r>
              <a:rPr lang="en-US" sz="4800" b="1" dirty="0" err="1" smtClean="0">
                <a:solidFill>
                  <a:schemeClr val="tx2">
                    <a:lumMod val="50000"/>
                  </a:schemeClr>
                </a:solidFill>
                <a:latin typeface="Arial Narrow" pitchFamily="34" charset="0"/>
              </a:rPr>
              <a:t>nasogastric</a:t>
            </a:r>
            <a:r>
              <a:rPr lang="en-US" sz="4800" b="1" dirty="0" smtClean="0">
                <a:solidFill>
                  <a:schemeClr val="tx2">
                    <a:lumMod val="50000"/>
                  </a:schemeClr>
                </a:solidFill>
                <a:latin typeface="Arial Narrow" pitchFamily="34" charset="0"/>
              </a:rPr>
              <a:t> decompression, temporarily avoiding oral intake, and appropriate pain management.</a:t>
            </a:r>
            <a:endParaRPr lang="en-US" sz="4800" b="1" dirty="0">
              <a:solidFill>
                <a:schemeClr val="tx2">
                  <a:lumMod val="50000"/>
                </a:schemeClr>
              </a:solidFill>
              <a:latin typeface="Arial Narrow"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20" y="209321"/>
            <a:ext cx="11093986" cy="5832042"/>
          </a:xfrm>
        </p:spPr>
        <p:txBody>
          <a:bodyPr>
            <a:noAutofit/>
          </a:bodyPr>
          <a:lstStyle/>
          <a:p>
            <a:pPr>
              <a:buFont typeface="Wingdings" pitchFamily="2" charset="2"/>
              <a:buChar char="q"/>
            </a:pPr>
            <a:r>
              <a:rPr lang="en-US" sz="4400" b="1" dirty="0" smtClean="0">
                <a:solidFill>
                  <a:srgbClr val="C00000"/>
                </a:solidFill>
                <a:latin typeface="Arial Narrow" pitchFamily="34" charset="0"/>
              </a:rPr>
              <a:t>Pancreatic Cancer:</a:t>
            </a:r>
          </a:p>
          <a:p>
            <a:pPr>
              <a:buFont typeface="Wingdings" pitchFamily="2" charset="2"/>
              <a:buChar char="q"/>
            </a:pPr>
            <a:r>
              <a:rPr lang="en-US" sz="4400" b="1" dirty="0" smtClean="0">
                <a:solidFill>
                  <a:schemeClr val="tx2">
                    <a:lumMod val="50000"/>
                  </a:schemeClr>
                </a:solidFill>
                <a:latin typeface="Arial Narrow" pitchFamily="34" charset="0"/>
              </a:rPr>
              <a:t>There is an association between diabetes and pancreatic cancer though the precise cause-and-effect relationship is unclear.</a:t>
            </a:r>
          </a:p>
          <a:p>
            <a:pPr>
              <a:buFont typeface="Wingdings" pitchFamily="2" charset="2"/>
              <a:buChar char="q"/>
            </a:pPr>
            <a:r>
              <a:rPr lang="en-US" sz="4400" b="1" dirty="0" smtClean="0">
                <a:solidFill>
                  <a:schemeClr val="tx2">
                    <a:lumMod val="50000"/>
                  </a:schemeClr>
                </a:solidFill>
                <a:latin typeface="Arial Narrow" pitchFamily="34" charset="0"/>
              </a:rPr>
              <a:t>Animal studies have suggested that islet cell proliferation in the pancreas as a result of insulin resistance enhances carcinogenesis.</a:t>
            </a:r>
            <a:endParaRPr lang="en-US" sz="4400" b="1" dirty="0">
              <a:solidFill>
                <a:schemeClr val="tx2">
                  <a:lumMod val="50000"/>
                </a:schemeClr>
              </a:solidFill>
              <a:latin typeface="Arial Narrow"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405" y="220337"/>
            <a:ext cx="10609243" cy="5821025"/>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Insulin has been shown to promote tumor growth in vitro.</a:t>
            </a:r>
          </a:p>
          <a:p>
            <a:pPr>
              <a:buFont typeface="Wingdings" pitchFamily="2" charset="2"/>
              <a:buChar char="q"/>
            </a:pPr>
            <a:r>
              <a:rPr lang="en-US" sz="4400" b="1" dirty="0" smtClean="0">
                <a:solidFill>
                  <a:schemeClr val="tx2">
                    <a:lumMod val="50000"/>
                  </a:schemeClr>
                </a:solidFill>
                <a:latin typeface="Arial Narrow" pitchFamily="34" charset="0"/>
              </a:rPr>
              <a:t>However, when a diabetic patient presents with significant weight loss, pancreatic cancer should be considered.</a:t>
            </a:r>
            <a:endParaRPr lang="en-US" sz="4400" b="1" dirty="0">
              <a:solidFill>
                <a:schemeClr val="tx2">
                  <a:lumMod val="50000"/>
                </a:schemeClr>
              </a:solidFill>
              <a:latin typeface="Arial Narrow"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5" y="143219"/>
            <a:ext cx="11391440" cy="5898143"/>
          </a:xfrm>
        </p:spPr>
        <p:txBody>
          <a:bodyPr>
            <a:noAutofit/>
          </a:bodyPr>
          <a:lstStyle/>
          <a:p>
            <a:pPr>
              <a:buNone/>
            </a:pPr>
            <a:r>
              <a:rPr lang="en-US" sz="3600" b="1" dirty="0" smtClean="0">
                <a:solidFill>
                  <a:srgbClr val="C00000"/>
                </a:solidFill>
                <a:latin typeface="Arial Narrow" pitchFamily="34" charset="0"/>
              </a:rPr>
              <a:t>Mesenteric Ischemia:</a:t>
            </a:r>
          </a:p>
          <a:p>
            <a:pPr>
              <a:buFont typeface="Wingdings" pitchFamily="2" charset="2"/>
              <a:buChar char="q"/>
            </a:pPr>
            <a:r>
              <a:rPr lang="en-US" sz="3600" b="1" dirty="0" smtClean="0">
                <a:solidFill>
                  <a:schemeClr val="tx2">
                    <a:lumMod val="50000"/>
                  </a:schemeClr>
                </a:solidFill>
                <a:latin typeface="Arial Narrow" pitchFamily="34" charset="0"/>
              </a:rPr>
              <a:t>The incidence of </a:t>
            </a:r>
            <a:r>
              <a:rPr lang="en-US" sz="3600" b="1" dirty="0" err="1" smtClean="0">
                <a:solidFill>
                  <a:schemeClr val="tx2">
                    <a:lumMod val="50000"/>
                  </a:schemeClr>
                </a:solidFill>
                <a:latin typeface="Arial Narrow" pitchFamily="34" charset="0"/>
              </a:rPr>
              <a:t>macrovascular</a:t>
            </a:r>
            <a:r>
              <a:rPr lang="en-US" sz="3600" b="1" dirty="0" smtClean="0">
                <a:solidFill>
                  <a:schemeClr val="tx2">
                    <a:lumMod val="50000"/>
                  </a:schemeClr>
                </a:solidFill>
                <a:latin typeface="Arial Narrow" pitchFamily="34" charset="0"/>
              </a:rPr>
              <a:t> atherosclerosis in diabetic patients is extremely high. Mesenteric ischemia is a medical and surgical emergency.</a:t>
            </a:r>
          </a:p>
          <a:p>
            <a:pPr>
              <a:buFont typeface="Wingdings" pitchFamily="2" charset="2"/>
              <a:buChar char="q"/>
            </a:pPr>
            <a:r>
              <a:rPr lang="en-US" sz="3600" b="1" dirty="0" smtClean="0">
                <a:solidFill>
                  <a:schemeClr val="tx2">
                    <a:lumMod val="50000"/>
                  </a:schemeClr>
                </a:solidFill>
                <a:latin typeface="Arial Narrow" pitchFamily="34" charset="0"/>
              </a:rPr>
              <a:t>Small bowel ischemia is life threatening and needs to be diagnosed quickly.</a:t>
            </a:r>
          </a:p>
          <a:p>
            <a:pPr>
              <a:buFont typeface="Wingdings" pitchFamily="2" charset="2"/>
              <a:buChar char="q"/>
            </a:pPr>
            <a:r>
              <a:rPr lang="en-US" sz="3600" b="1" dirty="0" smtClean="0">
                <a:solidFill>
                  <a:schemeClr val="tx2">
                    <a:lumMod val="50000"/>
                  </a:schemeClr>
                </a:solidFill>
                <a:latin typeface="Arial Narrow" pitchFamily="34" charset="0"/>
              </a:rPr>
              <a:t>An important clinical clue is that the pain often is out of proportion to the findings on examination.</a:t>
            </a:r>
            <a:endParaRPr lang="en-US" sz="3600" b="1" dirty="0">
              <a:solidFill>
                <a:schemeClr val="tx2">
                  <a:lumMod val="50000"/>
                </a:schemeClr>
              </a:solidFill>
              <a:latin typeface="Arial Narrow"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6271"/>
            <a:ext cx="10504786" cy="5865092"/>
          </a:xfrm>
        </p:spPr>
        <p:txBody>
          <a:bodyPr>
            <a:normAutofit/>
          </a:bodyPr>
          <a:lstStyle/>
          <a:p>
            <a:pPr>
              <a:buNone/>
            </a:pPr>
            <a:r>
              <a:rPr lang="en-US" sz="4400" b="1" dirty="0" smtClean="0">
                <a:solidFill>
                  <a:srgbClr val="C00000"/>
                </a:solidFill>
                <a:latin typeface="Arial Narrow" pitchFamily="34" charset="0"/>
              </a:rPr>
              <a:t>Colonic Ischemia:</a:t>
            </a:r>
          </a:p>
          <a:p>
            <a:pPr>
              <a:buFont typeface="Wingdings" pitchFamily="2" charset="2"/>
              <a:buChar char="q"/>
            </a:pPr>
            <a:r>
              <a:rPr lang="en-US" sz="4400" b="1" dirty="0" smtClean="0">
                <a:solidFill>
                  <a:schemeClr val="tx2">
                    <a:lumMod val="50000"/>
                  </a:schemeClr>
                </a:solidFill>
                <a:latin typeface="Arial Narrow" pitchFamily="34" charset="0"/>
              </a:rPr>
              <a:t>Diabetic patients also are prone to develop colonic ischemia. </a:t>
            </a:r>
          </a:p>
          <a:p>
            <a:pPr>
              <a:buFont typeface="Wingdings" pitchFamily="2" charset="2"/>
              <a:buChar char="q"/>
            </a:pPr>
            <a:r>
              <a:rPr lang="en-US" sz="4400" b="1" dirty="0" smtClean="0">
                <a:solidFill>
                  <a:schemeClr val="tx2">
                    <a:lumMod val="50000"/>
                  </a:schemeClr>
                </a:solidFill>
                <a:latin typeface="Arial Narrow" pitchFamily="34" charset="0"/>
              </a:rPr>
              <a:t>Dehydration, antihypertensive agents, and diuretics all predispose to low flow states and colonic ischemia.</a:t>
            </a:r>
            <a:endParaRPr lang="en-US" sz="4400" b="1" dirty="0">
              <a:solidFill>
                <a:schemeClr val="tx2">
                  <a:lumMod val="50000"/>
                </a:schemeClr>
              </a:solidFill>
              <a:latin typeface="Arial Narrow"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31355"/>
            <a:ext cx="10251399" cy="5810008"/>
          </a:xfrm>
        </p:spPr>
        <p:txBody>
          <a:bodyPr>
            <a:normAutofit/>
          </a:bodyPr>
          <a:lstStyle/>
          <a:p>
            <a:pPr>
              <a:buFont typeface="Wingdings" pitchFamily="2" charset="2"/>
              <a:buChar char="q"/>
            </a:pPr>
            <a:r>
              <a:rPr lang="en-US" sz="4400" b="1" dirty="0" smtClean="0">
                <a:solidFill>
                  <a:schemeClr val="tx2">
                    <a:lumMod val="50000"/>
                  </a:schemeClr>
                </a:solidFill>
                <a:latin typeface="Arial Narrow" pitchFamily="34" charset="0"/>
              </a:rPr>
              <a:t>Ischemia usually is </a:t>
            </a:r>
            <a:r>
              <a:rPr lang="en-US" sz="4400" b="1" dirty="0" err="1" smtClean="0">
                <a:solidFill>
                  <a:schemeClr val="tx2">
                    <a:lumMod val="50000"/>
                  </a:schemeClr>
                </a:solidFill>
                <a:latin typeface="Arial Narrow" pitchFamily="34" charset="0"/>
              </a:rPr>
              <a:t>selflimited</a:t>
            </a:r>
            <a:r>
              <a:rPr lang="en-US" sz="4400" b="1" dirty="0" smtClean="0">
                <a:solidFill>
                  <a:schemeClr val="tx2">
                    <a:lumMod val="50000"/>
                  </a:schemeClr>
                </a:solidFill>
                <a:latin typeface="Arial Narrow" pitchFamily="34" charset="0"/>
              </a:rPr>
              <a:t> and patients present with painless, bloody diarrhea, though some may have low-grade pain.</a:t>
            </a:r>
          </a:p>
          <a:p>
            <a:pPr>
              <a:buFont typeface="Wingdings" pitchFamily="2" charset="2"/>
              <a:buChar char="q"/>
            </a:pPr>
            <a:r>
              <a:rPr lang="en-US" sz="4400" b="1" dirty="0" smtClean="0">
                <a:solidFill>
                  <a:schemeClr val="tx2">
                    <a:lumMod val="50000"/>
                  </a:schemeClr>
                </a:solidFill>
                <a:latin typeface="Arial Narrow" pitchFamily="34" charset="0"/>
              </a:rPr>
              <a:t>The symptoms may be transient and patients may not report them to their physicians.</a:t>
            </a:r>
            <a:endParaRPr lang="en-US" sz="4400" b="1" dirty="0">
              <a:solidFill>
                <a:schemeClr val="tx2">
                  <a:lumMod val="50000"/>
                </a:schemeClr>
              </a:solidFill>
              <a:latin typeface="Arial Narrow" pitchFamily="34"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773</TotalTime>
  <Words>4950</Words>
  <Application>Microsoft Office PowerPoint</Application>
  <PresentationFormat>Custom</PresentationFormat>
  <Paragraphs>245</Paragraphs>
  <Slides>143</Slides>
  <Notes>0</Notes>
  <HiddenSlides>0</HiddenSlides>
  <MMClips>0</MMClips>
  <ScaleCrop>false</ScaleCrop>
  <HeadingPairs>
    <vt:vector size="4" baseType="variant">
      <vt:variant>
        <vt:lpstr>Theme</vt:lpstr>
      </vt:variant>
      <vt:variant>
        <vt:i4>1</vt:i4>
      </vt:variant>
      <vt:variant>
        <vt:lpstr>Slide Titles</vt:lpstr>
      </vt:variant>
      <vt:variant>
        <vt:i4>143</vt:i4>
      </vt:variant>
    </vt:vector>
  </HeadingPairs>
  <TitlesOfParts>
    <vt:vector size="144" baseType="lpstr">
      <vt:lpstr>Facet</vt:lpstr>
      <vt:lpstr>Slide 1</vt:lpstr>
      <vt:lpstr>Gastrointestinal Manifestations of Diabetes Donald P. Kotler, Zheng Lin, Il J. Paik, and Stanley Hsu</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Differential Diagnosis:</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his1</cp:lastModifiedBy>
  <cp:revision>73</cp:revision>
  <dcterms:created xsi:type="dcterms:W3CDTF">2014-09-12T02:18:09Z</dcterms:created>
  <dcterms:modified xsi:type="dcterms:W3CDTF">2017-05-23T02:43:58Z</dcterms:modified>
</cp:coreProperties>
</file>