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298" r:id="rId13"/>
    <p:sldId id="297" r:id="rId14"/>
    <p:sldId id="296" r:id="rId15"/>
    <p:sldId id="295" r:id="rId16"/>
    <p:sldId id="294" r:id="rId17"/>
    <p:sldId id="286" r:id="rId18"/>
    <p:sldId id="284" r:id="rId19"/>
    <p:sldId id="293" r:id="rId20"/>
    <p:sldId id="292" r:id="rId21"/>
    <p:sldId id="291" r:id="rId22"/>
    <p:sldId id="290" r:id="rId23"/>
    <p:sldId id="289" r:id="rId24"/>
    <p:sldId id="288" r:id="rId25"/>
    <p:sldId id="287" r:id="rId26"/>
    <p:sldId id="283" r:id="rId27"/>
    <p:sldId id="282" r:id="rId28"/>
    <p:sldId id="281" r:id="rId29"/>
    <p:sldId id="280" r:id="rId30"/>
    <p:sldId id="279" r:id="rId31"/>
    <p:sldId id="278" r:id="rId32"/>
    <p:sldId id="277" r:id="rId33"/>
    <p:sldId id="276" r:id="rId34"/>
    <p:sldId id="275" r:id="rId35"/>
    <p:sldId id="274" r:id="rId36"/>
    <p:sldId id="273" r:id="rId37"/>
    <p:sldId id="272" r:id="rId38"/>
    <p:sldId id="328" r:id="rId39"/>
    <p:sldId id="271" r:id="rId40"/>
    <p:sldId id="270" r:id="rId41"/>
    <p:sldId id="269" r:id="rId42"/>
    <p:sldId id="268" r:id="rId43"/>
    <p:sldId id="267" r:id="rId44"/>
    <p:sldId id="266" r:id="rId45"/>
    <p:sldId id="265" r:id="rId46"/>
    <p:sldId id="264" r:id="rId47"/>
    <p:sldId id="263" r:id="rId48"/>
    <p:sldId id="262" r:id="rId49"/>
    <p:sldId id="261" r:id="rId50"/>
    <p:sldId id="260" r:id="rId51"/>
    <p:sldId id="327" r:id="rId52"/>
    <p:sldId id="326" r:id="rId53"/>
    <p:sldId id="325" r:id="rId54"/>
    <p:sldId id="324" r:id="rId55"/>
    <p:sldId id="323" r:id="rId56"/>
    <p:sldId id="322" r:id="rId57"/>
    <p:sldId id="321" r:id="rId58"/>
    <p:sldId id="320" r:id="rId59"/>
    <p:sldId id="319" r:id="rId60"/>
    <p:sldId id="318" r:id="rId61"/>
    <p:sldId id="317" r:id="rId62"/>
    <p:sldId id="316" r:id="rId6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0C7630C2-F44D-47C7-8D7C-89FE5386DDFC}">
          <p14:sldIdLst>
            <p14:sldId id="256"/>
            <p14:sldId id="257"/>
            <p14:sldId id="258"/>
            <p14:sldId id="259"/>
            <p14:sldId id="305"/>
            <p14:sldId id="304"/>
            <p14:sldId id="303"/>
            <p14:sldId id="302"/>
            <p14:sldId id="301"/>
            <p14:sldId id="300"/>
            <p14:sldId id="299"/>
            <p14:sldId id="298"/>
            <p14:sldId id="297"/>
            <p14:sldId id="296"/>
            <p14:sldId id="295"/>
            <p14:sldId id="294"/>
            <p14:sldId id="286"/>
            <p14:sldId id="284"/>
            <p14:sldId id="293"/>
            <p14:sldId id="292"/>
            <p14:sldId id="291"/>
            <p14:sldId id="290"/>
            <p14:sldId id="289"/>
            <p14:sldId id="288"/>
            <p14:sldId id="287"/>
          </p14:sldIdLst>
        </p14:section>
        <p14:section name="Untitled Section" id="{51C02427-02DC-4A66-AE6F-FB84346C45D3}">
          <p14:sldIdLst>
            <p14:sldId id="283"/>
            <p14:sldId id="282"/>
            <p14:sldId id="281"/>
            <p14:sldId id="280"/>
            <p14:sldId id="279"/>
            <p14:sldId id="278"/>
            <p14:sldId id="277"/>
            <p14:sldId id="276"/>
            <p14:sldId id="275"/>
            <p14:sldId id="274"/>
            <p14:sldId id="273"/>
            <p14:sldId id="272"/>
            <p14:sldId id="328"/>
            <p14:sldId id="271"/>
            <p14:sldId id="270"/>
            <p14:sldId id="269"/>
            <p14:sldId id="268"/>
            <p14:sldId id="267"/>
            <p14:sldId id="266"/>
            <p14:sldId id="265"/>
            <p14:sldId id="264"/>
            <p14:sldId id="263"/>
            <p14:sldId id="262"/>
            <p14:sldId id="261"/>
            <p14:sldId id="260"/>
            <p14:sldId id="327"/>
            <p14:sldId id="326"/>
            <p14:sldId id="325"/>
            <p14:sldId id="324"/>
            <p14:sldId id="323"/>
            <p14:sldId id="322"/>
            <p14:sldId id="321"/>
            <p14:sldId id="320"/>
            <p14:sldId id="319"/>
            <p14:sldId id="318"/>
            <p14:sldId id="317"/>
            <p14:sldId id="316"/>
            <p14:sldId id="315"/>
            <p14:sldId id="31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FF00"/>
    <a:srgbClr val="00FFFF"/>
    <a:srgbClr val="016B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09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BFD8317-3930-4F22-A3F5-C0731FECDF5E}" type="datetimeFigureOut">
              <a:rPr lang="fa-IR" smtClean="0"/>
              <a:pPr/>
              <a:t>09/28/1438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34C986C-2D19-49CB-92E9-E8927873C3A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1" y="2708476"/>
            <a:ext cx="7665720" cy="170216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Functional Hypothalamic Amenorrhea: An Endocrine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Society Clinical Practice Guideline</a:t>
            </a:r>
            <a:endParaRPr lang="fa-IR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Dr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Parichehr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Vahabi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endParaRPr lang="fa-IR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rtl="0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Anaraki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 MD</a:t>
            </a:r>
          </a:p>
          <a:p>
            <a:pPr rtl="0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20</a:t>
            </a:r>
            <a:r>
              <a:rPr lang="en-US" b="1" baseline="30000" dirty="0" smtClean="0">
                <a:solidFill>
                  <a:schemeClr val="accent1">
                    <a:lumMod val="50000"/>
                  </a:schemeClr>
                </a:solidFill>
              </a:rPr>
              <a:t>th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June</a:t>
            </a:r>
            <a:endParaRPr lang="fa-IR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562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 rtl="0"/>
            <a:endParaRPr lang="en-US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 rtl="0"/>
            <a:r>
              <a:rPr lang="en-US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Kisspeptin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/neurokinin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B/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dynorphin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neurons within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arcuate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nucleus secrete </a:t>
            </a:r>
            <a:r>
              <a:rPr lang="en-US" b="1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kisspeptin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which </a:t>
            </a:r>
            <a:r>
              <a:rPr lang="en-US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stimulates GnRH </a:t>
            </a:r>
            <a:r>
              <a:rPr lang="en-US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neurons</a:t>
            </a:r>
            <a:endParaRPr lang="fa-I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Studies reported that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females with FHA had higher scores 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scales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eating behavior, indicating a higher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occurrence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dieting, bulimia, food preoccupation,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dietary restraint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study using frequent nighttime sampling has also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reported higher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cortisol levels in adolescent and young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adult athletes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amenorrhea, compared with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eumenorrheic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athletes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nonathletes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most significant acute risks of FHA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delayed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puberty, amenorrhea, infertility,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long-term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health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consequences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hypoestrogenism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Typically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 longer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duration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insult will result in a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to reversal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return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normal menses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most significant chronic risk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bone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loss or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inability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obtain peak bone mass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uncoupling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bone turnover (including 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suppressed bone formation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increased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resorption) is unique, and although it can be reproduced by  short-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term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starvation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normal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exercising women, it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is not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typical of estrogen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loss but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rather, nutritional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deprivation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sz="32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sz="3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Diagnosis</a:t>
            </a:r>
            <a:r>
              <a:rPr lang="en-US" sz="3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differential diagnosis, and evaluation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1.1 We suggest that clinicians only make the diagnosis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FHA after excluding the anatomic or organic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pathology of amenorrhea. (Ungraded Good Practice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Statement)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"/>
            <a:ext cx="8229600" cy="6781800"/>
          </a:xfrm>
        </p:spPr>
        <p:txBody>
          <a:bodyPr>
            <a:noAutofit/>
          </a:bodyPr>
          <a:lstStyle/>
          <a:p>
            <a:pPr marL="68580" indent="0" algn="l" rtl="0">
              <a:buNone/>
            </a:pPr>
            <a:r>
              <a:rPr lang="en-US" sz="1400" b="1" dirty="0"/>
              <a:t>Table 1</a:t>
            </a:r>
            <a:r>
              <a:rPr lang="en-US" sz="1400" b="1" dirty="0">
                <a:solidFill>
                  <a:srgbClr val="FF0000"/>
                </a:solidFill>
              </a:rPr>
              <a:t>. Potential Etiologies of Amenorrhea</a:t>
            </a:r>
          </a:p>
          <a:p>
            <a:pPr marL="68580" indent="0" algn="l" rtl="0">
              <a:buNone/>
            </a:pPr>
            <a:r>
              <a:rPr lang="en-US" sz="1400" b="1" dirty="0"/>
              <a:t>Congenital malformation</a:t>
            </a:r>
          </a:p>
          <a:p>
            <a:pPr marL="68580" indent="0" algn="l" rtl="0">
              <a:buNone/>
            </a:pPr>
            <a:r>
              <a:rPr lang="en-US" sz="1400" b="1" dirty="0" err="1"/>
              <a:t>Septo</a:t>
            </a:r>
            <a:r>
              <a:rPr lang="en-US" sz="1400" b="1" dirty="0"/>
              <a:t>-optic dysplasia</a:t>
            </a:r>
          </a:p>
          <a:p>
            <a:pPr marL="68580" indent="0" algn="l" rtl="0">
              <a:buNone/>
            </a:pPr>
            <a:r>
              <a:rPr lang="en-US" sz="1400" b="1" dirty="0" err="1"/>
              <a:t>Holoprosencephaly</a:t>
            </a:r>
            <a:endParaRPr lang="en-US" sz="1400" b="1" dirty="0"/>
          </a:p>
          <a:p>
            <a:pPr marL="68580" indent="0" algn="l" rtl="0">
              <a:buNone/>
            </a:pPr>
            <a:r>
              <a:rPr lang="en-US" sz="1400" b="1" dirty="0" err="1"/>
              <a:t>Encephalocele</a:t>
            </a:r>
            <a:endParaRPr lang="en-US" sz="1400" b="1" dirty="0"/>
          </a:p>
          <a:p>
            <a:pPr marL="68580" indent="0" algn="l" rtl="0">
              <a:buNone/>
            </a:pPr>
            <a:r>
              <a:rPr lang="en-US" sz="1400" b="1" dirty="0"/>
              <a:t>Constitutional delay</a:t>
            </a:r>
          </a:p>
          <a:p>
            <a:pPr marL="68580" indent="0" algn="l" rtl="0">
              <a:buNone/>
            </a:pPr>
            <a:r>
              <a:rPr lang="en-US" sz="1400" b="1" dirty="0"/>
              <a:t>Genetic conditions</a:t>
            </a:r>
          </a:p>
          <a:p>
            <a:pPr marL="68580" indent="0" algn="l" rtl="0">
              <a:buNone/>
            </a:pPr>
            <a:r>
              <a:rPr lang="en-US" sz="1400" b="1" dirty="0"/>
              <a:t>Congenital deficiency of hypothalamic or pituitary</a:t>
            </a:r>
          </a:p>
          <a:p>
            <a:pPr marL="68580" indent="0" algn="l" rtl="0">
              <a:buNone/>
            </a:pPr>
            <a:r>
              <a:rPr lang="en-US" sz="1400" b="1" dirty="0"/>
              <a:t>transcription factors (gonadotropin deficiency)</a:t>
            </a:r>
          </a:p>
          <a:p>
            <a:pPr marL="68580" indent="0" algn="l" rtl="0">
              <a:buNone/>
            </a:pPr>
            <a:r>
              <a:rPr lang="en-US" sz="1400" b="1" dirty="0"/>
              <a:t>Single-gene mutations (hypogonadotropic hypogonadism)</a:t>
            </a:r>
          </a:p>
          <a:p>
            <a:pPr marL="68580" indent="0" algn="l" rtl="0">
              <a:buNone/>
            </a:pPr>
            <a:r>
              <a:rPr lang="en-US" sz="1400" b="1" dirty="0"/>
              <a:t>Hyperprolactinemia</a:t>
            </a:r>
          </a:p>
          <a:p>
            <a:pPr marL="68580" indent="0" algn="l" rtl="0">
              <a:buNone/>
            </a:pPr>
            <a:r>
              <a:rPr lang="en-US" sz="1400" b="1" dirty="0"/>
              <a:t>Pituitary gland or stalk damage</a:t>
            </a:r>
          </a:p>
          <a:p>
            <a:pPr marL="68580" indent="0" algn="l" rtl="0">
              <a:buNone/>
            </a:pPr>
            <a:r>
              <a:rPr lang="en-US" sz="1400" b="1" dirty="0"/>
              <a:t>Tumors and cysts [hypothalamic or pituitary tumor</a:t>
            </a:r>
          </a:p>
          <a:p>
            <a:pPr marL="68580" indent="0" algn="l" rtl="0">
              <a:buNone/>
            </a:pPr>
            <a:r>
              <a:rPr lang="en-US" sz="1400" b="1" dirty="0"/>
              <a:t>(hormone-secreting), </a:t>
            </a:r>
            <a:r>
              <a:rPr lang="en-US" sz="1400" b="1" dirty="0" err="1"/>
              <a:t>craniopharyngioma</a:t>
            </a:r>
            <a:r>
              <a:rPr lang="en-US" sz="1400" b="1" dirty="0"/>
              <a:t>, </a:t>
            </a:r>
            <a:r>
              <a:rPr lang="en-US" sz="1400" b="1" dirty="0" err="1"/>
              <a:t>Rathke</a:t>
            </a:r>
            <a:r>
              <a:rPr lang="en-US" sz="1400" b="1" dirty="0"/>
              <a:t> cleft</a:t>
            </a:r>
          </a:p>
          <a:p>
            <a:pPr marL="68580" indent="0" algn="l" rtl="0">
              <a:buNone/>
            </a:pPr>
            <a:r>
              <a:rPr lang="en-US" sz="1400" b="1" dirty="0"/>
              <a:t>cyst, other cysts, and tumors]</a:t>
            </a:r>
          </a:p>
          <a:p>
            <a:pPr marL="68580" indent="0" algn="l" rtl="0">
              <a:buNone/>
            </a:pPr>
            <a:r>
              <a:rPr lang="en-US" sz="1400" b="1" dirty="0"/>
              <a:t>Infiltrative disorders (</a:t>
            </a:r>
            <a:r>
              <a:rPr lang="en-US" sz="1400" b="1" dirty="0" err="1"/>
              <a:t>germinoma</a:t>
            </a:r>
            <a:r>
              <a:rPr lang="en-US" sz="1400" b="1" dirty="0"/>
              <a:t>, autoimmune </a:t>
            </a:r>
            <a:r>
              <a:rPr lang="en-US" sz="1400" b="1" dirty="0" err="1"/>
              <a:t>hypophysitis</a:t>
            </a:r>
            <a:r>
              <a:rPr lang="en-US" sz="1400" b="1" dirty="0"/>
              <a:t>,</a:t>
            </a:r>
          </a:p>
          <a:p>
            <a:pPr marL="68580" indent="0" algn="l" rtl="0">
              <a:buNone/>
            </a:pPr>
            <a:r>
              <a:rPr lang="en-US" sz="1400" b="1" dirty="0"/>
              <a:t>sarcoidosis, hemochromatosis, tuberculosis, Langerhans</a:t>
            </a:r>
          </a:p>
          <a:p>
            <a:pPr marL="68580" indent="0" algn="l" rtl="0">
              <a:buNone/>
            </a:pPr>
            <a:r>
              <a:rPr lang="en-US" sz="1400" b="1" dirty="0"/>
              <a:t>cell </a:t>
            </a:r>
            <a:r>
              <a:rPr lang="en-US" sz="1400" b="1" dirty="0" err="1"/>
              <a:t>histiocytosis</a:t>
            </a:r>
            <a:r>
              <a:rPr lang="en-US" sz="1400" b="1" dirty="0"/>
              <a:t>, IgG4-related </a:t>
            </a:r>
            <a:r>
              <a:rPr lang="en-US" sz="1400" b="1" dirty="0" err="1"/>
              <a:t>hypophysitis</a:t>
            </a:r>
            <a:r>
              <a:rPr lang="en-US" sz="1400" b="1" dirty="0"/>
              <a:t>)</a:t>
            </a:r>
          </a:p>
          <a:p>
            <a:pPr marL="68580" indent="0" algn="l" rtl="0">
              <a:buNone/>
            </a:pPr>
            <a:r>
              <a:rPr lang="en-US" sz="1400" b="1" dirty="0"/>
              <a:t>Irradiation</a:t>
            </a:r>
          </a:p>
          <a:p>
            <a:pPr marL="68580" indent="0" algn="l" rtl="0">
              <a:buNone/>
            </a:pPr>
            <a:r>
              <a:rPr lang="en-US" sz="1400" b="1" dirty="0"/>
              <a:t>Infarction [apoplexy in pre-existing pituitary tumors, or</a:t>
            </a:r>
          </a:p>
          <a:p>
            <a:pPr marL="68580" indent="0" algn="l" rtl="0">
              <a:buNone/>
            </a:pPr>
            <a:r>
              <a:rPr lang="en-US" sz="1400" b="1" dirty="0"/>
              <a:t>following postpartum hemorrhage (Sheehan syndrome)]</a:t>
            </a:r>
          </a:p>
          <a:p>
            <a:pPr marL="68580" indent="0" algn="l" rtl="0">
              <a:buNone/>
            </a:pPr>
            <a:r>
              <a:rPr lang="en-US" sz="1400" b="1" dirty="0"/>
              <a:t>Surgery</a:t>
            </a:r>
          </a:p>
          <a:p>
            <a:pPr marL="68580" indent="0" algn="l" rtl="0">
              <a:buNone/>
            </a:pPr>
            <a:r>
              <a:rPr lang="en-US" sz="1400" b="1" dirty="0"/>
              <a:t>Trauma</a:t>
            </a:r>
          </a:p>
          <a:p>
            <a:pPr marL="68580" indent="0" algn="l" rtl="0">
              <a:buNone/>
            </a:pPr>
            <a:r>
              <a:rPr lang="en-US" sz="1400" b="1" dirty="0"/>
              <a:t>Others</a:t>
            </a:r>
          </a:p>
          <a:p>
            <a:pPr marL="68580" indent="0" algn="l" rtl="0">
              <a:buNone/>
            </a:pPr>
            <a:r>
              <a:rPr lang="en-US" sz="1400" b="1" dirty="0"/>
              <a:t>Eating disorders, Competitive athletics, Chronic </a:t>
            </a:r>
            <a:r>
              <a:rPr lang="en-US" sz="1400" b="1" dirty="0" err="1" smtClean="0"/>
              <a:t>disease,Mood</a:t>
            </a:r>
            <a:r>
              <a:rPr lang="en-US" sz="1400" b="1" dirty="0" smtClean="0"/>
              <a:t> disorders, Stress 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696200" cy="6096000"/>
          </a:xfrm>
        </p:spPr>
        <p:txBody>
          <a:bodyPr>
            <a:normAutofit fontScale="55000" lnSpcReduction="20000"/>
          </a:bodyPr>
          <a:lstStyle/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Thyroid</a:t>
            </a:r>
          </a:p>
          <a:p>
            <a:pPr marL="68580" indent="0" algn="l" rtl="0">
              <a:buNone/>
            </a:pPr>
            <a:r>
              <a:rPr lang="en-US" b="1" dirty="0"/>
              <a:t>Hypothyroidism or hyperthyroidism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Adrenals</a:t>
            </a:r>
          </a:p>
          <a:p>
            <a:pPr marL="68580" indent="0" algn="l" rtl="0">
              <a:buNone/>
            </a:pPr>
            <a:r>
              <a:rPr lang="en-US" b="1" dirty="0"/>
              <a:t>Congenital adrenal hyperplasia (select types)</a:t>
            </a:r>
          </a:p>
          <a:p>
            <a:pPr marL="68580" indent="0" algn="l" rtl="0">
              <a:buNone/>
            </a:pPr>
            <a:r>
              <a:rPr lang="en-US" b="1" dirty="0"/>
              <a:t>Cushing syndrome</a:t>
            </a:r>
          </a:p>
          <a:p>
            <a:pPr marL="68580" indent="0" algn="l" rtl="0">
              <a:buNone/>
            </a:pPr>
            <a:r>
              <a:rPr lang="en-US" b="1" dirty="0"/>
              <a:t>Addison disease (adrenal insufficiency)</a:t>
            </a:r>
          </a:p>
          <a:p>
            <a:pPr marL="68580" indent="0" algn="l" rtl="0">
              <a:buNone/>
            </a:pPr>
            <a:r>
              <a:rPr lang="en-US" b="1" dirty="0"/>
              <a:t>Tumor (androgen-secreting)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Ovaries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Associated with high levels of gonadotropins</a:t>
            </a:r>
          </a:p>
          <a:p>
            <a:pPr marL="68580" indent="0" algn="l" rtl="0">
              <a:buNone/>
            </a:pPr>
            <a:r>
              <a:rPr lang="en-US" b="1" dirty="0"/>
              <a:t>Gonadal agenesis or dysgenesis (in the setting of Turner</a:t>
            </a:r>
          </a:p>
          <a:p>
            <a:pPr marL="68580" indent="0" algn="l" rtl="0">
              <a:buNone/>
            </a:pPr>
            <a:r>
              <a:rPr lang="en-US" b="1" dirty="0"/>
              <a:t>syndrome/other)</a:t>
            </a:r>
          </a:p>
          <a:p>
            <a:pPr marL="68580" indent="0" algn="l" rtl="0">
              <a:buNone/>
            </a:pPr>
            <a:r>
              <a:rPr lang="en-US" b="1" dirty="0"/>
              <a:t>Ovarian insufficiency</a:t>
            </a:r>
          </a:p>
          <a:p>
            <a:pPr marL="68580" indent="0" algn="l" rtl="0">
              <a:buNone/>
            </a:pPr>
            <a:r>
              <a:rPr lang="en-US" b="1" dirty="0"/>
              <a:t>Autoimmune </a:t>
            </a:r>
            <a:r>
              <a:rPr lang="en-US" b="1" dirty="0" err="1"/>
              <a:t>oophoritis</a:t>
            </a:r>
            <a:endParaRPr lang="en-US" b="1" dirty="0"/>
          </a:p>
          <a:p>
            <a:pPr marL="68580" indent="0" algn="l" rtl="0">
              <a:buNone/>
            </a:pPr>
            <a:r>
              <a:rPr lang="en-US" b="1" dirty="0"/>
              <a:t>Irradiation or surgery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Not associated with high levels of gonadotropins</a:t>
            </a:r>
          </a:p>
          <a:p>
            <a:pPr marL="68580" indent="0" algn="l" rtl="0">
              <a:buNone/>
            </a:pPr>
            <a:r>
              <a:rPr lang="en-US" b="1" dirty="0"/>
              <a:t>Polycystic ovary syndrome</a:t>
            </a:r>
          </a:p>
          <a:p>
            <a:pPr marL="68580" indent="0" algn="l" rtl="0">
              <a:buNone/>
            </a:pPr>
            <a:r>
              <a:rPr lang="en-US" b="1" dirty="0"/>
              <a:t>Tumor (estrogen- or androgen-secreting)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Uterus (</a:t>
            </a:r>
            <a:r>
              <a:rPr lang="en-US" b="1" dirty="0" err="1">
                <a:solidFill>
                  <a:srgbClr val="FF0066"/>
                </a:solidFill>
              </a:rPr>
              <a:t>eugonadism</a:t>
            </a:r>
            <a:r>
              <a:rPr lang="en-US" b="1" dirty="0"/>
              <a:t>)</a:t>
            </a:r>
          </a:p>
          <a:p>
            <a:pPr marL="68580" indent="0" algn="l" rtl="0">
              <a:buNone/>
            </a:pPr>
            <a:r>
              <a:rPr lang="en-US" b="1" dirty="0" err="1"/>
              <a:t>M¨ullerian</a:t>
            </a:r>
            <a:r>
              <a:rPr lang="en-US" b="1" dirty="0"/>
              <a:t> anomalies (obstructive outflow anomalies)</a:t>
            </a:r>
          </a:p>
          <a:p>
            <a:pPr marL="68580" indent="0" algn="l" rtl="0">
              <a:buNone/>
            </a:pPr>
            <a:r>
              <a:rPr lang="en-US" b="1" dirty="0" err="1"/>
              <a:t>Asherman</a:t>
            </a:r>
            <a:r>
              <a:rPr lang="en-US" b="1" dirty="0"/>
              <a:t> syndrome</a:t>
            </a:r>
          </a:p>
          <a:p>
            <a:pPr marL="68580" indent="0" algn="l" rtl="0">
              <a:buNone/>
            </a:pPr>
            <a:r>
              <a:rPr lang="en-US" b="1" dirty="0" err="1"/>
              <a:t>Synechiae</a:t>
            </a:r>
            <a:r>
              <a:rPr lang="en-US" b="1" dirty="0"/>
              <a:t> (integral to </a:t>
            </a:r>
            <a:r>
              <a:rPr lang="en-US" b="1" dirty="0" err="1"/>
              <a:t>Asherman</a:t>
            </a:r>
            <a:r>
              <a:rPr lang="en-US" b="1" dirty="0"/>
              <a:t> syndrome)</a:t>
            </a:r>
          </a:p>
          <a:p>
            <a:pPr marL="68580" indent="0" algn="l" rtl="0">
              <a:buNone/>
            </a:pPr>
            <a:r>
              <a:rPr lang="en-US" b="1" dirty="0"/>
              <a:t>Pregnancy</a:t>
            </a:r>
          </a:p>
          <a:p>
            <a:pPr marL="68580" indent="0" algn="l" rtl="0">
              <a:buNone/>
            </a:pPr>
            <a:r>
              <a:rPr lang="en-US" b="1" dirty="0"/>
              <a:t>Infectious (e.g., tuberculous endometritis)</a:t>
            </a:r>
          </a:p>
          <a:p>
            <a:pPr marL="68580" indent="0" algn="l" rtl="0">
              <a:buNone/>
            </a:pPr>
            <a:r>
              <a:rPr lang="en-US" b="1" dirty="0"/>
              <a:t>Agenesis (uterine or cervical)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Vagina (</a:t>
            </a:r>
            <a:r>
              <a:rPr lang="en-US" b="1" dirty="0" err="1">
                <a:solidFill>
                  <a:srgbClr val="FF0066"/>
                </a:solidFill>
              </a:rPr>
              <a:t>eugonadism</a:t>
            </a:r>
            <a:r>
              <a:rPr lang="en-US" b="1" dirty="0"/>
              <a:t>)</a:t>
            </a:r>
          </a:p>
          <a:p>
            <a:pPr marL="68580" indent="0" algn="l" rtl="0">
              <a:buNone/>
            </a:pPr>
            <a:r>
              <a:rPr lang="en-US" b="1" dirty="0"/>
              <a:t>Agenesis</a:t>
            </a:r>
          </a:p>
          <a:p>
            <a:pPr marL="68580" indent="0" algn="l" rtl="0">
              <a:buNone/>
            </a:pPr>
            <a:r>
              <a:rPr lang="en-US" b="1" dirty="0"/>
              <a:t>Transverse septum</a:t>
            </a:r>
          </a:p>
          <a:p>
            <a:pPr marL="68580" indent="0" algn="l" rtl="0">
              <a:buNone/>
            </a:pPr>
            <a:r>
              <a:rPr lang="en-US" b="1" dirty="0">
                <a:solidFill>
                  <a:srgbClr val="FF0066"/>
                </a:solidFill>
              </a:rPr>
              <a:t>Hymen (</a:t>
            </a:r>
            <a:r>
              <a:rPr lang="en-US" b="1" dirty="0" err="1">
                <a:solidFill>
                  <a:srgbClr val="FF0066"/>
                </a:solidFill>
              </a:rPr>
              <a:t>eugonadism</a:t>
            </a:r>
            <a:r>
              <a:rPr lang="en-US" b="1" dirty="0"/>
              <a:t>)</a:t>
            </a:r>
          </a:p>
          <a:p>
            <a:pPr marL="68580" indent="0" algn="l" rtl="0">
              <a:buNone/>
            </a:pPr>
            <a:r>
              <a:rPr lang="en-US" b="1" dirty="0"/>
              <a:t>Imperforate</a:t>
            </a:r>
          </a:p>
          <a:p>
            <a:pPr marL="68580" indent="0" algn="l" rtl="0">
              <a:buNone/>
            </a:pP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Overall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we recognize three main underlying causes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FHA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 loss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vigorous exercise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and/or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</a:t>
            </a:r>
            <a:endParaRPr lang="fa-I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7391400" cy="54102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evidence-based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guidelinewas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developed using the Grading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Recommendations, Assessment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Development, and Evaluation approach to describe the strength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quality of evidence. The task force commissioned two systematic reviews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used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best available evidence from other published systematic reviews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 studies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702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Loucks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Thuma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set the threshold for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energy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availability at </a:t>
            </a: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en-US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kcal/kg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acute setting), below which LH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pulsatility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disrupted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Williams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estimated that experimental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reduction of energy by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470 and 810 kcal per day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led to an increased frequency of menstrual disturbance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studies have reported hormonal alterations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among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amenorrheic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hyperexercisers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compared with</a:t>
            </a:r>
          </a:p>
          <a:p>
            <a:pPr marL="68580" indent="0" algn="l" rtl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eumenorrheic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hyperexercisers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nonexercisers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higher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cortisol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ghrelin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lower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leptin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secretion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accompanying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LH secretion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blunted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elevation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FSH during the luteal–follicular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which may predispose to luteal phase defects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adolescents or women with FHA manifesting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 energy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deficit, there is a spectrum of presentations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and/or diseases.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These adolescents 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women can thus range from normal-weight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 severely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underweight. Similarly, there is a spectrum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menstrual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status that includes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ovulatory </a:t>
            </a:r>
            <a:r>
              <a:rPr lang="en-US" dirty="0" err="1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eumenorrhea</a:t>
            </a:r>
            <a:r>
              <a:rPr lang="en-US" dirty="0" smtClean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subclinical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menstrual dysfunction (luteal phase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defects and </a:t>
            </a:r>
            <a:r>
              <a:rPr lang="en-US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anovulatory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eumenorrhea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amenorrhea</a:t>
            </a:r>
            <a:endParaRPr lang="fa-IR" dirty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diagnostic evaluation for FHA in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adolescents and women whose menstrual cycle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interval persistently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exceeds 45 days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and/or those who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present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amenorrhea for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months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more.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Women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functional hypothalamic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hypogonadism may thus also present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eumenorrhea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infertility rather than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amenorrhea Lastly,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noteworthy that as many as half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PCOS with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nonhyperandrogenic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PCOS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phenotype (i.e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oligomenorrhea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polycystic ovarian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morphology 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ultrasound) may have FHA 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screening patients with FHA for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psychological stressors (patients with FHA may be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coping with stressors, and stress sensitivity has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multiple determinants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 (2|ÅÅÅs)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1.4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Once clinicians establish the diagnosis of FHA, we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suggest they provide patient education about various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menstrual patterns occurring during the recovery phase.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clinicians inform patients that irregular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menses do not require immediate evaluation and that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menstrual irregularity does not preclude conception.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(Ungraded Good Practice Statement)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women may have a mild hypogonadotropic state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persists for many years with lower gonadotropin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sex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steroid concentrations than would be expected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their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Clinically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these patients may present 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luteal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phase defect phenotype (i.e.,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 menstrual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cycles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prolonged follicular phases and short luteal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phases with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premenstrual spotting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arrival of menses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due to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reduced progesterone secretion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68580" indent="0" algn="ctr" rtl="0">
              <a:buNone/>
            </a:pPr>
            <a:endParaRPr lang="en-US" sz="9600" b="1" dirty="0" smtClean="0">
              <a:solidFill>
                <a:srgbClr val="FF0066"/>
              </a:solidFill>
            </a:endParaRPr>
          </a:p>
          <a:p>
            <a:pPr marL="68580" indent="0" algn="ctr" rtl="0">
              <a:buNone/>
            </a:pPr>
            <a:r>
              <a:rPr lang="en-US" sz="9600" b="1" dirty="0" smtClean="0">
                <a:solidFill>
                  <a:srgbClr val="FF0066"/>
                </a:solidFill>
              </a:rPr>
              <a:t>Evaluation</a:t>
            </a:r>
            <a:endParaRPr lang="fa-IR" sz="96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patients with suspected FHA, we recommend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obtaining a detailed personal history with a focus on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diet</a:t>
            </a:r>
            <a:r>
              <a:rPr lang="en-US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eating disorders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and athletic training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attitudes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such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perfectionism and high need for social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approval; ambitions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expectations for self and others;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weight fluctuations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sleep patterns;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stressors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mood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menstrual pattern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fractures; and substance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abuse.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(Ungraded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Good Practice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Statement)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FHA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form of chronic anovulation, not due to identifiable organic causes,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but often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associated with stress, weight loss, excessive exercise, or a combination thereof.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Investigations should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assessment of systemic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endocrinologic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etiologies, as FHA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diagnosis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exclusion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478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patients with suspected FHA, it is imperative to elicit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history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galactorrhea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severe or persistent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headache, nausea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vomiting, or changes in vision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thirst, or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urination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suggesting the possibility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prolactinoma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other pituitary or intracranial tumor.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Clinicians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should also obtain a history of symptoms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suggesting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dysfunction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(hypothyroidism or hyperthyroidism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suggesting androgen excess and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those consistent with other chronic health conditions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 patient with suspected FHA, we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 excluding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pregnancy and performing a full physical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examination, including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gynecological examination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external,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selected cases, bimanual),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evaluate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possibility of organic etiologies of amenorrhea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addition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weight loss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FHA also manifests symptoms such as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bradycardia, mottled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cool extremities, and dermal manifestations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hypercarotenemia</a:t>
            </a:r>
            <a:endParaRPr lang="fa-IR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adolescents and women with suspected FHA,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 recommend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obtaining the following screening laboratory tests: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ß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human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chorionic gonadotropin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blood count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electrolytes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glucose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bicarbonate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blood urea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nitrogen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creatinine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liver panel, and (when </a:t>
            </a:r>
            <a:r>
              <a:rPr lang="en-US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appropriate) sedimentation </a:t>
            </a:r>
            <a:r>
              <a:rPr lang="en-US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and/or C-reactive protein levels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1|ÅÅÅÅ)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 part of an initial endocrine evaluation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  patients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FHA, we recommend obtaining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following, laboratory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tests: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serum TSH, free T4,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prolactin, LH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FSH, E2, and AMH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Clinicians should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obtain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testosterone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DHEA-S levels in patients with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</a:t>
            </a:r>
            <a:r>
              <a:rPr lang="en-US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hyperandrogenism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8 AM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17-hydroxyprogesterone levels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clinicians suspect late-onset CAH.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(1|ÅÅÅÅ)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Patients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FHA have characteristically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or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normal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LH, normal FSH concentrations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(which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are usually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higher than LH concentrations), E2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&lt;50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/mL,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progesterone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&lt;1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ng/mL; the acute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gonadotropin response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GnRH stimulation is preserved (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 as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twofold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threefold rise in LH and FSH compared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baseline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However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in patients whose E2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persistently&lt;20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/mL,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response to GnRH is the only feature that may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differentiate FHA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from hypogonadotropic hypogonadism.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latter diagnosis, the acute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LH response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would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 low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but normalizes with prolonged pulsatile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GnRH therapy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FHA, thyroid function is similar to that seen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any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chronic illness, that is,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TSH and free T4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levels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lower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range of normal, which generally reverse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normal with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weight gain and psychological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recovery.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Testosterone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 be in the lower range of normal,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prolactin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will be in the low normal range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2133877"/>
            <a:ext cx="9067800" cy="2590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2109788"/>
            <a:ext cx="91249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IGF-I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 nutrition-dependent factor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stimulates osteoblast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function and bone formation, can be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another useful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factor to measure, especially in cases of FHA 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low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bone mass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proximate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cause of the anovulation is a functional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GnRH drive, which manifests as reduced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LH pulse frequency.</a:t>
            </a: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Reduced GnRH drive results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LH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FSH levels insufficient to maintain full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folliculogenesis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ovulatory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ovarian function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After excluding pregnancy, we suggest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administering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progestin challenge in patients with FHA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induce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withdrawal bleeding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(as an indication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chronic estrogen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exposure) and ensure the integrity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outflow tract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(2|ÅÅÅs)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Absence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withdrawal bleeding after a course of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progestin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indicate outflow tract obstruction or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low endometrial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estrogen exposure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include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medroxyprogesterone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acetate (5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10 mg/d for 5 to 10 days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norethindrone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acetate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mg/d for 5 to 10 days), or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micronized </a:t>
            </a:r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progesterone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(200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300 mg/d for 10 days).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2.6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recommend a brain MRI (with pituitary cuts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contrast) in adolescents or women with presumed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FHA and a history of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or persistent headaches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persistent vomiting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is not self-induced;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vision, thirst, or urination not attributable to other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causes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lateralizing neurologic signs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 and clinical signs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and/or laboratory results that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 pituitary </a:t>
            </a: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hormone deficiency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excess.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(1|ÅÅÅs)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2.7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that clinicians obtain a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baseline BMD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measurement by DXA from any adolescent or woman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6 or more months of amenorrhea,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clinicians obtain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earlier in those patients with a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history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suspicion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severe nutritional deficiency,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 energy deficit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states, and/or skeletal fragility.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2.8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cases of primary amenorrhea, we suggest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evaluating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Mullerian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tract anomalies (congenital or acquired).</a:t>
            </a:r>
          </a:p>
          <a:p>
            <a:pPr algn="l" rt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Diagnostic options include physical examination,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progestin challenge test, abdominal or transvaginal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ultrasound, and/or MRI, depending on the context and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patient preferences. (2|ÅÅÅs)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some women with FHA, clinicians may consider a</a:t>
            </a:r>
          </a:p>
          <a:p>
            <a:pPr marL="68580" indent="0" algn="l" rtl="0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hysterosalpingogram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sonohysterogram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saline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infusion sonogram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hysteroscopy to establish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acquired gynecologic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tract abnormalities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FHA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PCOS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may coexist, and as patients recover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from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FHA, manifestations of PCOS may emerge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including irregular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menses.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marL="68580" indent="0" algn="ctr" rtl="0">
              <a:buNone/>
            </a:pP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80" indent="0" algn="ctr" rtl="0">
              <a:buNone/>
            </a:pP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80" indent="0" algn="ctr" rtl="0">
              <a:buNone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3.0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Treatment of functional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hypothalamic amenorrhea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concomitant medical conditions</a:t>
            </a:r>
            <a:endParaRPr lang="fa-IR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3.1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recommend that clinicians evaluate patients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inpatient treatment who have FHA and severe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bradycardia, hypotension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orthostasis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and/or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electrolyte imbalance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(1|ÅÅÅs)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neuromodulatory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signals that alter GnRH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function are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many and include both inhibitory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stimulatory inputs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align GnRH function with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internal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external milieu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adolescents and women with FHA, we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 correcting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imbalance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improve HPO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axis function; this often requires behavioral change.</a:t>
            </a: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Options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improving energy balance include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caloric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consumption, and/or improved nutrition,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decreased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 activity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This often requires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weight gain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(1|ÅÅÅs)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study suggested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weight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gain needed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restoration of menses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2.0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 higher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than the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weight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at which menses stopped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least 6 to 12 months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weight stabilization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may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 required for the resumption of menses. In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some cases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regular menses may never resume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after weight stabilization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emphasizing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importance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psychological factors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stress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adolescents and women with FHA, we suggest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psychological support, such as CBT.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3.4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against patients with FHA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OCPs for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sole purpose of regaining menses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or improving BMD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3.5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patients with FHA using OCPs for contraception,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educating patients regarding the fact that</a:t>
            </a:r>
          </a:p>
          <a:p>
            <a:pPr marL="68580" indent="0" algn="l" rtl="0">
              <a:buNone/>
            </a:pP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OCPs may mask the return of spontaneous menses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that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loss may continue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particularly if patients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maintain an energy deficit.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3.6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short-term use of transdermal E2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therapy with cyclic oral progestin (not oral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contraceptives 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ethinyl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E2) in adolescents and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women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have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had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of menses after a </a:t>
            </a:r>
            <a:endParaRPr lang="en-US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reasonable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 of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nutritional, psychological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</a:t>
            </a:r>
          </a:p>
          <a:p>
            <a:pPr marL="68580" indent="0" algn="l" rtl="0">
              <a:buNone/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modified exercise intervention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2|Åsss)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optimal type of estrogen and optimal estrogen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replacement dose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bone and other tissues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deserves further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Bone outcomes may be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compromised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6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months of amenorrhea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thus clinicians may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consider short-term hormone replacement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therapy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6 to 12 months of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nutritional, psychological, and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exercise-related interventions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those with </a:t>
            </a: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bone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density and/or evidence of </a:t>
            </a:r>
            <a:endParaRPr lang="en-US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skeletal </a:t>
            </a:r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fragility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note, bone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health may not be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protected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E2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replacement therapy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nutritional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factors/energy deficit continue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3.7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against using bisphosphonates,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denosumab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testosterone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leptin to improve BMD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adolescents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women with FHA.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3.8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rare adult FHA cases, we suggest that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short-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term use </a:t>
            </a:r>
            <a:r>
              <a:rPr lang="en-US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dirty="0" err="1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rPTH</a:t>
            </a:r>
            <a:r>
              <a:rPr lang="en-US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an option in the setting of </a:t>
            </a:r>
            <a:r>
              <a:rPr lang="en-US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</a:t>
            </a:r>
          </a:p>
          <a:p>
            <a:pPr marL="68580" indent="0" algn="l" rtl="0">
              <a:buNone/>
            </a:pPr>
            <a:r>
              <a:rPr lang="en-US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fracture healing </a:t>
            </a:r>
            <a:r>
              <a:rPr lang="en-US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very low BMD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(2|Åsss)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tight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link between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activation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hypothalamic–pituitary–adrenal (HPA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 axis and reduction in GnRH drive in those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with FHA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including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hypercortisolemia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both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amenorrheic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athletes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nonathletes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sz="2800" dirty="0" smtClean="0">
              <a:solidFill>
                <a:srgbClr val="FF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sz="2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3.9 </a:t>
            </a:r>
            <a:r>
              <a:rPr lang="en-US" sz="28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patients with FHA wishing to conceive, </a:t>
            </a:r>
            <a:r>
              <a:rPr lang="en-US" sz="2800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after a complete </a:t>
            </a:r>
            <a:r>
              <a:rPr lang="en-US" sz="28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fertility work-up, we suggest: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·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treatment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pulsatile GnRH as a first line, followed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by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gonadatropin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therapy and induction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ovulation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when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GnRH is not available (2|Åsss); ·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cautious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of gonadotropin therapy (2|Åsss);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·</a:t>
            </a: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trial of treatment with clomiphene citrate for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ovulation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induction if a woman has a sufficient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endogenous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estrogen level (2|Åsss);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r>
              <a:rPr lang="en-US" sz="28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3.9 In patients with FHA wishing to conceive,  after a complete fertility work-up, we suggest: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against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use of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kisspeptin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leptin for treating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infertility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(2|Åsss); and ·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given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there is only a single, small study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suggesting efficacy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but minimal potential for harm,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clinicians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consider a trial of CBT in women with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FHA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who wish to conceive, as this treatment has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potential to restore ovulatory cycles and fertility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without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need for medical intervention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/>
          <a:lstStyle/>
          <a:p>
            <a:pPr marL="68580" indent="0" algn="l" rtl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3.10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suggest that clinicians should only induce</a:t>
            </a:r>
          </a:p>
          <a:p>
            <a:pPr marL="68580" indent="0" algn="l" rtl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ovulation in women with FHA that have a BMI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least 18.5 </a:t>
            </a:r>
            <a:r>
              <a:rPr lang="en-US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kg/m2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only after attempts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normalize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energy balance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due to the increased risk for fetal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loss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small-for gestational- age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babies, preterm labor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delivery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by Cesarean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section for extreme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  <a:p>
            <a:pPr marL="68580" indent="0" algn="l" rtl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weight. (2|ÅÅss)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Furthermore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exogenous endocrine-disrupting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chemicals, such as bisphenol 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some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polychlorinated biphenyls, may affect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neuronal GnRH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activity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kisspeptin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systems through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modulation of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GnRH gene transcription and/or effects as an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estrogen agonist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or antagonist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Reversing amenorrhea by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behavioral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modifications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associated with 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cortisol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levels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resumption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ovarian function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some women with FHA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696200" cy="5638800"/>
          </a:xfrm>
        </p:spPr>
        <p:txBody>
          <a:bodyPr>
            <a:normAutofit/>
          </a:bodyPr>
          <a:lstStyle/>
          <a:p>
            <a:pPr algn="l" rtl="0"/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Kisspeptin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G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protein–coupled receptor ligand for its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receptor, GPR54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Kisspeptin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–GPR54 signaling plays a critical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role 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initiation of GnRH secretion during puberty</a:t>
            </a:r>
            <a:endParaRPr lang="fa-I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10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1953</TotalTime>
  <Words>2712</Words>
  <Application>Microsoft Office PowerPoint</Application>
  <PresentationFormat>On-screen Show (4:3)</PresentationFormat>
  <Paragraphs>336</Paragraphs>
  <Slides>62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Austin</vt:lpstr>
      <vt:lpstr>Functional Hypothalamic Amenorrhea: An Endocrine Society Clinical Practice Guideline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PARMIS</dc:creator>
  <cp:lastModifiedBy>dakheli</cp:lastModifiedBy>
  <cp:revision>64</cp:revision>
  <dcterms:created xsi:type="dcterms:W3CDTF">2017-06-16T14:08:35Z</dcterms:created>
  <dcterms:modified xsi:type="dcterms:W3CDTF">2017-06-22T09:07:37Z</dcterms:modified>
</cp:coreProperties>
</file>