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slides/slide153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70" r:id="rId5"/>
    <p:sldId id="271" r:id="rId6"/>
    <p:sldId id="269" r:id="rId7"/>
    <p:sldId id="268" r:id="rId8"/>
    <p:sldId id="423" r:id="rId9"/>
    <p:sldId id="424" r:id="rId10"/>
    <p:sldId id="455" r:id="rId11"/>
    <p:sldId id="267" r:id="rId12"/>
    <p:sldId id="266" r:id="rId13"/>
    <p:sldId id="265" r:id="rId14"/>
    <p:sldId id="264" r:id="rId15"/>
    <p:sldId id="263" r:id="rId16"/>
    <p:sldId id="262" r:id="rId17"/>
    <p:sldId id="274" r:id="rId18"/>
    <p:sldId id="275" r:id="rId19"/>
    <p:sldId id="276" r:id="rId20"/>
    <p:sldId id="294" r:id="rId21"/>
    <p:sldId id="293" r:id="rId22"/>
    <p:sldId id="292" r:id="rId23"/>
    <p:sldId id="291" r:id="rId24"/>
    <p:sldId id="290" r:id="rId25"/>
    <p:sldId id="289" r:id="rId26"/>
    <p:sldId id="288" r:id="rId27"/>
    <p:sldId id="287" r:id="rId28"/>
    <p:sldId id="286" r:id="rId29"/>
    <p:sldId id="285" r:id="rId30"/>
    <p:sldId id="284" r:id="rId31"/>
    <p:sldId id="283" r:id="rId32"/>
    <p:sldId id="297" r:id="rId33"/>
    <p:sldId id="282" r:id="rId34"/>
    <p:sldId id="281" r:id="rId35"/>
    <p:sldId id="280" r:id="rId36"/>
    <p:sldId id="277" r:id="rId37"/>
    <p:sldId id="337" r:id="rId38"/>
    <p:sldId id="336" r:id="rId39"/>
    <p:sldId id="335" r:id="rId40"/>
    <p:sldId id="333" r:id="rId41"/>
    <p:sldId id="428" r:id="rId42"/>
    <p:sldId id="332" r:id="rId43"/>
    <p:sldId id="331" r:id="rId44"/>
    <p:sldId id="329" r:id="rId45"/>
    <p:sldId id="328" r:id="rId46"/>
    <p:sldId id="429" r:id="rId47"/>
    <p:sldId id="327" r:id="rId48"/>
    <p:sldId id="326" r:id="rId49"/>
    <p:sldId id="325" r:id="rId50"/>
    <p:sldId id="324" r:id="rId51"/>
    <p:sldId id="323" r:id="rId52"/>
    <p:sldId id="322" r:id="rId53"/>
    <p:sldId id="321" r:id="rId54"/>
    <p:sldId id="320" r:id="rId55"/>
    <p:sldId id="319" r:id="rId56"/>
    <p:sldId id="435" r:id="rId57"/>
    <p:sldId id="318" r:id="rId58"/>
    <p:sldId id="317" r:id="rId59"/>
    <p:sldId id="338" r:id="rId60"/>
    <p:sldId id="316" r:id="rId61"/>
    <p:sldId id="315" r:id="rId62"/>
    <p:sldId id="314" r:id="rId63"/>
    <p:sldId id="313" r:id="rId64"/>
    <p:sldId id="312" r:id="rId65"/>
    <p:sldId id="436" r:id="rId66"/>
    <p:sldId id="311" r:id="rId67"/>
    <p:sldId id="310" r:id="rId68"/>
    <p:sldId id="437" r:id="rId69"/>
    <p:sldId id="438" r:id="rId70"/>
    <p:sldId id="309" r:id="rId71"/>
    <p:sldId id="308" r:id="rId72"/>
    <p:sldId id="439" r:id="rId73"/>
    <p:sldId id="307" r:id="rId74"/>
    <p:sldId id="306" r:id="rId75"/>
    <p:sldId id="339" r:id="rId76"/>
    <p:sldId id="440" r:id="rId77"/>
    <p:sldId id="441" r:id="rId78"/>
    <p:sldId id="305" r:id="rId79"/>
    <p:sldId id="304" r:id="rId80"/>
    <p:sldId id="442" r:id="rId81"/>
    <p:sldId id="340" r:id="rId82"/>
    <p:sldId id="302" r:id="rId83"/>
    <p:sldId id="301" r:id="rId84"/>
    <p:sldId id="341" r:id="rId85"/>
    <p:sldId id="300" r:id="rId86"/>
    <p:sldId id="299" r:id="rId87"/>
    <p:sldId id="298" r:id="rId88"/>
    <p:sldId id="363" r:id="rId89"/>
    <p:sldId id="362" r:id="rId90"/>
    <p:sldId id="361" r:id="rId91"/>
    <p:sldId id="360" r:id="rId92"/>
    <p:sldId id="421" r:id="rId93"/>
    <p:sldId id="359" r:id="rId94"/>
    <p:sldId id="449" r:id="rId95"/>
    <p:sldId id="358" r:id="rId96"/>
    <p:sldId id="357" r:id="rId97"/>
    <p:sldId id="356" r:id="rId98"/>
    <p:sldId id="355" r:id="rId99"/>
    <p:sldId id="354" r:id="rId100"/>
    <p:sldId id="353" r:id="rId101"/>
    <p:sldId id="352" r:id="rId102"/>
    <p:sldId id="351" r:id="rId103"/>
    <p:sldId id="350" r:id="rId104"/>
    <p:sldId id="349" r:id="rId105"/>
    <p:sldId id="348" r:id="rId106"/>
    <p:sldId id="347" r:id="rId107"/>
    <p:sldId id="345" r:id="rId108"/>
    <p:sldId id="344" r:id="rId109"/>
    <p:sldId id="343" r:id="rId110"/>
    <p:sldId id="342" r:id="rId111"/>
    <p:sldId id="364" r:id="rId112"/>
    <p:sldId id="417" r:id="rId113"/>
    <p:sldId id="416" r:id="rId114"/>
    <p:sldId id="415" r:id="rId115"/>
    <p:sldId id="414" r:id="rId116"/>
    <p:sldId id="413" r:id="rId117"/>
    <p:sldId id="412" r:id="rId118"/>
    <p:sldId id="411" r:id="rId119"/>
    <p:sldId id="418" r:id="rId120"/>
    <p:sldId id="410" r:id="rId121"/>
    <p:sldId id="409" r:id="rId122"/>
    <p:sldId id="450" r:id="rId123"/>
    <p:sldId id="408" r:id="rId124"/>
    <p:sldId id="451" r:id="rId125"/>
    <p:sldId id="407" r:id="rId126"/>
    <p:sldId id="406" r:id="rId127"/>
    <p:sldId id="405" r:id="rId128"/>
    <p:sldId id="419" r:id="rId129"/>
    <p:sldId id="404" r:id="rId130"/>
    <p:sldId id="403" r:id="rId131"/>
    <p:sldId id="402" r:id="rId132"/>
    <p:sldId id="401" r:id="rId133"/>
    <p:sldId id="400" r:id="rId134"/>
    <p:sldId id="399" r:id="rId135"/>
    <p:sldId id="398" r:id="rId136"/>
    <p:sldId id="397" r:id="rId137"/>
    <p:sldId id="396" r:id="rId138"/>
    <p:sldId id="395" r:id="rId139"/>
    <p:sldId id="394" r:id="rId140"/>
    <p:sldId id="393" r:id="rId141"/>
    <p:sldId id="420" r:id="rId142"/>
    <p:sldId id="392" r:id="rId143"/>
    <p:sldId id="391" r:id="rId144"/>
    <p:sldId id="390" r:id="rId145"/>
    <p:sldId id="389" r:id="rId146"/>
    <p:sldId id="388" r:id="rId147"/>
    <p:sldId id="386" r:id="rId148"/>
    <p:sldId id="385" r:id="rId149"/>
    <p:sldId id="384" r:id="rId150"/>
    <p:sldId id="383" r:id="rId151"/>
    <p:sldId id="382" r:id="rId152"/>
    <p:sldId id="381" r:id="rId153"/>
    <p:sldId id="380" r:id="rId154"/>
    <p:sldId id="379" r:id="rId155"/>
    <p:sldId id="452" r:id="rId156"/>
    <p:sldId id="453" r:id="rId157"/>
    <p:sldId id="454" r:id="rId158"/>
    <p:sldId id="375" r:id="rId1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397726"/>
            <a:ext cx="8915399" cy="337965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Treatment of Cushing’s Syndrome: An 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Endocrine Society 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Clinical Practice Guideline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2" y="5234579"/>
            <a:ext cx="8915399" cy="1126283"/>
          </a:xfrm>
        </p:spPr>
        <p:txBody>
          <a:bodyPr>
            <a:noAutofit/>
          </a:bodyPr>
          <a:lstStyle/>
          <a:p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Lynnette K.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Nieman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, Beverly M. K. Biller, James W.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Findling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, M. Hassan </a:t>
            </a:r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Murad, John 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Newell-Price, Martin O. Savage, and Antoine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Tabarin</a:t>
            </a:r>
            <a:endParaRPr lang="en-US" sz="2000" b="1" i="1" dirty="0">
              <a:solidFill>
                <a:schemeClr val="tx1"/>
              </a:solidFill>
              <a:latin typeface="Arial" panose="020B0604020202020204" pitchFamily="34" charset="0"/>
              <a:ea typeface="Adobe Heiti Std R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7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819807"/>
            <a:ext cx="8915400" cy="37776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 Optimal adjunctive 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  <a:p>
            <a:pPr>
              <a:buNone/>
            </a:pPr>
            <a:endParaRPr lang="en-US" sz="32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2.1 We recommend providing education to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patients and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their family/caretaker(s) about their disease,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treatment options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and what to expect after remission. 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(Ungraded best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practice statement)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646" y="657497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Although no medication for CS is approved for use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during pregnancy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metyrapone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has been given occasionally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in pregnant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women with CS with no apparent adverse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effects to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mother or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offspring.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9395" y="788126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Adverse effects of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metyrapone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are most common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when therapy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starts or doses increase, and they mainly consist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of </a:t>
            </a:r>
            <a:r>
              <a:rPr lang="en-US" sz="2800" b="1" dirty="0" smtClean="0">
                <a:solidFill>
                  <a:srgbClr val="00B050"/>
                </a:solidFill>
                <a:latin typeface="Sabon-Roman"/>
              </a:rPr>
              <a:t>GI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disturbances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(in the absence of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hypoadrenalism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).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39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401" y="748937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However, this reaction is uncommon when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the medication is taken with food or milk.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1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835" y="67056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With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chronic therapy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, hirsutism and acne may worsen due to the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accumulation of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androgenic precursors secondary to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the blockade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of cortisol synthesis; the accumulation of mineralocorticoid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precursors requires monitoring for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hypokalemia, edema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, and hypertension.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4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149" y="801189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>
                <a:solidFill>
                  <a:srgbClr val="00B050"/>
                </a:solidFill>
                <a:latin typeface="Frutiger-BoldItalic"/>
              </a:rPr>
              <a:t>Combination </a:t>
            </a:r>
            <a:r>
              <a:rPr lang="en-US" sz="3200" b="1" i="1" dirty="0" smtClean="0">
                <a:solidFill>
                  <a:srgbClr val="00B050"/>
                </a:solidFill>
                <a:latin typeface="Frutiger-BoldItalic"/>
              </a:rPr>
              <a:t>therapy</a:t>
            </a:r>
          </a:p>
          <a:p>
            <a:pPr marL="0" indent="0">
              <a:buNone/>
            </a:pPr>
            <a:endParaRPr lang="en-US" sz="3200" b="1" i="1" dirty="0">
              <a:solidFill>
                <a:srgbClr val="00B050"/>
              </a:solidFill>
              <a:latin typeface="Frutiger-BoldItalic"/>
            </a:endParaRPr>
          </a:p>
          <a:p>
            <a:pPr marL="0" indent="0">
              <a:buNone/>
            </a:pP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Metyrapone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and ketoconazole may be combined to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enhance the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control of severe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hypercortisolemia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9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7772" y="76200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i="1" dirty="0" err="1" smtClean="0">
                <a:solidFill>
                  <a:srgbClr val="00B050"/>
                </a:solidFill>
                <a:latin typeface="Frutiger-BoldItalic"/>
              </a:rPr>
              <a:t>Mitotane</a:t>
            </a:r>
            <a:endParaRPr lang="en-US" sz="3200" b="1" i="1" dirty="0" smtClean="0">
              <a:solidFill>
                <a:srgbClr val="00B050"/>
              </a:solidFill>
              <a:latin typeface="Frutiger-BoldItalic"/>
            </a:endParaRPr>
          </a:p>
          <a:p>
            <a:pPr marL="0" indent="0">
              <a:buNone/>
            </a:pPr>
            <a:endParaRPr lang="en-US" sz="3200" b="1" i="1" dirty="0">
              <a:solidFill>
                <a:srgbClr val="00B050"/>
              </a:solidFill>
              <a:latin typeface="Frutiger-BoldItalic"/>
            </a:endParaRPr>
          </a:p>
          <a:p>
            <a:pPr marL="0" indent="0">
              <a:buNone/>
            </a:pP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Mitotane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is primarily used to treat adrenal carcinoma.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It inhibits CYP11A1 (P450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side-chain cleavage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) and has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 direct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cytotoxic action on the adrenal cortex </a:t>
            </a:r>
            <a:r>
              <a:rPr lang="en-US" sz="3200" b="1" dirty="0" smtClean="0">
                <a:solidFill>
                  <a:schemeClr val="tx1"/>
                </a:solidFill>
                <a:latin typeface="Sabon-Roman"/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0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8218" y="735874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has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 long half-life and sustained effects because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of its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storage in adipose tissue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  <a:latin typeface="Sabon-Roman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Hence, the dose may be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increased at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weekly intervals, and UFC normalization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takes almost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6 months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0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840" y="683623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Mitotane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as monotherapy does not cure CD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It is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an effective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adjunctive therapy in patients with CD as a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first or second-line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treatment (after unsuccessful TSS)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while awaiting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the effects of pituitary RT or when surgery is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not possible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7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406" y="775063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Because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mitotane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Sabon-Roman"/>
              </a:rPr>
              <a:t>increases the production of </a:t>
            </a:r>
            <a:r>
              <a:rPr lang="en-US" sz="2800" b="1" dirty="0" smtClean="0">
                <a:solidFill>
                  <a:srgbClr val="00B050"/>
                </a:solidFill>
                <a:latin typeface="Sabon-Roman"/>
              </a:rPr>
              <a:t>cortisol binding globulin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, plasma total cortisol levels increase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pro- </a:t>
            </a:r>
            <a:r>
              <a:rPr lang="en-US" sz="2800" b="1" dirty="0" err="1" smtClean="0">
                <a:solidFill>
                  <a:schemeClr val="tx1"/>
                </a:solidFill>
                <a:latin typeface="Sabon-Roman"/>
              </a:rPr>
              <a:t>portionally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 </a:t>
            </a:r>
            <a:endParaRPr lang="en-US" sz="2800" b="1" dirty="0" smtClean="0">
              <a:solidFill>
                <a:schemeClr val="tx1"/>
              </a:solidFill>
              <a:latin typeface="Sabon-Roman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Biochemical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monitoring therefore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relies On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UFC or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salivary cortisol measurements.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3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32" y="683623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patients who develop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adrenal insufficiency, the usual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hydrocortisone replacement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dose should be increased because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mitotane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strongly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activates CYP3A4 and increases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hydrocortisone clearance.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8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7772" y="631372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2.2 We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recommend that all patients receive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monitoring and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adjunctive treatment for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cortisol-dependent comorbidities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(psychiatric disorders,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DM, HTN, hypokalemia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, infections, dyslipidemia,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osteoporosis, and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poor physical fitness). (Ungraded best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practice statement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2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281" y="618308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A safe approach is to increase the initial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hydrocortisone daily dose by one-third. </a:t>
            </a:r>
            <a:endParaRPr lang="en-US" sz="2800" b="1" dirty="0" smtClean="0">
              <a:solidFill>
                <a:schemeClr val="tx1"/>
              </a:solidFill>
              <a:latin typeface="Sabon-Roman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  <a:latin typeface="Sabon-Roman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Dexamethasone, a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strong CYP3A4 inducer, should be avoided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02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595" y="644434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At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the doses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used for CD,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mitotane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has less adrenolytic effects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on </a:t>
            </a:r>
            <a:r>
              <a:rPr lang="it-IT" sz="2800" b="1" dirty="0" smtClean="0">
                <a:solidFill>
                  <a:schemeClr val="tx1"/>
                </a:solidFill>
                <a:latin typeface="Sabon-Roman"/>
              </a:rPr>
              <a:t>the </a:t>
            </a:r>
            <a:r>
              <a:rPr lang="it-IT" sz="2800" b="1" dirty="0">
                <a:solidFill>
                  <a:schemeClr val="tx1"/>
                </a:solidFill>
                <a:latin typeface="Sabon-Roman"/>
              </a:rPr>
              <a:t>zona glomerulosa; mineralocorticoid </a:t>
            </a:r>
            <a:r>
              <a:rPr lang="it-IT" sz="2800" b="1" dirty="0" smtClean="0">
                <a:solidFill>
                  <a:schemeClr val="tx1"/>
                </a:solidFill>
                <a:latin typeface="Sabon-Roman"/>
              </a:rPr>
              <a:t>replacement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may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not be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required.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4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207" y="657497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Side effects lead to discontinuation of the drug in up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to 28%of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patients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  <a:latin typeface="Sabon-Roman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Mitotane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is a teratogen;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pregnancy should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be avoided for years after stopping the drug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because measurable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plasma levels may persist for months.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4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Frutiger-BoldItalic"/>
              </a:rPr>
              <a:t>Glucocorticoid receptor antagonist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In one study, Mifepristone, a glucocorticoid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receptor antagonist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and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antiprogestin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, led to an improvement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in hypertension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and/or diabetes in 40 and 60%,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respectively, of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34 patients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06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644434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Mifepristone is approved in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the United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States for </a:t>
            </a:r>
            <a:r>
              <a:rPr lang="en-US" sz="2800" b="1" dirty="0">
                <a:solidFill>
                  <a:srgbClr val="00B050"/>
                </a:solidFill>
                <a:latin typeface="Sabon-Roman"/>
              </a:rPr>
              <a:t>the control of diabetes or glucose </a:t>
            </a:r>
            <a:r>
              <a:rPr lang="en-US" sz="2800" b="1" dirty="0" smtClean="0">
                <a:solidFill>
                  <a:srgbClr val="00B050"/>
                </a:solidFill>
                <a:latin typeface="Sabon-Roman"/>
              </a:rPr>
              <a:t>intolerance secondary </a:t>
            </a:r>
            <a:r>
              <a:rPr lang="en-US" sz="2800" b="1" dirty="0">
                <a:solidFill>
                  <a:srgbClr val="00B050"/>
                </a:solidFill>
                <a:latin typeface="Sabon-Roman"/>
              </a:rPr>
              <a:t>to </a:t>
            </a:r>
            <a:r>
              <a:rPr lang="en-US" sz="2800" b="1" dirty="0" err="1">
                <a:solidFill>
                  <a:srgbClr val="00B050"/>
                </a:solidFill>
                <a:latin typeface="Sabon-Roman"/>
              </a:rPr>
              <a:t>hypercortisolism</a:t>
            </a:r>
            <a:r>
              <a:rPr lang="en-US" sz="2800" b="1" dirty="0">
                <a:solidFill>
                  <a:srgbClr val="00B050"/>
                </a:solidFill>
                <a:latin typeface="Sabon-Roman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in patients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who failed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surgery or are not surgical candidates.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8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961" y="775063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Cortisol levels remain unchanged or may increase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during mifepristone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treatment, and therefore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practitioners cannot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use hormonal measurements to guide efficacy or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to diagnose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adrenal insufficiency.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9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960" y="709749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Because practitioners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must use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clinical cortisol-dependent variables for these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purposes, it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is difficult to estimate the correct dose.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5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961" y="683623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For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this reason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, clinicians should start mifepristone at 300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mg/d, titrate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it slowly, and base dose adjustment on clinical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parameters, primarily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glucose, and weight reduction.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7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595" y="696686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Adverse events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include symptoms of cortisol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insufficiency (fatigue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, nausea, vomiting,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arthralgias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, and headache),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evidence of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increased mineralocorticoid action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(</a:t>
            </a:r>
            <a:r>
              <a:rPr lang="en-US" sz="2800" b="1" dirty="0" err="1" smtClean="0">
                <a:solidFill>
                  <a:srgbClr val="00B050"/>
                </a:solidFill>
                <a:latin typeface="Sabon-Roman"/>
              </a:rPr>
              <a:t>HTN</a:t>
            </a:r>
            <a:r>
              <a:rPr lang="en-US" sz="2800" b="1" dirty="0" err="1" smtClean="0">
                <a:solidFill>
                  <a:schemeClr val="tx1"/>
                </a:solidFill>
                <a:latin typeface="Sabon-Roman"/>
              </a:rPr>
              <a:t>,hypokalemia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, edema), and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antiprogestin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effects (endometrial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thickening)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2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Frutiger-BoldItalic"/>
              </a:rPr>
              <a:t>Etomidate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026" y="1660635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Etomidate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is the only medical treatment available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for severe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hypercortisolism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in seriously ill patients of any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age who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are not immediate surgical candidates and who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cannot take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oral medications.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1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29" y="722811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2.3 We recommend that a multidisciplinary team,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including an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experienced endocrinologist, takes patient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values and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preferences into consideration and provides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education about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the treatment options to the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patient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Ungraded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best practice statement)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8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086" y="696686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It is also useful in an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emergency setting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with acute unmanageable symptoms such as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respiratory failure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or severe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psychosis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and can be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an effective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bridge to other medical or surgical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therapies 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1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9394" y="696686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Etomidate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is an imidazole derivative (like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ketoconazole) that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is often used for anesthesia induction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8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150" y="809296"/>
            <a:ext cx="8915400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chemeClr val="tx1"/>
                </a:solidFill>
                <a:latin typeface="Sabon-Roman"/>
              </a:rPr>
              <a:t>Subhypnotic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doses rapidly decrease </a:t>
            </a:r>
            <a:r>
              <a:rPr lang="en-US" sz="2800" b="1" dirty="0" err="1" smtClean="0">
                <a:solidFill>
                  <a:schemeClr val="tx1"/>
                </a:solidFill>
                <a:latin typeface="Sabon-Roman"/>
              </a:rPr>
              <a:t>steroidogenesis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within 12–24 hours by inhibiting 11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-</a:t>
            </a:r>
            <a:r>
              <a:rPr lang="en-US" sz="2800" b="1" dirty="0" err="1" smtClean="0">
                <a:solidFill>
                  <a:schemeClr val="tx1"/>
                </a:solidFill>
                <a:latin typeface="Sabon-Roman"/>
              </a:rPr>
              <a:t>hydroxylase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and cholesterol side chain cleavage.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463" y="748938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Due to the need for iv infusion,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these patients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should be managed in an intensive care unit.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2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5433" y="830318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It maybe prudent to administer </a:t>
            </a:r>
            <a:r>
              <a:rPr lang="en-US" sz="2800" b="1" dirty="0" err="1" smtClean="0">
                <a:solidFill>
                  <a:schemeClr val="tx1"/>
                </a:solidFill>
                <a:latin typeface="Sabon-Roman"/>
              </a:rPr>
              <a:t>etomidate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preparations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containing propylene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glycol (which may cause </a:t>
            </a:r>
            <a:r>
              <a:rPr lang="en-US" sz="2800" b="1" dirty="0" err="1" smtClean="0">
                <a:solidFill>
                  <a:schemeClr val="tx1"/>
                </a:solidFill>
                <a:latin typeface="Sabon-Roman"/>
              </a:rPr>
              <a:t>thrombophlebitis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and pain on injection) through a central venous line.</a:t>
            </a:r>
            <a:endParaRPr lang="en-US" sz="2800" b="1" dirty="0" smtClean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652" y="76200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Measuring cortisol levels every 4–6 hours is required,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and clinicians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can titrate the infusion rate to achieve a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stable serum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cortisol level between 10 and 20 </a:t>
            </a:r>
            <a:r>
              <a:rPr lang="el-GR" sz="2800" b="1" dirty="0" smtClean="0">
                <a:solidFill>
                  <a:schemeClr val="tx1"/>
                </a:solidFill>
                <a:latin typeface="Sabon-Roman"/>
              </a:rPr>
              <a:t>µ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g/</a:t>
            </a:r>
            <a:r>
              <a:rPr lang="en-US" sz="2800" b="1" dirty="0" err="1" smtClean="0">
                <a:solidFill>
                  <a:schemeClr val="tx1"/>
                </a:solidFill>
                <a:latin typeface="Sabon-Roman"/>
              </a:rPr>
              <a:t>dL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280–560 </a:t>
            </a:r>
            <a:r>
              <a:rPr lang="en-US" sz="2800" b="1" dirty="0" err="1" smtClean="0">
                <a:solidFill>
                  <a:schemeClr val="tx1"/>
                </a:solidFill>
                <a:latin typeface="Sabon-Roman"/>
              </a:rPr>
              <a:t>nmol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/L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) or they can use a block and replace strategy.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6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5338" y="775063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 loading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dose of 3–5 mg is followed by a continuous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infusion of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0.03–0.10 mg/kg/h (2.5–3.0 mg/h).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3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Frutiger-BoldItalic"/>
              </a:rPr>
              <a:t>Medical pituitary-directed treatments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Cabergoline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and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pasireotide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act directly on </a:t>
            </a:r>
            <a:r>
              <a:rPr lang="en-US" sz="2800" b="1" dirty="0" err="1" smtClean="0">
                <a:solidFill>
                  <a:schemeClr val="tx1"/>
                </a:solidFill>
                <a:latin typeface="Sabon-Roman"/>
              </a:rPr>
              <a:t>corticotroph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tumors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to inhibit ACTH production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They are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generally not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effective in adrenal causes of CS, and their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role in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the treatment of ectopic ACTH production remains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to be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determined.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0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Frutiger-BoldItalic"/>
              </a:rPr>
              <a:t>Cabergoline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chemeClr val="tx1"/>
                </a:solidFill>
                <a:latin typeface="Sabon-Roman"/>
              </a:rPr>
              <a:t>Cabergoline</a:t>
            </a:r>
            <a:r>
              <a:rPr lang="en-US" sz="3200" b="1" dirty="0">
                <a:solidFill>
                  <a:schemeClr val="tx1"/>
                </a:solidFill>
                <a:latin typeface="Sabon-Roman"/>
              </a:rPr>
              <a:t> is a dopamine agonist with high </a:t>
            </a:r>
            <a:r>
              <a:rPr lang="en-US" sz="3200" b="1" dirty="0" smtClean="0">
                <a:solidFill>
                  <a:schemeClr val="tx1"/>
                </a:solidFill>
                <a:latin typeface="Sabon-Roman"/>
              </a:rPr>
              <a:t>affinity for </a:t>
            </a:r>
            <a:r>
              <a:rPr lang="en-US" sz="3200" b="1" dirty="0">
                <a:solidFill>
                  <a:schemeClr val="tx1"/>
                </a:solidFill>
                <a:latin typeface="Sabon-Roman"/>
              </a:rPr>
              <a:t>the dopamine receptor subtype 2, which is </a:t>
            </a:r>
            <a:r>
              <a:rPr lang="en-US" sz="3200" b="1" dirty="0" smtClean="0">
                <a:solidFill>
                  <a:schemeClr val="tx1"/>
                </a:solidFill>
                <a:latin typeface="Sabon-Roman"/>
              </a:rPr>
              <a:t>expressed by </a:t>
            </a:r>
            <a:r>
              <a:rPr lang="en-US" sz="3200" b="1" dirty="0">
                <a:solidFill>
                  <a:schemeClr val="tx1"/>
                </a:solidFill>
                <a:latin typeface="Sabon-Roman"/>
              </a:rPr>
              <a:t>most </a:t>
            </a:r>
            <a:r>
              <a:rPr lang="en-US" sz="3200" b="1" dirty="0" err="1">
                <a:solidFill>
                  <a:schemeClr val="tx1"/>
                </a:solidFill>
                <a:latin typeface="Sabon-Roman"/>
              </a:rPr>
              <a:t>corticotroph</a:t>
            </a:r>
            <a:r>
              <a:rPr lang="en-US" sz="3200" b="1" dirty="0">
                <a:solidFill>
                  <a:schemeClr val="tx1"/>
                </a:solidFill>
                <a:latin typeface="Sabon-Roman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Sabon-Roman"/>
              </a:rPr>
              <a:t>adenomas.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3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1017" y="631371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Sabon-Roman"/>
              </a:rPr>
              <a:t>Systolic and diastolic blood pressure, fasting </a:t>
            </a:r>
            <a:r>
              <a:rPr lang="en-US" sz="2400" b="1" dirty="0" smtClean="0">
                <a:solidFill>
                  <a:schemeClr val="tx1"/>
                </a:solidFill>
                <a:latin typeface="Sabon-Roman"/>
              </a:rPr>
              <a:t>glucose, and </a:t>
            </a:r>
            <a:r>
              <a:rPr lang="en-US" sz="2400" b="1" dirty="0">
                <a:solidFill>
                  <a:schemeClr val="tx1"/>
                </a:solidFill>
                <a:latin typeface="Sabon-Roman"/>
              </a:rPr>
              <a:t>insulin improved</a:t>
            </a:r>
            <a:r>
              <a:rPr lang="en-US" sz="2400" b="1" dirty="0" smtClean="0">
                <a:solidFill>
                  <a:schemeClr val="tx1"/>
                </a:solidFill>
                <a:latin typeface="Sabon-Roman"/>
              </a:rPr>
              <a:t>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Sabon-Roman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Sabon-Roman"/>
              </a:rPr>
              <a:t>Tumor volume decreased or remained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Sabon-Roman"/>
              </a:rPr>
              <a:t>stable in the small number of reported </a:t>
            </a:r>
            <a:r>
              <a:rPr lang="en-US" sz="2400" b="1" dirty="0" smtClean="0">
                <a:solidFill>
                  <a:schemeClr val="tx1"/>
                </a:solidFill>
                <a:latin typeface="Sabon-Roman"/>
              </a:rPr>
              <a:t>patients with </a:t>
            </a:r>
            <a:r>
              <a:rPr lang="en-US" sz="2400" b="1" dirty="0">
                <a:solidFill>
                  <a:schemeClr val="tx1"/>
                </a:solidFill>
                <a:latin typeface="Sabon-Roman"/>
              </a:rPr>
              <a:t>visible adenomas </a:t>
            </a:r>
            <a:r>
              <a:rPr lang="en-US" sz="2400" b="1" dirty="0" smtClean="0">
                <a:solidFill>
                  <a:schemeClr val="tx1"/>
                </a:solidFill>
                <a:latin typeface="Sabon-Roman"/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6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67056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We suggest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 CS patients for risk factors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venous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thrombosis. (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ƟƟ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ΟΟ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0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748937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Side effects were typical of dopamine agonist use,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such as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nausea, dizziness, and asthenia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,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which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were not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reported as adrenal insufficiency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9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Frutiger-BoldItalic"/>
              </a:rPr>
              <a:t>Pasireotide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Pasireotide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is a somatostatin receptor (SST)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agonist that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binds to four of the five SST subtypes with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substantially higher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affinity for SST1 and SST5 than octreotide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or </a:t>
            </a:r>
            <a:r>
              <a:rPr lang="en-US" sz="2800" b="1" dirty="0" err="1" smtClean="0">
                <a:solidFill>
                  <a:schemeClr val="tx1"/>
                </a:solidFill>
                <a:latin typeface="Sabon-Roman"/>
              </a:rPr>
              <a:t>lanreotide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5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0023" y="788126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Corticotroph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tumors have a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high expression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of SST5, and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pasireotide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decreased ACTH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secretion and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cell proliferation in cultured human </a:t>
            </a:r>
            <a:r>
              <a:rPr lang="en-US" sz="2800" b="1" dirty="0" err="1" smtClean="0">
                <a:solidFill>
                  <a:schemeClr val="tx1"/>
                </a:solidFill>
                <a:latin typeface="Sabon-Roman"/>
              </a:rPr>
              <a:t>corticotroph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tumors 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0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835" y="722812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Most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side effects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were similar to those of other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somatostatin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analogs (predominantly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gastrointestinal, including biliary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sludge and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gallstones) except for the important finding of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hyperglycemia (73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% of patients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) 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3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652" y="709749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Glucose and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glycated hemoglobin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increased soon after drug initiation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in most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patients, regardless of whether UFC was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controlled; no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patient developed diabetic ketoacidosis or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hyperosmolar coma.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6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086" y="748937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Clinicians should correct hypokalemia and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hypomagnesemia before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initiating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pasireotide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709" y="683623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And they should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administer tests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for baseline liver function tests, thyroid function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(including free thyroid hormone), IGF-1,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fasting glucose/glycated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hemoglobin, as well as gallbladder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ultrasounds and EKG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for corrected QT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interval prolongation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or bradycardia.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1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9029" y="605246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Clinicians should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evaluate changes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in these parameters on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pasireotide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(hyperglycemia,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prolonged quality corrected QT interval thyroid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abnormalities, gallstones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, and GH deficiency) based on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clinical symptoms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and signs.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9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835" y="7620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At a minimum, they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should monitor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these at 3–4 months after initiating treatment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and after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any dose increase.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10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269" y="618309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Because of hyperglycemia,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clinicians should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monitor postprandial glucose and also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recommend that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patients take the drug after (not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before) meals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and follow dietary recommendations for diabetes.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0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67056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In patients with CS undergoing surgery, we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 perioperative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prophylaxis for venous thromboembolism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(2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ƟƟ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ΟΟ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0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Targeted therapies for ectopic ACTH syndrome</a:t>
            </a: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ACTH-secreting tumors may express functional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SST2 and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Dopamine 2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receptors.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Drugs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targeting these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receptors may reduce ACTH secretion and,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consequently, control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hypercortisolism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9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Frutiger-Bold"/>
              </a:rPr>
              <a:t>7. Approach for long-term follow-up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7.1 We recommend treating the specific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comorbidities associated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with CS (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eg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, cardiovascular risk factors, osteoporosis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and psychiatric symptoms) in all patients with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CS throughout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their lives until resolution.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5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696686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We also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recommend testing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for recurrence throughout life, except in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patients who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underwent resection of an adrenal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adenoma with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 computerized tomography (CT) density of </a:t>
            </a:r>
            <a:r>
              <a:rPr lang="en-US" sz="2800" b="1" dirty="0">
                <a:solidFill>
                  <a:schemeClr val="tx1"/>
                </a:solidFill>
                <a:latin typeface="Universal-GreekwithMathPi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Universal-GreekwithMathPi"/>
              </a:rPr>
              <a:t>&lt;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10 Hounsfield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units. (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  <a:latin typeface="OurOwn-CJS"/>
              </a:rPr>
              <a:t>ƟƟƟ</a:t>
            </a:r>
            <a:r>
              <a:rPr lang="el-GR" sz="2800" b="1" dirty="0" smtClean="0">
                <a:solidFill>
                  <a:schemeClr val="tx1"/>
                </a:solidFill>
                <a:latin typeface="OurOwn-CJS"/>
              </a:rPr>
              <a:t>Ο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5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903" y="85344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7.2 We recommend educating patients and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families about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the clinical features of remission. (Ungraded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best practice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statement)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1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086" y="801188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7.3 In patients with adrenal adenoma, we suggest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follow- up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tests for the specific comorbidities associated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with CS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if the adenoma density on CT was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&lt;</a:t>
            </a:r>
            <a:r>
              <a:rPr lang="en-US" sz="2800" b="1" dirty="0" smtClean="0">
                <a:solidFill>
                  <a:schemeClr val="tx1"/>
                </a:solidFill>
                <a:latin typeface="Universal-GreekwithMathPi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10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Hounsfield units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. (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2</a:t>
            </a:r>
            <a:r>
              <a:rPr lang="el-GR" sz="2800" b="1" dirty="0" smtClean="0">
                <a:solidFill>
                  <a:schemeClr val="tx1"/>
                </a:solidFill>
                <a:latin typeface="Sabon-Roman"/>
              </a:rPr>
              <a:t>ι</a:t>
            </a:r>
            <a:r>
              <a:rPr lang="en-US" sz="2800" b="1" dirty="0" smtClean="0">
                <a:solidFill>
                  <a:schemeClr val="tx1"/>
                </a:solidFill>
                <a:latin typeface="OurOwn-CJS"/>
              </a:rPr>
              <a:t>ƟƟOO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2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149" y="827314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For those with higher Hounsfield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unit values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or pathology consistent with possible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carcinoma, we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suggest evaluating for malignancy using imaging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 (2</a:t>
            </a:r>
            <a:r>
              <a:rPr lang="el-GR" sz="2800" b="1" dirty="0" smtClean="0">
                <a:solidFill>
                  <a:srgbClr val="00B050"/>
                </a:solidFill>
                <a:latin typeface="Sabon-Roman"/>
              </a:rPr>
              <a:t>ι</a:t>
            </a:r>
            <a:r>
              <a:rPr lang="en-US" sz="2800" b="1" dirty="0" smtClean="0">
                <a:solidFill>
                  <a:schemeClr val="tx1"/>
                </a:solidFill>
                <a:latin typeface="OurOwn-CJS"/>
              </a:rPr>
              <a:t>ƟOOO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4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086" y="85344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7.4 We recommend that patients with Carney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complex have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lifelong follow-up tests for cardiac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myxoma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and other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associated disease (testicular tumors, </a:t>
            </a:r>
            <a:r>
              <a:rPr lang="en-US" sz="2800" b="1" dirty="0" err="1" smtClean="0">
                <a:solidFill>
                  <a:schemeClr val="tx1"/>
                </a:solidFill>
                <a:latin typeface="Sabon-Roman"/>
              </a:rPr>
              <a:t>acromegaly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, thyroid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lesions). (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1</a:t>
            </a:r>
            <a:r>
              <a:rPr lang="en-US" sz="2800" b="1" dirty="0" smtClean="0">
                <a:solidFill>
                  <a:srgbClr val="00B050"/>
                </a:solidFill>
                <a:latin typeface="OurOwn-CJS"/>
              </a:rPr>
              <a:t>ι</a:t>
            </a:r>
            <a:r>
              <a:rPr lang="en-US" sz="2800" b="1" dirty="0" smtClean="0">
                <a:solidFill>
                  <a:schemeClr val="tx1"/>
                </a:solidFill>
                <a:latin typeface="OurOwn-CJS"/>
              </a:rPr>
              <a:t>ƟƟƟƟ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5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086" y="76200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After surgical or medical remission of CS, a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significant proportion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of patients will either develop or have a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recurrence of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autoimmune or inflammatory diseases, such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as hypothyroidism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, psoriasis, celiac disease, </a:t>
            </a:r>
            <a:r>
              <a:rPr lang="en-US" sz="3200" b="1" dirty="0" smtClean="0">
                <a:solidFill>
                  <a:srgbClr val="00B050"/>
                </a:solidFill>
                <a:latin typeface="Sabon-Roman"/>
              </a:rPr>
              <a:t>IBD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,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asthma, lupus, and </a:t>
            </a:r>
            <a:r>
              <a:rPr lang="en-US" sz="2800" b="1" dirty="0" smtClean="0">
                <a:solidFill>
                  <a:srgbClr val="00B050"/>
                </a:solidFill>
                <a:latin typeface="Sabon-Roman"/>
              </a:rPr>
              <a:t>RA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after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surgical or medical remission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48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960" y="696686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Clinicians should tell patients that they may feel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unwell for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6–9 months, that their mood will gradually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improve, and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that improvement may continue for more than 1 year.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52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Frutiger-BoldItalic"/>
              </a:rPr>
              <a:t>Mood and cognitive function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Psychiatric referral may benefit adult patients with CS.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Many patients experience improvement in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psychiatric symptoms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, particularly depression and emotional lability.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9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401" y="722812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 We recommend that clinicians discuss and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age-appropriate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vaccinations to CS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patients—particularly influenza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Herpes zoster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pneumococcal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vaccinations— due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 increased risk of infection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Ungraded best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statement)</a:t>
            </a:r>
          </a:p>
        </p:txBody>
      </p:sp>
    </p:spTree>
    <p:extLst>
      <p:ext uri="{BB962C8B-B14F-4D97-AF65-F5344CB8AC3E}">
        <p14:creationId xmlns:p14="http://schemas.microsoft.com/office/powerpoint/2010/main" xmlns="" val="11343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5338" y="827314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Cognitive impairment, particularly declarative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short term memory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deficits, is a prominent feature of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hypercortisolism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4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Frutiger-Bold"/>
              </a:rPr>
              <a:t>8. Special populations/considerations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8.1 We recommend urgent treatment (within 24–72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h) of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hypercortisolism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if life-threatening complications of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CS such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as infection, pulmonary thromboembolism,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cardiovascular complications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, and acute psychosis are present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 (1</a:t>
            </a:r>
            <a:r>
              <a:rPr lang="en-US" sz="2800" b="1" dirty="0" smtClean="0">
                <a:solidFill>
                  <a:schemeClr val="tx1"/>
                </a:solidFill>
                <a:latin typeface="OurOwn-CJS"/>
              </a:rPr>
              <a:t>ιƟƟƟO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).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32" y="500743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Many experienced clinicians suggest specific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treatments for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each condition (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eg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, anticoagulation prophylaxis and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prophylaxis for </a:t>
            </a:r>
            <a:r>
              <a:rPr lang="en-US" sz="2800" b="1" i="1" dirty="0">
                <a:solidFill>
                  <a:schemeClr val="tx1"/>
                </a:solidFill>
                <a:latin typeface="Sabon-Italic"/>
              </a:rPr>
              <a:t>Pneumocystis </a:t>
            </a:r>
            <a:r>
              <a:rPr lang="en-US" sz="2800" b="1" i="1" dirty="0" err="1">
                <a:solidFill>
                  <a:schemeClr val="tx1"/>
                </a:solidFill>
                <a:latin typeface="Sabon-Italic"/>
              </a:rPr>
              <a:t>jiroveci</a:t>
            </a:r>
            <a:r>
              <a:rPr lang="en-US" sz="2800" b="1" i="1" dirty="0">
                <a:solidFill>
                  <a:schemeClr val="tx1"/>
                </a:solidFill>
                <a:latin typeface="Sabon-Italic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with </a:t>
            </a:r>
            <a:r>
              <a:rPr lang="en-US" sz="2800" b="1" dirty="0" err="1" smtClean="0">
                <a:solidFill>
                  <a:schemeClr val="tx1"/>
                </a:solidFill>
                <a:latin typeface="Sabon-Roman"/>
              </a:rPr>
              <a:t>trimethoprim-sulfamethoxazole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,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4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149" y="775063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[or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dapsone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in patients with sulfa allergies]),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especially for bedridden or low-mobility patients or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those with &gt;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UFC 5-fold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normal.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8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32" y="631372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Bilateral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adrenalectomy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provides immediate </a:t>
            </a:r>
            <a:r>
              <a:rPr lang="en-US" sz="2800" b="1" dirty="0" err="1" smtClean="0">
                <a:solidFill>
                  <a:schemeClr val="tx1"/>
                </a:solidFill>
                <a:latin typeface="Sabon-Roman"/>
              </a:rPr>
              <a:t>hypercortisolism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control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and can be lifesaving.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4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391" y="893379"/>
            <a:ext cx="8915400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Steroidogenesis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inhibitors such as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ketoconazole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metyrapone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rapidly lower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cortisol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levels but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often must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 used together in severe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hypercortisolism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851338"/>
            <a:ext cx="8915400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rapid onset of action of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mifepristone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compatible with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its use in life-threatening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hypercortisolism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but data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lacking. 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note, it can ameliorate acute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steroid psychosis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within days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191" y="777766"/>
            <a:ext cx="8915400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etomidate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may be helpful in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patients with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life-threatening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hypercortisolemia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who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cannot take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oral medications.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0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73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652" y="814252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Hypercortisolism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alters coagulation-factor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profiles for up to 1 year after a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cure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carries an increased risk of venous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thrombosis, especially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4 weeks after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 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3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First-line treatment options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7681" y="1629103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We recommend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resection of primary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lesion(s) underlying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CD, ectopic and adrenal (cancer,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adenoma, and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bilateral disease) etiologies, unless surgery is not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or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unlikely to significantly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glucocorticoid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(1</a:t>
            </a:r>
            <a:r>
              <a:rPr lang="el-G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ƟƟƟƟ)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7772" y="67056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3.1a We recommend unilateral resection by an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experienced adrenal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surgeon for all cases of benign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unilateral disease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ƟƟƟ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3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B050"/>
                </a:solidFill>
                <a:latin typeface="Frutiger-BoldItalic"/>
              </a:rPr>
              <a:t>Evidence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experienced hands, unilateral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adrenalectomy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curative in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nearly 100% of adults and children with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cortisol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adrenal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adenomas; the complication rate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higher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performed by surgeons with less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Treatment goals for Cushing’s syndrome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In patients with overt CS, we recommend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normalizing cortisol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 or action at its receptors to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 the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signs and symptoms of CS and treating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comorbidities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associated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hypercortisolism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ƟƟƟO)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5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583" y="657497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3.1b We recommend localizing and resecting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ectopic ACTH-secreting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tumors with node dissection as appropriate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(1</a:t>
            </a:r>
            <a:r>
              <a:rPr lang="el-G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ƟƟƟƟ)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0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646" y="644434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3.1c We recommend TSS by an experienced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pituitary surgeon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as the optimal treatment for CD in pediatric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and adult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patients. (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1</a:t>
            </a:r>
            <a:r>
              <a:rPr lang="en-US" sz="2800" b="1" dirty="0" smtClean="0">
                <a:solidFill>
                  <a:srgbClr val="00B050"/>
                </a:solidFill>
                <a:latin typeface="OurOwn-CJS"/>
              </a:rPr>
              <a:t>ι</a:t>
            </a:r>
            <a:r>
              <a:rPr lang="en-US" sz="2800" b="1" dirty="0" smtClean="0">
                <a:solidFill>
                  <a:schemeClr val="tx1"/>
                </a:solidFill>
                <a:latin typeface="OurOwn-CJS"/>
              </a:rPr>
              <a:t>ƟƟƟƟ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0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026" y="1660634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centers have replaced the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transnasal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route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an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endoscopic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endonasal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approach,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both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can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7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592183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resection is most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likely when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performed by an experienced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neurosurgeon who has a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volume of these cases.</a:t>
            </a:r>
          </a:p>
        </p:txBody>
      </p:sp>
    </p:spTree>
    <p:extLst>
      <p:ext uri="{BB962C8B-B14F-4D97-AF65-F5344CB8AC3E}">
        <p14:creationId xmlns:p14="http://schemas.microsoft.com/office/powerpoint/2010/main" xmlns="" val="16685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7144" y="683623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typically benign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microadenomas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(&lt; 1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diameter) and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evident on pituitary MRI in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60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adults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approximately 55%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children .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092" y="631371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However, because 10%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of healthy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adults have pituitary lesions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≤</a:t>
            </a:r>
            <a:r>
              <a:rPr lang="en-US" sz="2800" b="1" dirty="0" smtClean="0">
                <a:solidFill>
                  <a:schemeClr val="tx1"/>
                </a:solidFill>
                <a:latin typeface="MathematicalPi-One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6 mm that are visible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on MRI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,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the presence of a lesion does not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definitively confirm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the diagnosis of CD or identify the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causal tumor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961" y="696685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addition, there is a 12% rate of abnormal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pituitary MRI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scans in patients with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12%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of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localization by MRI in patients with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surgically proven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5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720" y="722811"/>
            <a:ext cx="8915400" cy="4358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feasible, all patients with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ACTH dependent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 obvious causal neoplasm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 6 mm) should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promptly referred to an experienced center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safely and reliably perform inferior petrosal sinus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 to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distinguish a pituitary from a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nonpituitary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ectopic) cause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914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775063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reliably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 site because a side-to-side gradient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&gt;1.4 correctly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predicted location in only 56–69% of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59–81% of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6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5337" y="57912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3.1ci We recommend measuring serum sodium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times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first 5–14 days after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transsphenoidal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surgery.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ƟƟ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ΟΟ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3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835" y="788126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We recommend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 treatment to reduce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cortisol levels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action if there is not an established diagnosis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CS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ƟOOO)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4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5337" y="827314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3.1cii We recommend assessing free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T</a:t>
            </a:r>
            <a:r>
              <a:rPr lang="en-US" sz="1050" b="1" dirty="0" smtClean="0">
                <a:solidFill>
                  <a:schemeClr val="tx1"/>
                </a:solidFill>
                <a:latin typeface="Sabon-Roman"/>
              </a:rPr>
              <a:t>4 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and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prolactin within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1–2 weeks of surgery, to evaluate for overt hypopituitarism.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1</a:t>
            </a:r>
            <a:r>
              <a:rPr lang="en-US" sz="2800" b="1" dirty="0" smtClean="0">
                <a:solidFill>
                  <a:srgbClr val="00B050"/>
                </a:solidFill>
                <a:latin typeface="OurOwn-CJS"/>
              </a:rPr>
              <a:t>ι</a:t>
            </a:r>
            <a:r>
              <a:rPr lang="en-US" sz="2800" b="1" dirty="0" smtClean="0">
                <a:solidFill>
                  <a:schemeClr val="tx1"/>
                </a:solidFill>
                <a:latin typeface="OurOwn-CJS"/>
              </a:rPr>
              <a:t>ƟƟ</a:t>
            </a:r>
            <a:r>
              <a:rPr lang="el-GR" sz="2800" b="1" dirty="0" smtClean="0">
                <a:solidFill>
                  <a:schemeClr val="tx1"/>
                </a:solidFill>
                <a:latin typeface="OurOwn-CJS"/>
              </a:rPr>
              <a:t>ΟΟ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6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464" y="566058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3.1ciii We recommend obtaining a postoperative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pituitary MRI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scan within 1–3 months of successful TSS. </a:t>
            </a:r>
            <a:endParaRPr lang="en-US" sz="2800" b="1" dirty="0" smtClean="0">
              <a:solidFill>
                <a:schemeClr val="tx1"/>
              </a:solidFill>
              <a:latin typeface="Sabon-Roman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(Ungraded best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practice statement)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0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B050"/>
                </a:solidFill>
                <a:latin typeface="Frutiger-BoldItalic"/>
              </a:rPr>
              <a:t>Evidence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5433" y="1481959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with any TSS, potential complications include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electrolyte disturbances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hemorrhage, and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meningitis.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68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777" y="618309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Hyponatremia occurs in 5–10% of patients, usually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postoperative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 5 and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complication is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common after extensive gland exploration in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menstruating women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908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709" y="735874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Diabetes insipidus is relatively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common in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the first few postoperative days but is usually transient.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5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463" y="657497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recommend measuring serum sodium several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during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5–14 days after surgery to address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possibilities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either daily or guided by the patient’s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intake and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output.</a:t>
            </a:r>
          </a:p>
        </p:txBody>
      </p:sp>
    </p:spTree>
    <p:extLst>
      <p:ext uri="{BB962C8B-B14F-4D97-AF65-F5344CB8AC3E}">
        <p14:creationId xmlns:p14="http://schemas.microsoft.com/office/powerpoint/2010/main" xmlns="" val="40581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5338" y="644435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of the 5- to 7-day half-life of T</a:t>
            </a: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decrease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free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total T</a:t>
            </a: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week of surgery may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significant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hypothyroidism (when compared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preoperative values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7439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589" y="683623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Acquired prolactin deficiency is a marker for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hypopituitarism that may occur immediately after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TSS.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8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777" y="683623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Hormonal deficits may be secondary to </a:t>
            </a:r>
            <a:r>
              <a:rPr lang="en-US" sz="2800" b="1" dirty="0" err="1" smtClean="0">
                <a:solidFill>
                  <a:schemeClr val="tx1"/>
                </a:solidFill>
                <a:latin typeface="Sabon-Roman"/>
              </a:rPr>
              <a:t>hypercortisolism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and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also transient; therefore, we recommend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reevaluating the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need for replacement therapy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9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4343" y="696686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hypopituitarism is more common after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 for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microadenoma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secreting ACTH than for those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secreting GH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probably reflects a tendency to more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aggressive surgery but is not fully explained.</a:t>
            </a:r>
          </a:p>
        </p:txBody>
      </p:sp>
    </p:spTree>
    <p:extLst>
      <p:ext uri="{BB962C8B-B14F-4D97-AF65-F5344CB8AC3E}">
        <p14:creationId xmlns:p14="http://schemas.microsoft.com/office/powerpoint/2010/main" xmlns="" val="31610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149" y="735873"/>
            <a:ext cx="8915400" cy="4698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We suggest against treatments designed to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normalize cortisol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its action when there is only borderline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biochemical abnormality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axis without any specific signs of CS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benefit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treating to normalize cortisol is not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in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setting. (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Ɵ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ΟΟΟ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55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0023" y="840377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3.1d We recommend surgical resection of bilateral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adrenal disorders (1</a:t>
            </a:r>
            <a:r>
              <a:rPr lang="el-GR" sz="2800" b="1" dirty="0" smtClean="0">
                <a:solidFill>
                  <a:schemeClr val="tx1"/>
                </a:solidFill>
                <a:latin typeface="Sabon-Roman"/>
              </a:rPr>
              <a:t>ι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ƟƟ</a:t>
            </a:r>
            <a:r>
              <a:rPr lang="el-GR" sz="2800" b="1" dirty="0" smtClean="0">
                <a:solidFill>
                  <a:schemeClr val="tx1"/>
                </a:solidFill>
                <a:latin typeface="Sabon-Roman"/>
              </a:rPr>
              <a:t>ΟΟ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8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840827"/>
            <a:ext cx="8915400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and suggest medical therapy to block aberrant hormone receptors for bilateral </a:t>
            </a:r>
            <a:r>
              <a:rPr lang="en-US" sz="2800" b="1" dirty="0" err="1" smtClean="0">
                <a:solidFill>
                  <a:schemeClr val="tx1"/>
                </a:solidFill>
                <a:latin typeface="Sabon-Roman"/>
              </a:rPr>
              <a:t>macronodular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adrenal hyperplasia (BMAH) (2</a:t>
            </a:r>
            <a:r>
              <a:rPr lang="en-US" sz="2800" b="1" dirty="0" smtClean="0">
                <a:solidFill>
                  <a:schemeClr val="tx1"/>
                </a:solidFill>
                <a:latin typeface="OurOwn-CJS"/>
              </a:rPr>
              <a:t>ιƟƟ</a:t>
            </a:r>
            <a:r>
              <a:rPr lang="el-GR" sz="2800" b="1" dirty="0" smtClean="0">
                <a:solidFill>
                  <a:schemeClr val="tx1"/>
                </a:solidFill>
                <a:latin typeface="OurOwn-CJS"/>
              </a:rPr>
              <a:t>ΟΟ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).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Bilateral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macronodular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adrenal hyperplasia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terminology in this field is changing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BMAH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disease eventually affects both adrenals,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it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present initially as an asymmetric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unilateral Nodule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652" y="735875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However, screening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family members (with dexamethasone 1 mg)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is indicated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until genetic tests are available.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5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pigmented nodular adrenal disease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722" y="1660635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Laparoscopic bilateral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adrenalectomy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definitive treatment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choice and is curative in most cases of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pigmented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nodular adrenal disease, regardless of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6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087" y="866502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It is important to screen patients with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suspected primary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pigmented nodular adrenal disease at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intervals for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features of Carney complex, particularly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for atrial </a:t>
            </a:r>
            <a:r>
              <a:rPr lang="en-US" sz="2800" b="1" dirty="0" err="1" smtClean="0">
                <a:solidFill>
                  <a:schemeClr val="tx1"/>
                </a:solidFill>
                <a:latin typeface="Sabon-Roman"/>
              </a:rPr>
              <a:t>myxoma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7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109" y="788276"/>
            <a:ext cx="8915400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clinicians detect Carney complex, they should also test family members.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Frutiger-Bold"/>
              </a:rPr>
              <a:t>4. Remission and recurrence after surgical </a:t>
            </a:r>
            <a:r>
              <a:rPr lang="en-US" sz="3200" b="1" dirty="0" smtClean="0">
                <a:solidFill>
                  <a:srgbClr val="00B050"/>
                </a:solidFill>
                <a:latin typeface="Frutiger-Bold"/>
              </a:rPr>
              <a:t>tumor resection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We suggest an individualized management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based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whether the postoperative serum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cortisol values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categorize the patient’s condition as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hypocortisolism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hypercortisolism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eucortisolism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Ungraded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statement)</a:t>
            </a:r>
          </a:p>
        </p:txBody>
      </p:sp>
    </p:spTree>
    <p:extLst>
      <p:ext uri="{BB962C8B-B14F-4D97-AF65-F5344CB8AC3E}">
        <p14:creationId xmlns:p14="http://schemas.microsoft.com/office/powerpoint/2010/main" xmlns="" val="7517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149" y="657497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We recommend additional treatments in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with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persistent overt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hypercortisolism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ƟƟƟƟƟ)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7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0023" y="709749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 We recommend measuring late-night salivary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serum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cortisol in patients with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eucortisolism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TSS, including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cases where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eucortisolism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by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treatment before surgery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(1</a:t>
            </a:r>
            <a:r>
              <a:rPr lang="el-G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ƟƟ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ΟΟ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7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025" y="1681655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 is a condition of pathological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hypercortisolism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includes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demonstrable clinical features.</a:t>
            </a:r>
          </a:p>
        </p:txBody>
      </p:sp>
    </p:spTree>
    <p:extLst>
      <p:ext uri="{BB962C8B-B14F-4D97-AF65-F5344CB8AC3E}">
        <p14:creationId xmlns:p14="http://schemas.microsoft.com/office/powerpoint/2010/main" xmlns="" val="42698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5338" y="775063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4.4 We recommend using tests to screen for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hypercortisolism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assess for recurrence in patients with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ACTH dependent CS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ι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ƟƟƟ</a:t>
            </a:r>
            <a:r>
              <a:rPr lang="el-G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1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b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Postoperative initial remission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There is no consensus on the criteria for remission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after resecting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an ACTH-producing tumor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  <a:latin typeface="Sabon-Roman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(In CD, because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of the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significant recurrence rate, the term </a:t>
            </a:r>
            <a:r>
              <a:rPr lang="en-US" sz="2800" b="1" dirty="0">
                <a:solidFill>
                  <a:srgbClr val="00B050"/>
                </a:solidFill>
                <a:latin typeface="Sabon-Roman"/>
              </a:rPr>
              <a:t>“remission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”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is preferable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to </a:t>
            </a:r>
            <a:r>
              <a:rPr lang="en-US" sz="2800" b="1" dirty="0">
                <a:solidFill>
                  <a:srgbClr val="00B050"/>
                </a:solidFill>
                <a:latin typeface="Sabon-Roman"/>
              </a:rPr>
              <a:t>“cure.”)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2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206" y="57912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corticotropes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suppressed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sustained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hypercortisolism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therefore,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ACTH and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cortisol levels are low after resecting the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ACTH-producing tumor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280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0023" y="696686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Remission is generally defined as morning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serum cortisol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values </a:t>
            </a:r>
            <a:r>
              <a:rPr lang="en-US" sz="2800" b="1" dirty="0" smtClean="0">
                <a:solidFill>
                  <a:srgbClr val="00B050"/>
                </a:solidFill>
                <a:latin typeface="Sabon-Roman"/>
              </a:rPr>
              <a:t>&lt;</a:t>
            </a:r>
            <a:r>
              <a:rPr lang="en-US" sz="2800" b="1" dirty="0">
                <a:solidFill>
                  <a:srgbClr val="00B050"/>
                </a:solidFill>
                <a:latin typeface="Sabon-Roman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Sabon-Roman"/>
              </a:rPr>
              <a:t>5</a:t>
            </a:r>
            <a:r>
              <a:rPr lang="el-GR" sz="2800" b="1" dirty="0" smtClean="0">
                <a:solidFill>
                  <a:srgbClr val="00B050"/>
                </a:solidFill>
                <a:latin typeface="Sabon-Roman"/>
              </a:rPr>
              <a:t> </a:t>
            </a:r>
            <a:r>
              <a:rPr lang="el-GR" sz="2800" b="1" dirty="0" smtClean="0">
                <a:solidFill>
                  <a:srgbClr val="00B050"/>
                </a:solidFill>
                <a:latin typeface="Sabon-Roman"/>
              </a:rPr>
              <a:t>µ</a:t>
            </a:r>
            <a:r>
              <a:rPr lang="en-US" sz="2800" b="1" dirty="0" smtClean="0">
                <a:solidFill>
                  <a:srgbClr val="00B050"/>
                </a:solidFill>
                <a:latin typeface="Sabon-Roman"/>
              </a:rPr>
              <a:t>g/</a:t>
            </a:r>
            <a:r>
              <a:rPr lang="en-US" sz="2800" b="1" dirty="0" err="1" smtClean="0">
                <a:solidFill>
                  <a:srgbClr val="00B050"/>
                </a:solidFill>
                <a:latin typeface="Sabon-Roman"/>
              </a:rPr>
              <a:t>dL</a:t>
            </a:r>
            <a:r>
              <a:rPr lang="en-US" sz="2800" b="1" dirty="0" smtClean="0">
                <a:solidFill>
                  <a:srgbClr val="00B050"/>
                </a:solidFill>
                <a:latin typeface="Sabon-Roman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(&lt;138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nmol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/L) or </a:t>
            </a:r>
            <a:r>
              <a:rPr lang="en-US" sz="2800" b="1" dirty="0" smtClean="0">
                <a:solidFill>
                  <a:srgbClr val="00B050"/>
                </a:solidFill>
                <a:latin typeface="Sabon-Roman"/>
              </a:rPr>
              <a:t>UFC</a:t>
            </a:r>
            <a:r>
              <a:rPr lang="en-US" sz="2800" b="1" dirty="0" smtClean="0">
                <a:solidFill>
                  <a:srgbClr val="00B050"/>
                </a:solidFill>
                <a:latin typeface="Universal-GreekwithMathPi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Universal-GreekwithMathPi"/>
              </a:rPr>
              <a:t>&lt;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28–56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nmol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/d </a:t>
            </a:r>
            <a:r>
              <a:rPr lang="en-US" sz="2800" b="1" dirty="0" smtClean="0">
                <a:solidFill>
                  <a:srgbClr val="00B050"/>
                </a:solidFill>
                <a:latin typeface="Sabon-Roman"/>
              </a:rPr>
              <a:t>(&lt;10–20 </a:t>
            </a:r>
            <a:r>
              <a:rPr lang="el-GR" sz="2800" b="1" dirty="0" smtClean="0">
                <a:solidFill>
                  <a:srgbClr val="00B050"/>
                </a:solidFill>
                <a:latin typeface="Sabon-Roman"/>
              </a:rPr>
              <a:t>µ</a:t>
            </a:r>
            <a:r>
              <a:rPr lang="en-US" sz="2800" b="1" dirty="0" smtClean="0">
                <a:solidFill>
                  <a:srgbClr val="00B050"/>
                </a:solidFill>
                <a:latin typeface="Sabon-Roman"/>
              </a:rPr>
              <a:t>g/d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) within 7 days of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selective tumor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resection.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3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469" y="892628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Technical aspects, surgeon experience,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tumor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size, and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the lack of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dural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invasion likely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contribute most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to successful outcome in patients of any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age 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8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275" y="827314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After bilateral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adrenalectomy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patients have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undetectable serum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cortisol values, and morning plasma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ACTH levels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often between 200 and 500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pg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mL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Morning cortisol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values are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generally &lt;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1.8 </a:t>
            </a:r>
            <a:r>
              <a:rPr lang="el-G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µ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g/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dL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(50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nmol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/L)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after resecting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adrenal adenoma.</a:t>
            </a:r>
          </a:p>
        </p:txBody>
      </p:sp>
    </p:spTree>
    <p:extLst>
      <p:ext uri="{BB962C8B-B14F-4D97-AF65-F5344CB8AC3E}">
        <p14:creationId xmlns:p14="http://schemas.microsoft.com/office/powerpoint/2010/main" xmlns="" val="25499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129" y="704193"/>
            <a:ext cx="8915400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Recurrence rates vary from 15–66% within 5–10 years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initially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successful surgery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206" y="709748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Clinicians should evaluate patients for possible CD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recurrence when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the HPA axis recovers, and then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annually, or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sooner if they have clinical symptoms.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4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578" y="631372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Early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recovery (within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 mo)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HPA axis function may indicate an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increased risk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recurrence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Recurrence after ectopic ACTH-secreting tumor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resection generally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reflects metastasis.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25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4432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5. Glucocorticoid replacement and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discontinuation, and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resolution of other hormonal deficiencies</a:t>
            </a: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954" y="2473235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 We recommend that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hypocortisolemic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patients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glucocorticoid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replacement and education about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adrenal insufficiency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surgical remission. (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el-GR" sz="2800" b="1" dirty="0" smtClean="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ι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ƟƟƟƟ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0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9029" y="683623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goals of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treating CS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to eliminate its primary cause and achieve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remission so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to eliminate the associated signs,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symptoms, and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comorbidities and to improve quality of life (QOL).</a:t>
            </a:r>
          </a:p>
        </p:txBody>
      </p:sp>
    </p:spTree>
    <p:extLst>
      <p:ext uri="{BB962C8B-B14F-4D97-AF65-F5344CB8AC3E}">
        <p14:creationId xmlns:p14="http://schemas.microsoft.com/office/powerpoint/2010/main" xmlns="" val="28884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961" y="57912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 We recommend follow-up morning cortisol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and/or ACTH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stimulation tests or insulin-induced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hypoglycemia to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the recovery of the HPA axis in patients with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intact adrenal gland,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there are no contraindications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5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400" y="631371"/>
            <a:ext cx="8915400" cy="3777622"/>
          </a:xfrm>
        </p:spPr>
        <p:txBody>
          <a:bodyPr>
            <a:normAutofit/>
          </a:bodyPr>
          <a:lstStyle/>
          <a:p>
            <a:pPr marL="0" lvl="0" indent="0">
              <a:buClr>
                <a:srgbClr val="A53010"/>
              </a:buClr>
              <a:buNone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recommend discontinuing glucocorticoid when the response to these test(s) is normal.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ƟƟƟ</a:t>
            </a:r>
            <a:r>
              <a:rPr lang="el-GR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6747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589" y="57912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5.3 We recommend re-evaluating the need for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treatment of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other pituitary hormone deficiencies in the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postoperative period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. (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1</a:t>
            </a:r>
            <a:r>
              <a:rPr lang="en-US" sz="2800" b="1" dirty="0" smtClean="0">
                <a:solidFill>
                  <a:srgbClr val="00B050"/>
                </a:solidFill>
                <a:latin typeface="OurOwn-CJS"/>
              </a:rPr>
              <a:t>ι</a:t>
            </a:r>
            <a:r>
              <a:rPr lang="en-US" sz="2800" b="1" dirty="0" smtClean="0">
                <a:solidFill>
                  <a:schemeClr val="tx1"/>
                </a:solidFill>
                <a:latin typeface="OurOwn-CJS"/>
              </a:rPr>
              <a:t>ƟƟƟ</a:t>
            </a:r>
            <a:r>
              <a:rPr lang="el-GR" sz="2800" b="1" dirty="0" smtClean="0">
                <a:solidFill>
                  <a:schemeClr val="tx1"/>
                </a:solidFill>
                <a:latin typeface="OurOwn-CJS"/>
              </a:rPr>
              <a:t>Ο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8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B050"/>
                </a:solidFill>
                <a:latin typeface="Frutiger-BoldItalic"/>
              </a:rPr>
              <a:t>Evidence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successful surgery, glucocorticoid replacement is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until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HPA axis recovers, which in adults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occurs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6–12 months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resecting ACTH-producing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18 months after unilateral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adrenalectomy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8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709" y="85344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Despite the use of physiological glucocorticoid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replacement, many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patients suffer from glucocorticoid withdrawal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</a:t>
            </a: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Sabon-Roman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Patients should be warned that this is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common and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expected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7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888" y="725214"/>
            <a:ext cx="8915400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Patients may improve with a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temporary increase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glucocorticoid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dose, but it is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important to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reduce the dose as soon as possible to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avoid iatrogenic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CS.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898" y="801188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recommend glucocorticoid replacement with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hydrocortisone, 10–12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mg/m</a:t>
            </a:r>
            <a:r>
              <a:rPr lang="en-US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/d in divided doses,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either twice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thrice daily,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with the first dose taken as soon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as possible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after waking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7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515" y="631372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Hydrocortisone is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preferred because more potent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synthetic glucocorticoids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a longer half-life may prolong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HPA axis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suppression.</a:t>
            </a:r>
          </a:p>
        </p:txBody>
      </p:sp>
    </p:spTree>
    <p:extLst>
      <p:ext uri="{BB962C8B-B14F-4D97-AF65-F5344CB8AC3E}">
        <p14:creationId xmlns:p14="http://schemas.microsoft.com/office/powerpoint/2010/main" xmlns="" val="13673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3598" y="903890"/>
            <a:ext cx="8915400" cy="37776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Written instructions about stress dosing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intercurrent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illnesses,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injectable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emergency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steroids, and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need to obtain and wear a medical alert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tag indicating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adrenal insufficiency/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glucocorticoid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replacement are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essential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922" y="609600"/>
            <a:ext cx="8915400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are a variety of tapering and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discontinuation strategies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none of which has been systematically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studied; the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following are general comments.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32" y="788126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 disease, venous thrombosis, and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infections are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primary causes of the excess mortality rate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see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CS.</a:t>
            </a:r>
          </a:p>
        </p:txBody>
      </p:sp>
    </p:spTree>
    <p:extLst>
      <p:ext uri="{BB962C8B-B14F-4D97-AF65-F5344CB8AC3E}">
        <p14:creationId xmlns:p14="http://schemas.microsoft.com/office/powerpoint/2010/main" xmlns="" val="30268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5966" y="94488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Clinicians can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assess HPA axis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recovery with a morning cortisol level obtained (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before that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day’s glucocorticoid dose) every 3 months,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followed by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an </a:t>
            </a:r>
            <a:r>
              <a:rPr lang="en-US" sz="2800" b="1" dirty="0" err="1" smtClean="0">
                <a:solidFill>
                  <a:schemeClr val="tx1"/>
                </a:solidFill>
                <a:latin typeface="Sabon-Roman"/>
              </a:rPr>
              <a:t>ACTHstimulation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test starting when the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level is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7.4 </a:t>
            </a:r>
            <a:r>
              <a:rPr lang="el-GR" sz="2800" b="1" dirty="0" smtClean="0">
                <a:solidFill>
                  <a:schemeClr val="tx1"/>
                </a:solidFill>
                <a:latin typeface="Sabon-Roman"/>
              </a:rPr>
              <a:t>µ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g/</a:t>
            </a:r>
            <a:r>
              <a:rPr lang="en-US" sz="2800" b="1" dirty="0" err="1" smtClean="0">
                <a:solidFill>
                  <a:schemeClr val="tx1"/>
                </a:solidFill>
                <a:latin typeface="Sabon-Roman"/>
              </a:rPr>
              <a:t>dL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(200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nmol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/L) or more.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2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092" y="552994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The axis has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recovered if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the baseline or stimulated level is approximately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18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  <a:latin typeface="Sabon-Roman"/>
              </a:rPr>
              <a:t>µ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g/</a:t>
            </a:r>
            <a:r>
              <a:rPr lang="en-US" sz="2800" b="1" dirty="0" err="1" smtClean="0">
                <a:solidFill>
                  <a:schemeClr val="tx1"/>
                </a:solidFill>
                <a:latin typeface="Sabon-Roman"/>
              </a:rPr>
              <a:t>dL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(500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nmol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/L) or greater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  <a:latin typeface="Sabon-Roman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8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170" y="777766"/>
            <a:ext cx="8915400" cy="37776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Patients with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cortisol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levels below 5 </a:t>
            </a:r>
            <a:r>
              <a:rPr lang="el-G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µ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g/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dL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(138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nmol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/L) should remain on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glucocorticoids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until retested in 3–6 months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Stimulation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testing may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 helpful with intermediate values.</a:t>
            </a:r>
          </a:p>
          <a:p>
            <a:pPr>
              <a:buNone/>
            </a:pP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652" y="7620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Any etiology of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hypercortisolism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can cause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preoperative functional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central hypothyroidism and central hypogonadism.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7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4343" y="757645"/>
            <a:ext cx="8915400" cy="3847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Although these may resolve after 6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postoperative months ,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patients may need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continued replacement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therapy.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6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Frutiger-Bold"/>
              </a:rPr>
              <a:t>6. Second-line therapeutic options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67543"/>
            <a:ext cx="891540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6.1 In patients with ACTH-dependent Cushing’s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syndrome who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underwent a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noncurative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surgery or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for whom surgery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was not possible, we suggest a shared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decision making  approach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because there are several available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second- line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therapies (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eg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, repeat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TSS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, RT,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medical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therapy, or bilateral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adrenalectomy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). (2</a:t>
            </a:r>
            <a:r>
              <a:rPr lang="en-US" sz="2800" b="1" dirty="0" smtClean="0">
                <a:solidFill>
                  <a:schemeClr val="tx1"/>
                </a:solidFill>
                <a:latin typeface="OurOwn-CJS"/>
              </a:rPr>
              <a:t>ιƟƟ</a:t>
            </a:r>
            <a:r>
              <a:rPr lang="el-GR" sz="2800" b="1" dirty="0" smtClean="0">
                <a:solidFill>
                  <a:schemeClr val="tx1"/>
                </a:solidFill>
                <a:latin typeface="OurOwn-CJS"/>
              </a:rPr>
              <a:t>ΟΟ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3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901" y="651641"/>
            <a:ext cx="8915400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After unsuccessful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transsphenoidal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surgery, if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cortisol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levels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remain consistently elevated, the prompt titration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medical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therapies (or bilateral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adrenalectomy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is needed.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108" y="620111"/>
            <a:ext cx="8915400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Even if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cortisol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levels are normal, careful observation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needed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because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cortisol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levels may fall over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subsequent weeks .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841" y="76200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6.1a We suggest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bilateral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adrenalectomy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occult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metastatic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 or as a life-preserving emergency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treatment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patients with very severe ACTH-dependent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who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be promptly controlled by medical therapy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(2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ƟƟƟ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0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150" y="579119"/>
            <a:ext cx="8915400" cy="42280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6.1b We recommend regularly evaluating for </a:t>
            </a:r>
            <a:r>
              <a:rPr lang="en-US" sz="2800" b="1" dirty="0" err="1" smtClean="0">
                <a:solidFill>
                  <a:schemeClr val="tx1"/>
                </a:solidFill>
                <a:latin typeface="Sabon-Roman"/>
              </a:rPr>
              <a:t>corticotrope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tumor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progression using pituitary MRIs and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ACTH levels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in patients with known CD who undergo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bilateral </a:t>
            </a:r>
            <a:r>
              <a:rPr lang="en-US" sz="2800" b="1" dirty="0" err="1" smtClean="0">
                <a:solidFill>
                  <a:schemeClr val="tx1"/>
                </a:solidFill>
                <a:latin typeface="Sabon-Roman"/>
              </a:rPr>
              <a:t>adrenalectomy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77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516" y="767255"/>
            <a:ext cx="8915400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Because all treatments carry risk, clinicians should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establish a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diagnosis of CS before administering them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150" y="735724"/>
            <a:ext cx="8915400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and in patients who undergo this procedure for presumed occult EAS (because some of the latter have a pituitary and not ectopic tumor). (1</a:t>
            </a:r>
            <a:r>
              <a:rPr lang="en-US" sz="2800" b="1" dirty="0" smtClean="0">
                <a:solidFill>
                  <a:srgbClr val="00B050"/>
                </a:solidFill>
                <a:latin typeface="OurOwn-CJS"/>
              </a:rPr>
              <a:t>ι</a:t>
            </a:r>
            <a:r>
              <a:rPr lang="en-US" sz="2800" b="1" dirty="0" smtClean="0">
                <a:solidFill>
                  <a:schemeClr val="tx1"/>
                </a:solidFill>
                <a:latin typeface="OurOwn-CJS"/>
              </a:rPr>
              <a:t>ƟƟƟ</a:t>
            </a:r>
            <a:r>
              <a:rPr lang="el-GR" sz="2800" b="1" dirty="0" smtClean="0">
                <a:solidFill>
                  <a:schemeClr val="tx1"/>
                </a:solidFill>
                <a:latin typeface="OurOwn-CJS"/>
              </a:rPr>
              <a:t>Ο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 Repeat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transsphenoidal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surgery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6.2 We suggest repeat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transsphenoidal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surgery,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particularly in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patients with evidence of incomplete resection,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or a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pituitary lesion on imaging. (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OurOwn-CJS"/>
              </a:rPr>
              <a:t>ιƟƟ</a:t>
            </a:r>
            <a:r>
              <a:rPr lang="el-GR" sz="2800" b="1" dirty="0" smtClean="0">
                <a:solidFill>
                  <a:schemeClr val="tx1"/>
                </a:solidFill>
                <a:latin typeface="OurOwn-CJS"/>
              </a:rPr>
              <a:t>ΟΟ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0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463" y="85344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Repeat surgery carries an increased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risk of hypopituitarism compared to initial surgery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5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1018" y="748937"/>
            <a:ext cx="8915400" cy="3777622"/>
          </a:xfrm>
        </p:spPr>
        <p:txBody>
          <a:bodyPr>
            <a:normAutofit/>
          </a:bodyPr>
          <a:lstStyle/>
          <a:p>
            <a:pPr marL="0" lvl="0" indent="0">
              <a:buClr>
                <a:srgbClr val="A53010"/>
              </a:buClr>
              <a:buNone/>
            </a:pPr>
            <a:r>
              <a:rPr lang="en-US" sz="2800" b="1" dirty="0">
                <a:solidFill>
                  <a:prstClr val="black"/>
                </a:solidFill>
                <a:latin typeface="Sabon-Roman"/>
              </a:rPr>
              <a:t>Although remission is less likely than after the first surgery, it can be </a:t>
            </a:r>
            <a:r>
              <a:rPr lang="en-US" sz="2800" b="1" dirty="0">
                <a:solidFill>
                  <a:srgbClr val="00B050"/>
                </a:solidFill>
                <a:latin typeface="Sabon-Roman"/>
              </a:rPr>
              <a:t>achieved rapidly </a:t>
            </a:r>
            <a:r>
              <a:rPr lang="en-US" sz="2800" b="1" dirty="0">
                <a:solidFill>
                  <a:prstClr val="black"/>
                </a:solidFill>
                <a:latin typeface="Sabon-Roman"/>
              </a:rPr>
              <a:t>compared to some other second line treatments and is important to consider, particularly when there is access to an expert pituitary surgeon.</a:t>
            </a:r>
            <a:endParaRPr lang="en-US" sz="2800" b="1" dirty="0">
              <a:solidFill>
                <a:prstClr val="black"/>
              </a:solidFill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23851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Frutiger-BoldItalic"/>
              </a:rPr>
              <a:t>6.3 Radiation therapy/radiosurgery for </a:t>
            </a:r>
            <a:r>
              <a:rPr lang="en-US" sz="3200" b="1" dirty="0" smtClean="0">
                <a:solidFill>
                  <a:srgbClr val="00B050"/>
                </a:solidFill>
                <a:latin typeface="Frutiger-BoldItalic"/>
              </a:rPr>
              <a:t>Cushing’s disease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6.3 We recommend confirming that medical therapy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is effective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in normalizing cortisol before administering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RT/ radiosurgery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for this goal because this will be needed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while awaiting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the effect of radiation. (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  <a:latin typeface="OurOwn-CJS"/>
              </a:rPr>
              <a:t>ιƟ</a:t>
            </a:r>
            <a:r>
              <a:rPr lang="el-GR" sz="2800" b="1" dirty="0" smtClean="0">
                <a:solidFill>
                  <a:schemeClr val="tx1"/>
                </a:solidFill>
                <a:latin typeface="OurOwn-CJS"/>
              </a:rPr>
              <a:t>ΟΟΟ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0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32" y="85344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6.3a We suggest RT/radiosurgery in patients who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have failed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TSS or have recurrent CD. (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OurOwn-CJS"/>
              </a:rPr>
              <a:t>ιƟƟ</a:t>
            </a:r>
            <a:r>
              <a:rPr lang="el-GR" sz="2800" b="1" dirty="0" smtClean="0">
                <a:solidFill>
                  <a:schemeClr val="tx1"/>
                </a:solidFill>
                <a:latin typeface="OurOwn-CJS"/>
              </a:rPr>
              <a:t>ΟΟ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5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7143" y="709749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6.3b We recommend using RT where there are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concerns about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the mass effects or invasion associated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with </a:t>
            </a:r>
            <a:r>
              <a:rPr lang="en-US" sz="2800" b="1" dirty="0" err="1" smtClean="0">
                <a:solidFill>
                  <a:schemeClr val="tx1"/>
                </a:solidFill>
                <a:latin typeface="Sabon-Roman"/>
              </a:rPr>
              <a:t>corticotroph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adenomas. (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1</a:t>
            </a:r>
            <a:r>
              <a:rPr lang="en-US" sz="2800" b="1" dirty="0" smtClean="0">
                <a:solidFill>
                  <a:srgbClr val="00B050"/>
                </a:solidFill>
                <a:latin typeface="OurOwn-CJS"/>
              </a:rPr>
              <a:t>ι</a:t>
            </a:r>
            <a:r>
              <a:rPr lang="en-US" sz="2800" b="1" dirty="0" smtClean="0">
                <a:solidFill>
                  <a:schemeClr val="tx1"/>
                </a:solidFill>
                <a:latin typeface="OurOwn-CJS"/>
              </a:rPr>
              <a:t>ƟƟƟ</a:t>
            </a:r>
            <a:r>
              <a:rPr lang="el-GR" sz="2800" b="1" dirty="0" smtClean="0">
                <a:solidFill>
                  <a:schemeClr val="tx1"/>
                </a:solidFill>
                <a:latin typeface="OurOwn-CJS"/>
              </a:rPr>
              <a:t>Ο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0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9029" y="696686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6.3c We recommend measuring serum cortisol or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UFC off-medication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at 6- to 12-month intervals to assess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the effect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of RT and also if patients develop new adrenal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insufficiency symptoms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while on stable medical therapy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 (1</a:t>
            </a:r>
            <a:r>
              <a:rPr lang="en-US" sz="2800" b="1" dirty="0" smtClean="0">
                <a:solidFill>
                  <a:schemeClr val="tx1"/>
                </a:solidFill>
                <a:latin typeface="OurOwn-CJS"/>
              </a:rPr>
              <a:t>ιƟƟƟ</a:t>
            </a:r>
            <a:r>
              <a:rPr lang="el-GR" sz="2800" b="1" dirty="0" smtClean="0">
                <a:solidFill>
                  <a:schemeClr val="tx1"/>
                </a:solidFill>
                <a:latin typeface="OurOwn-CJS"/>
              </a:rPr>
              <a:t>Ο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6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Frutiger-BoldItalic"/>
              </a:rPr>
              <a:t>6.4 Medical treatment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49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6.4 We recommend steroidogenesis inhibitors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under the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following conditions: as second-line treatment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after TSS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in patients with CD, either with or without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RT/radiosurgery; as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primary treatment of EAS in patients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with occult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or metastatic EAS; and as adjunctive treatment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to reduce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cortisol levels in ACC. (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  <a:latin typeface="OurOwn-CJS"/>
              </a:rPr>
              <a:t>ιƟƟƟ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8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087" y="879566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6.4a We suggest pituitary-directed medical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treatments in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patients with CD who are not surgical candidates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or who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have persistent disease after TSS. (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2</a:t>
            </a:r>
            <a:r>
              <a:rPr lang="en-US" sz="2800" b="1" dirty="0" smtClean="0">
                <a:solidFill>
                  <a:srgbClr val="00B050"/>
                </a:solidFill>
                <a:latin typeface="OurOwn-CJS"/>
              </a:rPr>
              <a:t>ι</a:t>
            </a:r>
            <a:r>
              <a:rPr lang="en-US" sz="2800" b="1" dirty="0" smtClean="0">
                <a:solidFill>
                  <a:schemeClr val="tx1"/>
                </a:solidFill>
                <a:latin typeface="OurOwn-CJS"/>
              </a:rPr>
              <a:t>ƟƟƟ</a:t>
            </a:r>
            <a:r>
              <a:rPr lang="el-GR" sz="2800" b="1" dirty="0" smtClean="0">
                <a:solidFill>
                  <a:schemeClr val="tx1"/>
                </a:solidFill>
                <a:latin typeface="OurOwn-CJS"/>
              </a:rPr>
              <a:t>Ο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8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109" y="840828"/>
            <a:ext cx="8915400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However, in life-threatening situations, a clinical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diagnosis with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minimal available biochemical data may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justify prompt 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treatment.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5338" y="94488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6.4b We suggest administering a glucocorticoid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antagonist in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patients with diabetes or glucose intolerance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who are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not surgical candidates or who have persistent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disease after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TSS. (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OurOwn-CJS"/>
              </a:rPr>
              <a:t>ιƟƟƟ</a:t>
            </a:r>
            <a:r>
              <a:rPr lang="el-GR" sz="2800" b="1" dirty="0" smtClean="0">
                <a:solidFill>
                  <a:schemeClr val="tx1"/>
                </a:solidFill>
                <a:latin typeface="OurOwn-CJS"/>
              </a:rPr>
              <a:t>Ο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3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149" y="748937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6.4c We suggest targeted therapies to treat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ectopic ACTH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syndrome. (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2</a:t>
            </a:r>
            <a:r>
              <a:rPr lang="el-GR" sz="2800" b="1" dirty="0" smtClean="0">
                <a:solidFill>
                  <a:srgbClr val="00B050"/>
                </a:solidFill>
                <a:latin typeface="Sabon-Roman"/>
              </a:rPr>
              <a:t>ι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ƟƟƟ</a:t>
            </a:r>
            <a:r>
              <a:rPr lang="el-GR" sz="2800" b="1" dirty="0" smtClean="0">
                <a:solidFill>
                  <a:schemeClr val="tx1"/>
                </a:solidFill>
                <a:latin typeface="Sabon-Roman"/>
              </a:rPr>
              <a:t>Ο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4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2208" cy="692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27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814252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rgbClr val="00B050"/>
                </a:solidFill>
                <a:latin typeface="Frutiger-BoldItalic"/>
              </a:rPr>
              <a:t>Ketoconazole</a:t>
            </a:r>
            <a:endParaRPr lang="en-US" sz="3200" b="1" dirty="0" smtClean="0">
              <a:solidFill>
                <a:srgbClr val="00B050"/>
              </a:solidFill>
              <a:latin typeface="Frutiger-BoldItalic"/>
            </a:endParaRPr>
          </a:p>
          <a:p>
            <a:pPr marL="0" indent="0">
              <a:buNone/>
            </a:pPr>
            <a:endParaRPr lang="en-US" sz="3200" b="1" dirty="0">
              <a:solidFill>
                <a:srgbClr val="00B050"/>
              </a:solidFill>
              <a:latin typeface="Frutiger-BoldItalic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Ketoconazole, an imidazole derivative with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antifungal activity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, impairs adrenal and gonadal steroidogenesis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by inhibiting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side-chain cleavage, 17,20-lyase, and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11-</a:t>
            </a:r>
            <a:r>
              <a:rPr lang="en-US" sz="2800" b="1" dirty="0" smtClean="0">
                <a:solidFill>
                  <a:schemeClr val="tx1"/>
                </a:solidFill>
                <a:latin typeface="MathematicalPi-One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hydroxylase enzymes.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0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723" y="819807"/>
            <a:ext cx="8915400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Ketoconazole’s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side-effect profile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relatively benign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except for idiosyncratic severe hepatic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dyscrasia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which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estimated to occur in one in 15 000 exposed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individuals.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400" y="801189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Thus, monitoring liver function is necessary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Mild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asymptomatic elevation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in serum transaminases occurs in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approximately 10–15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% of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cases,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usually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when therapy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starts or when doses increase, so close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monitoring is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needed at these times.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9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087" y="788126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Sabon-Roman"/>
              </a:rPr>
              <a:t>Values typically return to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normal within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2–4 weeks after stopping therapy or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reducing doses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. </a:t>
            </a:r>
            <a:endParaRPr lang="en-US" sz="2800" b="1" dirty="0" smtClean="0">
              <a:solidFill>
                <a:schemeClr val="tx1"/>
              </a:solidFill>
              <a:latin typeface="Sabon-Roman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If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liver enzyme elevations remain less than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three times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the upper limit of normal, most clinicians will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continue therapy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2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269" y="618308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 err="1" smtClean="0">
                <a:solidFill>
                  <a:srgbClr val="00B050"/>
                </a:solidFill>
                <a:latin typeface="Frutiger-BoldItalic"/>
              </a:rPr>
              <a:t>Metyrapone</a:t>
            </a:r>
            <a:endParaRPr lang="en-US" sz="3200" b="1" i="1" dirty="0" smtClean="0">
              <a:solidFill>
                <a:srgbClr val="00B050"/>
              </a:solidFill>
              <a:latin typeface="Frutiger-BoldItalic"/>
            </a:endParaRPr>
          </a:p>
          <a:p>
            <a:pPr marL="0" indent="0">
              <a:buNone/>
            </a:pPr>
            <a:endParaRPr lang="en-US" sz="3200" b="1" i="1" dirty="0">
              <a:solidFill>
                <a:srgbClr val="00B050"/>
              </a:solidFill>
              <a:latin typeface="Frutiger-BoldItalic"/>
            </a:endParaRPr>
          </a:p>
          <a:p>
            <a:pPr marL="0" indent="0">
              <a:buNone/>
            </a:pP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Metyrapone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inhibits 11-</a:t>
            </a:r>
            <a:r>
              <a:rPr lang="en-US" sz="2800" b="1" dirty="0">
                <a:solidFill>
                  <a:schemeClr val="tx1"/>
                </a:solidFill>
                <a:latin typeface="MathematicalPi-One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hydroxylase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, which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catalyzes the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conversion of 11-deoxycortisol to cortisol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 Its 2-hour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half-life necessitates three to four doses daily.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6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7772" y="748937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Phenytoin and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phenobarbital accelerate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metyrapone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metabolism, and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estrogens reduce it; </a:t>
            </a:r>
            <a:r>
              <a:rPr lang="en-US" sz="2800" b="1" dirty="0" err="1">
                <a:solidFill>
                  <a:schemeClr val="tx1"/>
                </a:solidFill>
                <a:latin typeface="Sabon-Roman"/>
              </a:rPr>
              <a:t>metyrapone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 is excreted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in breast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milk.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9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898" y="696686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>
                <a:solidFill>
                  <a:schemeClr val="tx1"/>
                </a:solidFill>
                <a:latin typeface="Sabon-Roman"/>
              </a:rPr>
              <a:t>Metyrapone controls hypercortisolemia in 50–75% </a:t>
            </a:r>
            <a:r>
              <a:rPr lang="it-IT" sz="2800" b="1" dirty="0" smtClean="0">
                <a:solidFill>
                  <a:schemeClr val="tx1"/>
                </a:solidFill>
                <a:latin typeface="Sabon-Roman"/>
              </a:rPr>
              <a:t>of </a:t>
            </a:r>
            <a:r>
              <a:rPr lang="en-US" sz="2800" b="1" dirty="0" smtClean="0">
                <a:solidFill>
                  <a:schemeClr val="tx1"/>
                </a:solidFill>
                <a:latin typeface="Sabon-Roman"/>
              </a:rPr>
              <a:t>patients </a:t>
            </a:r>
            <a:r>
              <a:rPr lang="en-US" sz="2800" b="1" dirty="0">
                <a:solidFill>
                  <a:schemeClr val="tx1"/>
                </a:solidFill>
                <a:latin typeface="Sabon-Roman"/>
              </a:rPr>
              <a:t>with CS.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2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1108</TotalTime>
  <Words>4465</Words>
  <Application>Microsoft Office PowerPoint</Application>
  <PresentationFormat>Custom</PresentationFormat>
  <Paragraphs>252</Paragraphs>
  <Slides>158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158</vt:i4>
      </vt:variant>
    </vt:vector>
  </HeadingPairs>
  <TitlesOfParts>
    <vt:vector size="159" baseType="lpstr">
      <vt:lpstr>Wisp</vt:lpstr>
      <vt:lpstr>Treatment of Cushing’s Syndrome: An Endocrine Society Clinical Practice Guideline</vt:lpstr>
      <vt:lpstr>1. Treatment goals for Cushing’s syndrome</vt:lpstr>
      <vt:lpstr>Slide 3</vt:lpstr>
      <vt:lpstr>Slide 4</vt:lpstr>
      <vt:lpstr>Evidence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3. First-line treatment options</vt:lpstr>
      <vt:lpstr>Slide 18</vt:lpstr>
      <vt:lpstr>Evidence</vt:lpstr>
      <vt:lpstr>Slide 20</vt:lpstr>
      <vt:lpstr>Slide 21</vt:lpstr>
      <vt:lpstr>Evidence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Evidence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Bilateral macronodular adrenal hyperplasia</vt:lpstr>
      <vt:lpstr>Slide 43</vt:lpstr>
      <vt:lpstr>Primary pigmented nodular adrenal disease</vt:lpstr>
      <vt:lpstr>Slide 45</vt:lpstr>
      <vt:lpstr>Slide 46</vt:lpstr>
      <vt:lpstr>4. Remission and recurrence after surgical tumor resection</vt:lpstr>
      <vt:lpstr>Slide 48</vt:lpstr>
      <vt:lpstr>Slide 49</vt:lpstr>
      <vt:lpstr>Slide 50</vt:lpstr>
      <vt:lpstr>Evidence  Postoperative initial remission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5. Glucocorticoid replacement and discontinuation, and resolution of other hormonal deficiencies</vt:lpstr>
      <vt:lpstr>Slide 60</vt:lpstr>
      <vt:lpstr>Slide 61</vt:lpstr>
      <vt:lpstr>Slide 62</vt:lpstr>
      <vt:lpstr>Evidence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6. Second-line therapeutic options</vt:lpstr>
      <vt:lpstr>Slide 76</vt:lpstr>
      <vt:lpstr>Slide 77</vt:lpstr>
      <vt:lpstr>Slide 78</vt:lpstr>
      <vt:lpstr>Slide 79</vt:lpstr>
      <vt:lpstr>Slide 80</vt:lpstr>
      <vt:lpstr>6.2 Repeat transsphenoidal surgery</vt:lpstr>
      <vt:lpstr>Slide 82</vt:lpstr>
      <vt:lpstr>Slide 83</vt:lpstr>
      <vt:lpstr>6.3 Radiation therapy/radiosurgery for Cushing’s disease</vt:lpstr>
      <vt:lpstr>Slide 85</vt:lpstr>
      <vt:lpstr>Slide 86</vt:lpstr>
      <vt:lpstr>Slide 87</vt:lpstr>
      <vt:lpstr>6.4 Medical treatment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Glucocorticoid receptor antagonist</vt:lpstr>
      <vt:lpstr>Slide 114</vt:lpstr>
      <vt:lpstr>Slide 115</vt:lpstr>
      <vt:lpstr>Slide 116</vt:lpstr>
      <vt:lpstr>Slide 117</vt:lpstr>
      <vt:lpstr>Slide 118</vt:lpstr>
      <vt:lpstr>Etomidate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Medical pituitary-directed treatments</vt:lpstr>
      <vt:lpstr>Cabergoline</vt:lpstr>
      <vt:lpstr>Slide 129</vt:lpstr>
      <vt:lpstr>Slide 130</vt:lpstr>
      <vt:lpstr>Pasireotide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Targeted therapies for ectopic ACTH syndrome</vt:lpstr>
      <vt:lpstr>7. Approach for long-term follow-up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Mood and cognitive function</vt:lpstr>
      <vt:lpstr>Slide 150</vt:lpstr>
      <vt:lpstr>8. Special populations/considerations</vt:lpstr>
      <vt:lpstr>Slide 152</vt:lpstr>
      <vt:lpstr>Slide 153</vt:lpstr>
      <vt:lpstr>Slide 154</vt:lpstr>
      <vt:lpstr>Slide 155</vt:lpstr>
      <vt:lpstr>Slide 156</vt:lpstr>
      <vt:lpstr>Slide 157</vt:lpstr>
      <vt:lpstr>Slide 158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of Cushing’s Syndrome: An Endocrine Society Clinical Practice Guideline</dc:title>
  <dc:creator>HOsseinKLD</dc:creator>
  <cp:lastModifiedBy>his1</cp:lastModifiedBy>
  <cp:revision>71</cp:revision>
  <dcterms:created xsi:type="dcterms:W3CDTF">2018-01-22T06:16:00Z</dcterms:created>
  <dcterms:modified xsi:type="dcterms:W3CDTF">2018-01-23T02:57:01Z</dcterms:modified>
</cp:coreProperties>
</file>