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77" r:id="rId2"/>
    <p:sldId id="267" r:id="rId3"/>
    <p:sldId id="278" r:id="rId4"/>
    <p:sldId id="350" r:id="rId5"/>
    <p:sldId id="280" r:id="rId6"/>
    <p:sldId id="279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95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2" r:id="rId46"/>
    <p:sldId id="321" r:id="rId47"/>
    <p:sldId id="328" r:id="rId48"/>
    <p:sldId id="323" r:id="rId49"/>
    <p:sldId id="327" r:id="rId50"/>
    <p:sldId id="324" r:id="rId51"/>
    <p:sldId id="325" r:id="rId52"/>
    <p:sldId id="326" r:id="rId53"/>
    <p:sldId id="332" r:id="rId54"/>
    <p:sldId id="329" r:id="rId55"/>
    <p:sldId id="330" r:id="rId56"/>
    <p:sldId id="331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274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>
        <p:scale>
          <a:sx n="75" d="100"/>
          <a:sy n="75" d="100"/>
        </p:scale>
        <p:origin x="902" y="25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FA4E-7511-4AB6-A042-52637D591AA5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1992-E93D-4470-862C-A8986ABA9F3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C9B2-962E-4478-8D57-FE159352A1E4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B7C5-5976-42FE-8BD5-C5748D6CA5A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58AB-685D-4341-BADD-911AF89F0D0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BCF2-9978-4400-A11B-55510FBD86E7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BC1-0B37-4E37-9FF6-1CF1070E0792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5588-E8EA-4A57-8517-9199A0795F9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7418-0A57-4059-9B78-1B600FC7199E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361633B-77BF-42E1-AA40-057A4748E204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10372344" cy="3977640"/>
          </a:xfrm>
        </p:spPr>
        <p:txBody>
          <a:bodyPr>
            <a:normAutofit/>
          </a:bodyPr>
          <a:lstStyle/>
          <a:p>
            <a:r>
              <a:rPr lang="en-US" sz="3600" b="0" dirty="0">
                <a:effectLst/>
              </a:rPr>
              <a:t>Diagnosis </a:t>
            </a:r>
            <a:r>
              <a:rPr lang="en-US" sz="3600" b="0" dirty="0" smtClean="0">
                <a:effectLst/>
              </a:rPr>
              <a:t>and Treatment</a:t>
            </a:r>
            <a:br>
              <a:rPr lang="en-US" sz="3600" b="0" dirty="0" smtClean="0">
                <a:effectLst/>
              </a:rPr>
            </a:br>
            <a:r>
              <a:rPr lang="en-US" sz="3600" dirty="0" smtClean="0"/>
              <a:t> 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altLang="en-US" sz="7200" dirty="0" smtClean="0"/>
              <a:t>Polycystic Ovary Syndrome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Endocrine Society Clinical Practice Guideline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6107197"/>
            <a:ext cx="100584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Presented BY: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G.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taghipour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97408"/>
          </a:xfrm>
        </p:spPr>
        <p:txBody>
          <a:bodyPr/>
          <a:lstStyle/>
          <a:p>
            <a:r>
              <a:rPr lang="en-US" dirty="0" smtClean="0"/>
              <a:t>Diagnostic </a:t>
            </a:r>
            <a:r>
              <a:rPr lang="en-US" dirty="0"/>
              <a:t>Criteria for PCOS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512" y="1211515"/>
            <a:ext cx="3843528" cy="597537"/>
          </a:xfrm>
        </p:spPr>
        <p:txBody>
          <a:bodyPr>
            <a:noAutofit/>
          </a:bodyPr>
          <a:lstStyle/>
          <a:p>
            <a:pPr marL="560070" indent="-514350">
              <a:buFont typeface="+mj-lt"/>
              <a:buAutoNum type="arabicPeriod" startAt="3"/>
            </a:pPr>
            <a:r>
              <a:rPr lang="en-US" sz="2800" dirty="0" smtClean="0"/>
              <a:t>Ovarian appearance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6682222"/>
              </p:ext>
            </p:extLst>
          </p:nvPr>
        </p:nvGraphicFramePr>
        <p:xfrm>
          <a:off x="667512" y="2042160"/>
          <a:ext cx="10817352" cy="33983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2838416635"/>
                    </a:ext>
                  </a:extLst>
                </a:gridCol>
                <a:gridCol w="2310384">
                  <a:extLst>
                    <a:ext uri="{9D8B030D-6E8A-4147-A177-3AD203B41FA5}">
                      <a16:colId xmlns:a16="http://schemas.microsoft.com/office/drawing/2014/main" val="3474451527"/>
                    </a:ext>
                  </a:extLst>
                </a:gridCol>
              </a:tblGrid>
              <a:tr h="220960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en-US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Abnormality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 Test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Rotterdam</a:t>
                      </a:r>
                      <a:b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of 3 met)</a:t>
                      </a:r>
                      <a:r>
                        <a:rPr lang="nl-NL" dirty="0" smtClean="0"/>
                        <a:t> </a:t>
                      </a:r>
                      <a:endParaRPr lang="en-US" dirty="0"/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Androgen Excess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PCOS Society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HyperAndrogenism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1 of 2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Remaining Criteria)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Ovarian size/</a:t>
                      </a: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morphology on</a:t>
                      </a: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ultrasound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PCO morphology has been defined by the presence of 12 or more follicles 2–9 mm in diameter and/or an increased ovarian volume &gt;10 mL (without a cyst or dominant follicle) in either ovary.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</a:t>
            </a:r>
            <a:r>
              <a:rPr lang="en-US" dirty="0" smtClean="0"/>
              <a:t>PCOS </a:t>
            </a:r>
            <a:r>
              <a:rPr lang="en-US" dirty="0"/>
              <a:t>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646664" cy="4117975"/>
          </a:xfrm>
        </p:spPr>
        <p:txBody>
          <a:bodyPr>
            <a:noAutofit/>
          </a:bodyPr>
          <a:lstStyle/>
          <a:p>
            <a:r>
              <a:rPr lang="en-US" sz="2600" dirty="0"/>
              <a:t>These criteria allow </a:t>
            </a:r>
            <a:r>
              <a:rPr lang="en-US" sz="2600" dirty="0" smtClean="0"/>
              <a:t>the diagnosis </a:t>
            </a:r>
            <a:r>
              <a:rPr lang="en-US" sz="2600" dirty="0"/>
              <a:t>to be made clinically </a:t>
            </a:r>
            <a:r>
              <a:rPr lang="en-US" sz="2600" dirty="0" smtClean="0"/>
              <a:t>as </a:t>
            </a:r>
            <a:r>
              <a:rPr lang="en-US" sz="2600" dirty="0"/>
              <a:t>well as biochemically with androgen assays or with </a:t>
            </a:r>
            <a:r>
              <a:rPr lang="en-US" sz="2600" dirty="0" smtClean="0"/>
              <a:t>ultrasound examination </a:t>
            </a:r>
            <a:r>
              <a:rPr lang="en-US" sz="2600" dirty="0"/>
              <a:t>of the ovaries. </a:t>
            </a:r>
            <a:endParaRPr lang="en-US" sz="2600" dirty="0" smtClean="0"/>
          </a:p>
          <a:p>
            <a:r>
              <a:rPr lang="en-US" sz="2600" dirty="0"/>
              <a:t>We do not endorse the need </a:t>
            </a:r>
            <a:r>
              <a:rPr lang="en-US" sz="2600" dirty="0" smtClean="0"/>
              <a:t>for universal </a:t>
            </a:r>
            <a:r>
              <a:rPr lang="en-US" sz="2600" dirty="0"/>
              <a:t>screening with androgen assays or ultrasound </a:t>
            </a:r>
            <a:r>
              <a:rPr lang="en-US" sz="2600" dirty="0" smtClean="0"/>
              <a:t>if patients </a:t>
            </a:r>
            <a:r>
              <a:rPr lang="en-US" sz="2600" dirty="0"/>
              <a:t>already meet two of the three criteria clinically.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panel from a recent National Institutes of </a:t>
            </a:r>
            <a:r>
              <a:rPr lang="en-US" sz="2600" dirty="0" smtClean="0"/>
              <a:t>Health (NIH</a:t>
            </a:r>
            <a:r>
              <a:rPr lang="en-US" sz="2600" dirty="0"/>
              <a:t>)-sponsored Evidence-Based Methodology workshop on PCOS endorsed the Rotterdam criteria, </a:t>
            </a:r>
            <a:r>
              <a:rPr lang="en-US" sz="2600" dirty="0" smtClean="0"/>
              <a:t>although they </a:t>
            </a:r>
            <a:r>
              <a:rPr lang="en-US" sz="2600" dirty="0"/>
              <a:t>identified the strengths and weaknesses of each of </a:t>
            </a:r>
            <a:r>
              <a:rPr lang="en-US" sz="2600" dirty="0" smtClean="0"/>
              <a:t>the three </a:t>
            </a:r>
            <a:r>
              <a:rPr lang="en-US" sz="2600" dirty="0"/>
              <a:t>cardinal </a:t>
            </a:r>
            <a:r>
              <a:rPr lang="en-US" sz="2600" dirty="0" smtClean="0"/>
              <a:t>features.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64336"/>
          </a:xfrm>
        </p:spPr>
        <p:txBody>
          <a:bodyPr>
            <a:normAutofit/>
          </a:bodyPr>
          <a:lstStyle/>
          <a:p>
            <a:r>
              <a:rPr lang="en-US" dirty="0"/>
              <a:t>Diagnostic Strengths and Weaknesses of the main features of PCOS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9299862"/>
              </p:ext>
            </p:extLst>
          </p:nvPr>
        </p:nvGraphicFramePr>
        <p:xfrm>
          <a:off x="630936" y="2331325"/>
          <a:ext cx="11036808" cy="35823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9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Limitation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 as a component in all major classifications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is performed only in blood.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major clinical concern for patients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Concentrations differ during time of day.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 models employing androgen excess resembling but not fully mimicking human disease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Concentrations differ with age. Normative data are not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clearly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defned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Assays are not standardized across laboratories. Clinical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hyperandrogenism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difficult to quantify and may vary by ethnic group, </a:t>
                      </a:r>
                      <a:r>
                        <a:rPr lang="en-US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rates of hirsutism in women with PCOS from east Asia. Tissue sensitivity is not assessed.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22143625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45592" y="1733788"/>
            <a:ext cx="3843528" cy="597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indent="-514350">
              <a:buFont typeface="+mj-lt"/>
              <a:buAutoNum type="arabicPeriod"/>
            </a:pPr>
            <a:r>
              <a:rPr lang="en-US" sz="2800" dirty="0" err="1"/>
              <a:t>Hyperandrogenism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64336"/>
          </a:xfrm>
        </p:spPr>
        <p:txBody>
          <a:bodyPr>
            <a:normAutofit/>
          </a:bodyPr>
          <a:lstStyle/>
          <a:p>
            <a:r>
              <a:rPr lang="en-US" dirty="0"/>
              <a:t>Diagnostic Strengths and Weaknesses of the main features of PCOS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0993516"/>
              </p:ext>
            </p:extLst>
          </p:nvPr>
        </p:nvGraphicFramePr>
        <p:xfrm>
          <a:off x="630936" y="2331325"/>
          <a:ext cx="11036808" cy="30336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9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Limitation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 as a component in all major classifications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ovulation is poorly defined.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major clinical concern for patients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ovulation varies over a woman's lifetime.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Infertility a common clinical complaint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Ovulatory dysfunction is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diffcult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measure objectively.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Anovulatory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cycles may have bleeding patterns that are interpreted as normal.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22143625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0456" y="1733788"/>
            <a:ext cx="4191000" cy="597537"/>
          </a:xfrm>
        </p:spPr>
        <p:txBody>
          <a:bodyPr>
            <a:noAutofit/>
          </a:bodyPr>
          <a:lstStyle/>
          <a:p>
            <a:pPr marL="560070" indent="-514350">
              <a:buFont typeface="+mj-lt"/>
              <a:buAutoNum type="arabicPeriod" startAt="2"/>
            </a:pPr>
            <a:r>
              <a:rPr lang="en-US" sz="2800" dirty="0" smtClean="0"/>
              <a:t>Ovulatory dysfunction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64336"/>
          </a:xfrm>
        </p:spPr>
        <p:txBody>
          <a:bodyPr>
            <a:normAutofit/>
          </a:bodyPr>
          <a:lstStyle/>
          <a:p>
            <a:r>
              <a:rPr lang="en-US" dirty="0"/>
              <a:t>Diagnostic Strengths and Weaknesses of the main features of PCOS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4147872"/>
              </p:ext>
            </p:extLst>
          </p:nvPr>
        </p:nvGraphicFramePr>
        <p:xfrm>
          <a:off x="630936" y="2331325"/>
          <a:ext cx="11036808" cy="32165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7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Limitation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Historically associated with syndrome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Technique dependent.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associated with hypersensitivity to ovarian stimulation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 to obtain standardized measurement. Lack of</a:t>
                      </a:r>
                    </a:p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standards across the menstrual cycle and lifespan</a:t>
                      </a:r>
                    </a:p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(notably in adolescence). May be present in other disorders</a:t>
                      </a:r>
                    </a:p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mimic PCOS. Technology required to accurately image</a:t>
                      </a:r>
                    </a:p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universally available. Transvaginal imaging possibly</a:t>
                      </a:r>
                    </a:p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inappropriate in certain circumstances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adolescence) or</a:t>
                      </a:r>
                    </a:p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certain cultures.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30936" y="1639562"/>
            <a:ext cx="3843528" cy="597537"/>
          </a:xfrm>
        </p:spPr>
        <p:txBody>
          <a:bodyPr>
            <a:noAutofit/>
          </a:bodyPr>
          <a:lstStyle/>
          <a:p>
            <a:pPr marL="560070" indent="-514350">
              <a:buFont typeface="+mj-lt"/>
              <a:buAutoNum type="arabicPeriod" startAt="3"/>
            </a:pPr>
            <a:r>
              <a:rPr lang="en-US" sz="2800" dirty="0"/>
              <a:t>PCO morphology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</a:t>
            </a:r>
            <a:r>
              <a:rPr lang="en-US" dirty="0" smtClean="0"/>
              <a:t>PCOS in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646664" cy="4117975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Disorders </a:t>
            </a:r>
            <a:r>
              <a:rPr lang="en-US" sz="2800" dirty="0"/>
              <a:t>that mimic the clinical features of </a:t>
            </a:r>
            <a:r>
              <a:rPr lang="en-US" sz="2800" dirty="0" smtClean="0"/>
              <a:t>PCOS are </a:t>
            </a:r>
            <a:r>
              <a:rPr lang="en-US" sz="2800" dirty="0"/>
              <a:t>excluded. These include, in </a:t>
            </a:r>
            <a:r>
              <a:rPr lang="en-US" sz="2800" dirty="0" smtClean="0"/>
              <a:t>all women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sz="2400" dirty="0" smtClean="0"/>
              <a:t>Thyroid </a:t>
            </a:r>
            <a:r>
              <a:rPr lang="en-US" sz="2400" dirty="0"/>
              <a:t>disease,</a:t>
            </a:r>
          </a:p>
          <a:p>
            <a:pPr lvl="1"/>
            <a:r>
              <a:rPr lang="en-US" sz="2400" dirty="0" smtClean="0"/>
              <a:t>Hyperprolactinemia</a:t>
            </a:r>
          </a:p>
          <a:p>
            <a:pPr lvl="1"/>
            <a:r>
              <a:rPr lang="en-US" sz="2400" dirty="0" smtClean="0"/>
              <a:t>Non-classic </a:t>
            </a:r>
            <a:r>
              <a:rPr lang="en-US" sz="2400" dirty="0"/>
              <a:t>congenital </a:t>
            </a:r>
            <a:r>
              <a:rPr lang="en-US" sz="2400" dirty="0" smtClean="0"/>
              <a:t>adrenal hyperplasia </a:t>
            </a:r>
            <a:r>
              <a:rPr lang="en-US" sz="2400" dirty="0"/>
              <a:t>(primarily 21-hydroxylase deficiency by serum 17-OHP) </a:t>
            </a:r>
            <a:endParaRPr lang="en-US" sz="2400" dirty="0" smtClean="0"/>
          </a:p>
          <a:p>
            <a:r>
              <a:rPr lang="en-US" sz="2800" dirty="0"/>
              <a:t>In select women with amenorrhea and more severe phenotypes, we suggest more extensive evaluation excluding other </a:t>
            </a:r>
            <a:r>
              <a:rPr lang="en-US" sz="2800" dirty="0" smtClean="0"/>
              <a:t>causes.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35000"/>
          </a:xfrm>
        </p:spPr>
        <p:txBody>
          <a:bodyPr>
            <a:normAutofit/>
          </a:bodyPr>
          <a:lstStyle/>
          <a:p>
            <a:r>
              <a:rPr lang="en-US" dirty="0"/>
              <a:t> Other Diagnoses to Exclude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7695936"/>
              </p:ext>
            </p:extLst>
          </p:nvPr>
        </p:nvGraphicFramePr>
        <p:xfrm>
          <a:off x="722376" y="1355965"/>
          <a:ext cx="11036807" cy="41309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7663">
                  <a:extLst>
                    <a:ext uri="{9D8B030D-6E8A-4147-A177-3AD203B41FA5}">
                      <a16:colId xmlns:a16="http://schemas.microsoft.com/office/drawing/2014/main" val="2269393031"/>
                    </a:ext>
                  </a:extLst>
                </a:gridCol>
              </a:tblGrid>
              <a:tr h="667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Disorder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 Values </a:t>
                      </a:r>
                      <a:endParaRPr lang="en-US" sz="24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Thyroid disease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 TSH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TSH &gt; the upper limit of normal suggests hypothyroidism; TSH &lt; the lower limit, usually &lt; 0.1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/L, suggests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hyperthyroidism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Prolactin excess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 prolactin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Upper limit of normal for the assay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Nonclassical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congenital adrenal hyperplasia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morning (before 8 am) serum 17-OHP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200–400 ng/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depending on the assay (applicable to the early follicular phase of a normal menstrual cycle as levels rise with ovulation), but a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cosyntropin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stimulation test (250 µg) is needed if levels fall near the lower limit and should stimulate 17-OHP &gt; 1000 ng/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2214362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81000"/>
            <a:ext cx="10033000" cy="594360"/>
          </a:xfrm>
        </p:spPr>
        <p:txBody>
          <a:bodyPr>
            <a:normAutofit fontScale="90000"/>
          </a:bodyPr>
          <a:lstStyle/>
          <a:p>
            <a:r>
              <a:rPr lang="en-US" dirty="0"/>
              <a:t> Diagnoses to Consider Excluding in Select Women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8531989"/>
              </p:ext>
            </p:extLst>
          </p:nvPr>
        </p:nvGraphicFramePr>
        <p:xfrm>
          <a:off x="722376" y="1355965"/>
          <a:ext cx="11036807" cy="4389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64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9423">
                  <a:extLst>
                    <a:ext uri="{9D8B030D-6E8A-4147-A177-3AD203B41FA5}">
                      <a16:colId xmlns:a16="http://schemas.microsoft.com/office/drawing/2014/main" val="2269393031"/>
                    </a:ext>
                  </a:extLst>
                </a:gridCol>
              </a:tblGrid>
              <a:tr h="667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Diagnoses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Suggestive features in the Presentation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Tests to Assist in the Diagnosis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Pregnancy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Amenorrhea (as opposed to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oligomenorrhea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other signs and symptoms of pregnancy including breast fullness, uterine cramping, etc.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 or urine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(positive)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 including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 HA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Amenorrhea, clinical history of low body weight/BMI, excessive exercise, and a physical exam in which signs of androgen excess are lacking;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multifollicular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ovaries are sometimes present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 LH and FSH (both low to low normal), serum estradiol (low)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ovarian</a:t>
                      </a: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insufficiency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Amenorrhea combined with symptoms of estrogen deficiency including hot ﬂashes and urogenital symptoms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 FSH (elevated), serum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estradiol (low)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2214362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81000"/>
            <a:ext cx="10033000" cy="594360"/>
          </a:xfrm>
        </p:spPr>
        <p:txBody>
          <a:bodyPr>
            <a:normAutofit fontScale="90000"/>
          </a:bodyPr>
          <a:lstStyle/>
          <a:p>
            <a:r>
              <a:rPr lang="en-US" dirty="0"/>
              <a:t> Diagnoses to Consider Excluding in Select Women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8243346"/>
              </p:ext>
            </p:extLst>
          </p:nvPr>
        </p:nvGraphicFramePr>
        <p:xfrm>
          <a:off x="722376" y="1625600"/>
          <a:ext cx="11036807" cy="402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2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183">
                  <a:extLst>
                    <a:ext uri="{9D8B030D-6E8A-4147-A177-3AD203B41FA5}">
                      <a16:colId xmlns:a16="http://schemas.microsoft.com/office/drawing/2014/main" val="2269393031"/>
                    </a:ext>
                  </a:extLst>
                </a:gridCol>
              </a:tblGrid>
              <a:tr h="667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Diagnoses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Suggestive features in the Presentation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Tests to Assist in the Diagnosis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Androgensecreting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tumor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Virilization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including change in voice, male pattern androgenic alopecia, and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clitoromegaly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rapid onset of symptoms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 T and DHEAS levels (markedly elevated), ultrasound imaging of ovaries, MRI of adrenal glands (mass or tumor present)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Acromegaly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Oligomenorrhea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skin changes (thickening, tags, hirsutism, hyperhidrosis) may overlap with PCOS. </a:t>
                      </a:r>
                    </a:p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However, headaches, peripheral vision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loss, enlarged jaw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macrognathia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frontal bossing,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macroglossia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increased shoe and glove size, etc., are indications for screening.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 free IGF-1 level (elevated), MRI of pituitary (mass or tumor present)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2214362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81000"/>
            <a:ext cx="10033000" cy="594360"/>
          </a:xfrm>
        </p:spPr>
        <p:txBody>
          <a:bodyPr>
            <a:normAutofit fontScale="90000"/>
          </a:bodyPr>
          <a:lstStyle/>
          <a:p>
            <a:r>
              <a:rPr lang="en-US" dirty="0"/>
              <a:t> Diagnoses to Consider Excluding in Select Women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3295408"/>
              </p:ext>
            </p:extLst>
          </p:nvPr>
        </p:nvGraphicFramePr>
        <p:xfrm>
          <a:off x="712216" y="1696720"/>
          <a:ext cx="11036807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2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183">
                  <a:extLst>
                    <a:ext uri="{9D8B030D-6E8A-4147-A177-3AD203B41FA5}">
                      <a16:colId xmlns:a16="http://schemas.microsoft.com/office/drawing/2014/main" val="2269393031"/>
                    </a:ext>
                  </a:extLst>
                </a:gridCol>
              </a:tblGrid>
              <a:tr h="667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Diagnoses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Suggestive features in the Presentation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Tests to Assist in the Diagnosis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Cushing’s</a:t>
                      </a: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syndrome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of the signs and symptoms of PCOS can overlap with Cushing’s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striae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obesity,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dorsocervical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buffalo hump, glucose intolerance); </a:t>
                      </a:r>
                    </a:p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However, Cushing’s is more likely to be present when a large number of signs and symptoms, especially those with high discriminatory index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myopathy, plethora, violaceous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striae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easy bruising) are present, and this presentation should lead to screening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24-h urinary collection for urinary free cortisol (elevated), late night salivary cortisol (elevated), overnight dexamethasone suppression test (failure to suppress morning serum cortisol level)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About Guideline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Diagnosis </a:t>
            </a:r>
            <a:r>
              <a:rPr lang="en-US" sz="3200" dirty="0"/>
              <a:t>of </a:t>
            </a:r>
            <a:r>
              <a:rPr lang="en-US" sz="3200" dirty="0" smtClean="0"/>
              <a:t>PCOs</a:t>
            </a:r>
          </a:p>
          <a:p>
            <a:endParaRPr lang="en-US" sz="3200" dirty="0" smtClean="0"/>
          </a:p>
          <a:p>
            <a:r>
              <a:rPr lang="en-US" sz="3200" dirty="0" smtClean="0"/>
              <a:t>Associated </a:t>
            </a:r>
            <a:r>
              <a:rPr lang="en-US" sz="3200" dirty="0"/>
              <a:t>Morbidity and </a:t>
            </a:r>
            <a:r>
              <a:rPr lang="en-US" sz="3200" dirty="0" smtClean="0"/>
              <a:t>evaluation</a:t>
            </a:r>
          </a:p>
          <a:p>
            <a:endParaRPr lang="en-US" sz="3200" dirty="0" smtClean="0"/>
          </a:p>
          <a:p>
            <a:r>
              <a:rPr lang="en-US" sz="3200" dirty="0"/>
              <a:t>Treatment 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PCOS in adolescents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80040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that the diagnosis of PCOS in an adolescent girl be made based on the </a:t>
            </a:r>
            <a:r>
              <a:rPr lang="en-US" sz="2800" dirty="0">
                <a:solidFill>
                  <a:srgbClr val="FF0000"/>
                </a:solidFill>
              </a:rPr>
              <a:t>presence</a:t>
            </a:r>
            <a:r>
              <a:rPr lang="en-US" sz="2800" dirty="0"/>
              <a:t> of </a:t>
            </a:r>
            <a:r>
              <a:rPr lang="en-US" sz="2800" dirty="0" smtClean="0"/>
              <a:t>clinical and/or </a:t>
            </a:r>
            <a:r>
              <a:rPr lang="en-US" sz="2800" dirty="0"/>
              <a:t>biochemical evidence of </a:t>
            </a:r>
            <a:r>
              <a:rPr lang="en-US" sz="2800" dirty="0" err="1">
                <a:solidFill>
                  <a:srgbClr val="FF0000"/>
                </a:solidFill>
              </a:rPr>
              <a:t>hyperandrogenism</a:t>
            </a:r>
            <a:r>
              <a:rPr lang="en-US" sz="2800" dirty="0"/>
              <a:t> (</a:t>
            </a:r>
            <a:r>
              <a:rPr lang="en-US" sz="2800" dirty="0" smtClean="0"/>
              <a:t>after exclusion </a:t>
            </a:r>
            <a:r>
              <a:rPr lang="en-US" sz="2800" dirty="0"/>
              <a:t>of other pathologies) in the presence of persistent </a:t>
            </a:r>
            <a:r>
              <a:rPr lang="en-US" sz="2800" dirty="0" err="1">
                <a:solidFill>
                  <a:srgbClr val="FF0000"/>
                </a:solidFill>
              </a:rPr>
              <a:t>oligomenorrhea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/>
              <a:t>Anovulatory</a:t>
            </a:r>
            <a:r>
              <a:rPr lang="en-US" sz="2800" dirty="0"/>
              <a:t> symptoms and </a:t>
            </a:r>
            <a:r>
              <a:rPr lang="en-US" sz="2800" dirty="0" smtClean="0"/>
              <a:t>PCO morphology </a:t>
            </a:r>
            <a:r>
              <a:rPr lang="en-US" sz="2800" dirty="0">
                <a:solidFill>
                  <a:srgbClr val="FF0000"/>
                </a:solidFill>
              </a:rPr>
              <a:t>are not sufficient </a:t>
            </a:r>
            <a:r>
              <a:rPr lang="en-US" sz="2800" dirty="0"/>
              <a:t>to make a diagnosis in adolescents because they may be evident in normal stages </a:t>
            </a:r>
            <a:r>
              <a:rPr lang="en-US" sz="2800" dirty="0" smtClean="0"/>
              <a:t>in reproductive </a:t>
            </a:r>
            <a:r>
              <a:rPr lang="en-US" sz="2800" dirty="0"/>
              <a:t>maturation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PCOS in adolescents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80040" cy="4463415"/>
          </a:xfrm>
        </p:spPr>
        <p:txBody>
          <a:bodyPr>
            <a:noAutofit/>
          </a:bodyPr>
          <a:lstStyle/>
          <a:p>
            <a:r>
              <a:rPr lang="en-US" sz="2600" dirty="0" err="1"/>
              <a:t>Oligomenorrhea</a:t>
            </a:r>
            <a:r>
              <a:rPr lang="en-US" sz="2600" dirty="0"/>
              <a:t> is common after menarche during normal puberty and is therefore not specific to adolescents </a:t>
            </a:r>
            <a:r>
              <a:rPr lang="en-US" sz="2600" dirty="0" smtClean="0"/>
              <a:t>with PCOS.</a:t>
            </a:r>
          </a:p>
          <a:p>
            <a:r>
              <a:rPr lang="en-US" sz="2600" dirty="0" smtClean="0"/>
              <a:t>It </a:t>
            </a:r>
            <a:r>
              <a:rPr lang="en-US" sz="2600" dirty="0"/>
              <a:t>is appropriate to evaluate persistent </a:t>
            </a:r>
            <a:r>
              <a:rPr lang="en-US" sz="2600" dirty="0" err="1"/>
              <a:t>oligomenorrhea</a:t>
            </a:r>
            <a:r>
              <a:rPr lang="en-US" sz="2600" dirty="0"/>
              <a:t> or amenorrhea as an early clinical sign of </a:t>
            </a:r>
            <a:r>
              <a:rPr lang="en-US" sz="2600" dirty="0" smtClean="0"/>
              <a:t>PCOS, especially </a:t>
            </a:r>
            <a:r>
              <a:rPr lang="en-US" sz="2600" dirty="0"/>
              <a:t>when it </a:t>
            </a:r>
            <a:r>
              <a:rPr lang="en-US" sz="2600" dirty="0" smtClean="0"/>
              <a:t>persists </a:t>
            </a:r>
            <a:r>
              <a:rPr lang="en-US" sz="2600" dirty="0"/>
              <a:t>2 years beyond </a:t>
            </a:r>
            <a:r>
              <a:rPr lang="en-US" sz="2600" dirty="0" smtClean="0"/>
              <a:t>menarche.</a:t>
            </a:r>
          </a:p>
          <a:p>
            <a:r>
              <a:rPr lang="en-US" sz="2600" dirty="0"/>
              <a:t>Acne is common although transitory during </a:t>
            </a:r>
            <a:r>
              <a:rPr lang="en-US" sz="2600" dirty="0" smtClean="0"/>
              <a:t>adolescence; </a:t>
            </a:r>
            <a:r>
              <a:rPr lang="en-US" sz="2600" dirty="0"/>
              <a:t>thus, it should not be used in isolation to </a:t>
            </a:r>
            <a:r>
              <a:rPr lang="en-US" sz="2600" dirty="0" smtClean="0"/>
              <a:t>define </a:t>
            </a:r>
            <a:r>
              <a:rPr lang="en-US" sz="2600" dirty="0" err="1" smtClean="0"/>
              <a:t>hyperandrogenism</a:t>
            </a:r>
            <a:r>
              <a:rPr lang="en-US" sz="2600" dirty="0" smtClean="0"/>
              <a:t> </a:t>
            </a:r>
            <a:r>
              <a:rPr lang="en-US" sz="2600" dirty="0"/>
              <a:t>in </a:t>
            </a:r>
            <a:r>
              <a:rPr lang="en-US" sz="2600" dirty="0" smtClean="0"/>
              <a:t>adolescents.</a:t>
            </a:r>
          </a:p>
          <a:p>
            <a:r>
              <a:rPr lang="en-US" sz="2600" dirty="0"/>
              <a:t>Hirsutism may develop slowly and thus be less severe in adolescents than </a:t>
            </a:r>
            <a:r>
              <a:rPr lang="en-US" sz="2600" dirty="0" smtClean="0"/>
              <a:t>in adults </a:t>
            </a:r>
            <a:r>
              <a:rPr lang="en-US" sz="2600" dirty="0"/>
              <a:t>due to the shorter exposure to </a:t>
            </a:r>
            <a:r>
              <a:rPr lang="en-US" sz="2600" dirty="0" err="1"/>
              <a:t>hyperandrogenism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PCOS in adolescents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683240" cy="4463415"/>
          </a:xfrm>
        </p:spPr>
        <p:txBody>
          <a:bodyPr>
            <a:noAutofit/>
          </a:bodyPr>
          <a:lstStyle/>
          <a:p>
            <a:r>
              <a:rPr lang="en-US" sz="2600" dirty="0"/>
              <a:t>The </a:t>
            </a:r>
            <a:r>
              <a:rPr lang="en-US" sz="2600" dirty="0" err="1" smtClean="0"/>
              <a:t>Ferriman</a:t>
            </a:r>
            <a:r>
              <a:rPr lang="en-US" sz="2600" dirty="0" smtClean="0"/>
              <a:t>-Gallwey hirsutism </a:t>
            </a:r>
            <a:r>
              <a:rPr lang="en-US" sz="2600" dirty="0"/>
              <a:t>score was standardized only in adult </a:t>
            </a:r>
            <a:r>
              <a:rPr lang="en-US" sz="2600" dirty="0" smtClean="0"/>
              <a:t>Caucasians and </a:t>
            </a:r>
            <a:r>
              <a:rPr lang="en-US" sz="2600" dirty="0"/>
              <a:t>may have a lower cut-point in </a:t>
            </a:r>
            <a:r>
              <a:rPr lang="en-US" sz="2600" dirty="0" smtClean="0"/>
              <a:t>adolescents.</a:t>
            </a:r>
          </a:p>
          <a:p>
            <a:r>
              <a:rPr lang="en-US" sz="2600" dirty="0"/>
              <a:t>There is a lack of well-defined cutoff points for androgen levels during normal pubertal maturation. </a:t>
            </a:r>
            <a:r>
              <a:rPr lang="en-US" sz="2600" dirty="0" smtClean="0"/>
              <a:t>Adult </a:t>
            </a:r>
            <a:r>
              <a:rPr lang="en-US" sz="2600" dirty="0"/>
              <a:t>cutoffs should be used </a:t>
            </a:r>
            <a:r>
              <a:rPr lang="en-US" sz="2600" dirty="0" smtClean="0"/>
              <a:t>until appropriate </a:t>
            </a:r>
            <a:r>
              <a:rPr lang="en-US" sz="2600" dirty="0"/>
              <a:t>pubertal levels are defined.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Rotterdam ultrasound PCO criteria </a:t>
            </a:r>
            <a:r>
              <a:rPr lang="en-US" sz="2600" dirty="0" smtClean="0"/>
              <a:t>were not </a:t>
            </a:r>
            <a:r>
              <a:rPr lang="en-US" sz="2600" dirty="0"/>
              <a:t>validated for </a:t>
            </a:r>
            <a:r>
              <a:rPr lang="en-US" sz="2600" dirty="0" smtClean="0"/>
              <a:t>adolescents. Recommending </a:t>
            </a:r>
            <a:r>
              <a:rPr lang="en-US" sz="2600" dirty="0"/>
              <a:t>a transvaginal ovarian ultrasound in this group raises practical </a:t>
            </a:r>
            <a:r>
              <a:rPr lang="en-US" sz="2600" dirty="0" smtClean="0"/>
              <a:t>and ethical </a:t>
            </a:r>
            <a:r>
              <a:rPr lang="en-US" sz="2600" dirty="0"/>
              <a:t>concerns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It is possible that </a:t>
            </a:r>
            <a:r>
              <a:rPr lang="en-US" sz="2600" dirty="0" smtClean="0"/>
              <a:t>elevated anti-</a:t>
            </a:r>
            <a:r>
              <a:rPr lang="en-US" sz="2600" dirty="0" err="1" smtClean="0"/>
              <a:t>Mullerian</a:t>
            </a:r>
            <a:r>
              <a:rPr lang="en-US" sz="2600" dirty="0" smtClean="0"/>
              <a:t> </a:t>
            </a:r>
            <a:r>
              <a:rPr lang="en-US" sz="2600" dirty="0"/>
              <a:t>hormone levels may serve as a </a:t>
            </a:r>
            <a:r>
              <a:rPr lang="en-US" sz="2600" dirty="0" smtClean="0"/>
              <a:t>noninvasive screening </a:t>
            </a:r>
            <a:r>
              <a:rPr lang="en-US" sz="2600" dirty="0"/>
              <a:t>or diagnostic test for PCO in this population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PCOS in perimenopause and menopause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80040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that the </a:t>
            </a:r>
            <a:r>
              <a:rPr lang="en-US" sz="2800" dirty="0" smtClean="0"/>
              <a:t>a presumptive diagnosis of PCOS can be based upon </a:t>
            </a:r>
            <a:r>
              <a:rPr lang="en-US" sz="2800" dirty="0"/>
              <a:t>a well-documented long-term history of </a:t>
            </a:r>
            <a:r>
              <a:rPr lang="en-US" sz="2800" dirty="0" err="1"/>
              <a:t>oligomenorrhea</a:t>
            </a:r>
            <a:r>
              <a:rPr lang="en-US" sz="2800" dirty="0"/>
              <a:t> and </a:t>
            </a:r>
            <a:r>
              <a:rPr lang="en-US" sz="2800" dirty="0" err="1"/>
              <a:t>hyperandrogenism</a:t>
            </a:r>
            <a:r>
              <a:rPr lang="en-US" sz="2800" dirty="0"/>
              <a:t> during the </a:t>
            </a:r>
            <a:r>
              <a:rPr lang="en-US" sz="2800" dirty="0" smtClean="0"/>
              <a:t>reproductive years.</a:t>
            </a:r>
          </a:p>
          <a:p>
            <a:endParaRPr lang="en-US" sz="2800" dirty="0" smtClean="0"/>
          </a:p>
          <a:p>
            <a:r>
              <a:rPr lang="en-US" sz="2800" dirty="0"/>
              <a:t>The presence of PCO morphology on </a:t>
            </a:r>
            <a:r>
              <a:rPr lang="en-US" sz="2800" dirty="0" smtClean="0"/>
              <a:t>ultrasound would </a:t>
            </a:r>
            <a:r>
              <a:rPr lang="en-US" sz="2800" dirty="0"/>
              <a:t>provide additional supportive evidence, </a:t>
            </a:r>
            <a:r>
              <a:rPr lang="en-US" sz="2800" dirty="0" smtClean="0"/>
              <a:t>although this </a:t>
            </a:r>
            <a:r>
              <a:rPr lang="en-US" sz="2800" dirty="0"/>
              <a:t>is less likely in a menopausal woman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PCOS in perimenopause and menopause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632440" cy="411797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decline in ovarian volume and follicle count may be less in women </a:t>
            </a:r>
            <a:r>
              <a:rPr lang="en-US" sz="2800" dirty="0" smtClean="0"/>
              <a:t>with PCOS </a:t>
            </a:r>
            <a:r>
              <a:rPr lang="en-US" sz="2800" dirty="0"/>
              <a:t>than in normal women 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Very high T levels and/or </a:t>
            </a:r>
            <a:r>
              <a:rPr lang="en-US" sz="2800" dirty="0" err="1"/>
              <a:t>virilization</a:t>
            </a:r>
            <a:r>
              <a:rPr lang="en-US" sz="2800" dirty="0"/>
              <a:t> may suggest an androgen-producing tumor </a:t>
            </a:r>
            <a:r>
              <a:rPr lang="en-US" sz="2800" dirty="0" smtClean="0"/>
              <a:t>in postmenopausal </a:t>
            </a:r>
            <a:r>
              <a:rPr lang="en-US" sz="2800" dirty="0"/>
              <a:t>women.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</a:t>
            </a:r>
            <a:r>
              <a:rPr lang="en-US" sz="2800" dirty="0" smtClean="0"/>
              <a:t>unlikely that a </a:t>
            </a:r>
            <a:r>
              <a:rPr lang="en-US" sz="2800" dirty="0"/>
              <a:t>woman can develop PCOS in the perimenopause </a:t>
            </a:r>
            <a:r>
              <a:rPr lang="en-US" sz="2800" dirty="0" smtClean="0"/>
              <a:t>or menopause </a:t>
            </a:r>
            <a:r>
              <a:rPr lang="en-US" sz="2800" dirty="0"/>
              <a:t>if she has not had symptoms earlier.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morbidity and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793" y="735612"/>
            <a:ext cx="4053839" cy="53268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Cutaneous </a:t>
            </a:r>
            <a:r>
              <a:rPr lang="en-US" sz="2000" dirty="0" smtClean="0"/>
              <a:t>manifestations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Infertility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Pregnancy </a:t>
            </a:r>
            <a:r>
              <a:rPr lang="en-US" sz="2000" dirty="0" smtClean="0"/>
              <a:t>complications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Fetal </a:t>
            </a:r>
            <a:r>
              <a:rPr lang="en-US" sz="2000" dirty="0" smtClean="0"/>
              <a:t>origins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Endometrial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Obesity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Sleep-disordered breathing/OSA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NAFLD and </a:t>
            </a:r>
            <a:r>
              <a:rPr lang="en-US" sz="2000" dirty="0" smtClean="0"/>
              <a:t>NASH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Type 2 diabetes </a:t>
            </a:r>
            <a:r>
              <a:rPr lang="en-US" sz="2000" dirty="0" smtClean="0"/>
              <a:t>mellitus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Cardiovascular risk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76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Cutaneous </a:t>
            </a:r>
            <a:r>
              <a:rPr lang="en-US" dirty="0"/>
              <a:t>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68280" cy="4117975"/>
          </a:xfrm>
        </p:spPr>
        <p:txBody>
          <a:bodyPr>
            <a:noAutofit/>
          </a:bodyPr>
          <a:lstStyle/>
          <a:p>
            <a:r>
              <a:rPr lang="en-US" sz="2400" dirty="0"/>
              <a:t>We </a:t>
            </a:r>
            <a:r>
              <a:rPr lang="en-US" sz="2400" dirty="0">
                <a:solidFill>
                  <a:srgbClr val="FF0000"/>
                </a:solidFill>
              </a:rPr>
              <a:t>recommend</a:t>
            </a:r>
            <a:r>
              <a:rPr lang="en-US" sz="2400" dirty="0"/>
              <a:t> that a physical examination </a:t>
            </a:r>
            <a:r>
              <a:rPr lang="en-US" sz="2400" dirty="0" smtClean="0"/>
              <a:t>should document </a:t>
            </a:r>
            <a:r>
              <a:rPr lang="en-US" sz="2400" dirty="0"/>
              <a:t>cutaneous manifestations of PCOS: </a:t>
            </a:r>
            <a:r>
              <a:rPr lang="en-US" sz="2400" dirty="0" smtClean="0"/>
              <a:t>terminal hair growth, </a:t>
            </a:r>
            <a:r>
              <a:rPr lang="en-US" sz="2400" dirty="0"/>
              <a:t>acne, alopecia, acanthosis </a:t>
            </a:r>
            <a:r>
              <a:rPr lang="en-US" sz="2400" dirty="0" err="1"/>
              <a:t>nigricans</a:t>
            </a:r>
            <a:r>
              <a:rPr lang="en-US" sz="2400" dirty="0"/>
              <a:t>, and skin </a:t>
            </a:r>
            <a:r>
              <a:rPr lang="en-US" sz="2400" dirty="0" smtClean="0"/>
              <a:t>tags.</a:t>
            </a:r>
          </a:p>
          <a:p>
            <a:r>
              <a:rPr lang="en-US" sz="2400" dirty="0"/>
              <a:t>The history of skin problems should </a:t>
            </a:r>
            <a:r>
              <a:rPr lang="en-US" sz="2400" dirty="0" smtClean="0"/>
              <a:t>assess the </a:t>
            </a:r>
            <a:r>
              <a:rPr lang="en-US" sz="2400" dirty="0"/>
              <a:t>age at </a:t>
            </a:r>
            <a:r>
              <a:rPr lang="en-US" sz="2400" dirty="0" smtClean="0"/>
              <a:t>onset, the </a:t>
            </a:r>
            <a:r>
              <a:rPr lang="en-US" sz="2400" dirty="0"/>
              <a:t>rate of progression, previous long-term treatments (including anabolic agents), any change with treatment </a:t>
            </a:r>
            <a:r>
              <a:rPr lang="en-US" sz="2400" dirty="0" smtClean="0"/>
              <a:t>or with </a:t>
            </a:r>
            <a:r>
              <a:rPr lang="en-US" sz="2400" dirty="0"/>
              <a:t>fluctuations in body weight, and the nature of the skin complaint relative to those of other family members. </a:t>
            </a:r>
            <a:endParaRPr lang="en-US" sz="2400" dirty="0" smtClean="0"/>
          </a:p>
          <a:p>
            <a:r>
              <a:rPr lang="en-US" dirty="0"/>
              <a:t>In rare instances, male pattern balding, increased </a:t>
            </a:r>
            <a:r>
              <a:rPr lang="en-US" dirty="0" smtClean="0"/>
              <a:t>muscle mass</a:t>
            </a:r>
            <a:r>
              <a:rPr lang="en-US" dirty="0"/>
              <a:t>, deepening of the voice, or </a:t>
            </a:r>
            <a:r>
              <a:rPr lang="en-US" dirty="0" err="1"/>
              <a:t>clitoromegaly</a:t>
            </a:r>
            <a:r>
              <a:rPr lang="en-US" dirty="0"/>
              <a:t> may </a:t>
            </a:r>
            <a:r>
              <a:rPr lang="en-US" dirty="0" smtClean="0"/>
              <a:t>occur, suggesting </a:t>
            </a:r>
            <a:r>
              <a:rPr lang="en-US" dirty="0" err="1"/>
              <a:t>virilizing</a:t>
            </a:r>
            <a:r>
              <a:rPr lang="en-US" dirty="0"/>
              <a:t> androgen levels and a possible underlying ovarian or adrenal neoplasm or severe insulin-resistant </a:t>
            </a:r>
            <a:r>
              <a:rPr lang="en-US" dirty="0" smtClean="0"/>
              <a:t>states.</a:t>
            </a:r>
          </a:p>
          <a:p>
            <a:r>
              <a:rPr lang="en-US" dirty="0" smtClean="0"/>
              <a:t>Notably</a:t>
            </a:r>
            <a:r>
              <a:rPr lang="en-US" dirty="0"/>
              <a:t>, in obese, </a:t>
            </a:r>
            <a:r>
              <a:rPr lang="en-US" dirty="0" smtClean="0"/>
              <a:t>insulin resistant </a:t>
            </a:r>
            <a:r>
              <a:rPr lang="en-US" dirty="0"/>
              <a:t>women with PCOS, acanthosis </a:t>
            </a:r>
            <a:r>
              <a:rPr lang="en-US" dirty="0" err="1"/>
              <a:t>nigricans</a:t>
            </a:r>
            <a:r>
              <a:rPr lang="en-US" dirty="0"/>
              <a:t> is </a:t>
            </a:r>
            <a:r>
              <a:rPr lang="en-US" dirty="0" smtClean="0"/>
              <a:t>often present</a:t>
            </a:r>
            <a:r>
              <a:rPr lang="en-US" dirty="0"/>
              <a:t>, as are skin tags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Hirsutism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68280" cy="4117975"/>
          </a:xfrm>
        </p:spPr>
        <p:txBody>
          <a:bodyPr>
            <a:noAutofit/>
          </a:bodyPr>
          <a:lstStyle/>
          <a:p>
            <a:r>
              <a:rPr lang="en-US" sz="2400" dirty="0"/>
              <a:t>The prevalence of hirsutism in the general </a:t>
            </a:r>
            <a:r>
              <a:rPr lang="en-US" sz="2400" dirty="0" smtClean="0"/>
              <a:t>population ranges </a:t>
            </a:r>
            <a:r>
              <a:rPr lang="en-US" sz="2400" dirty="0"/>
              <a:t>from 5–15%, with relevant differences </a:t>
            </a:r>
            <a:r>
              <a:rPr lang="en-US" sz="2400" dirty="0" smtClean="0"/>
              <a:t>according to </a:t>
            </a:r>
            <a:r>
              <a:rPr lang="en-US" sz="2400" dirty="0"/>
              <a:t>ethnicity and geographic location.</a:t>
            </a:r>
            <a:endParaRPr lang="en-US" sz="2400" dirty="0" smtClean="0"/>
          </a:p>
          <a:p>
            <a:r>
              <a:rPr lang="en-US" sz="2400" dirty="0" smtClean="0"/>
              <a:t>Hirsutism </a:t>
            </a:r>
            <a:r>
              <a:rPr lang="en-US" sz="2400" dirty="0"/>
              <a:t>is present in approximately 65–75% of patients with PCOS (although lower in Asian populations)</a:t>
            </a:r>
          </a:p>
          <a:p>
            <a:r>
              <a:rPr lang="en-US" sz="2400" dirty="0" smtClean="0"/>
              <a:t>PCOS </a:t>
            </a:r>
            <a:r>
              <a:rPr lang="en-US" sz="2400" dirty="0"/>
              <a:t>represents the major cause of hirsutism, but </a:t>
            </a:r>
            <a:r>
              <a:rPr lang="en-US" sz="2400" dirty="0" smtClean="0"/>
              <a:t>the presence </a:t>
            </a:r>
            <a:r>
              <a:rPr lang="en-US" sz="2400" dirty="0"/>
              <a:t>of hirsutism does not fully predict ovulatory </a:t>
            </a:r>
            <a:r>
              <a:rPr lang="en-US" sz="2400" dirty="0" smtClean="0"/>
              <a:t>dysfunction. </a:t>
            </a:r>
          </a:p>
          <a:p>
            <a:r>
              <a:rPr lang="en-US" sz="2400" dirty="0" smtClean="0"/>
              <a:t>Hirsutism </a:t>
            </a:r>
            <a:r>
              <a:rPr lang="en-US" sz="2400" dirty="0"/>
              <a:t>may predict the metabolic sequelae of PCOS </a:t>
            </a:r>
            <a:r>
              <a:rPr lang="en-US" sz="2400" dirty="0" smtClean="0"/>
              <a:t>or </a:t>
            </a:r>
            <a:r>
              <a:rPr lang="en-US" sz="2400" dirty="0"/>
              <a:t>failure to conceive </a:t>
            </a:r>
            <a:r>
              <a:rPr lang="en-US" sz="2400" dirty="0" smtClean="0"/>
              <a:t>with infertility treatment. </a:t>
            </a:r>
          </a:p>
          <a:p>
            <a:r>
              <a:rPr lang="en-US" sz="2400" dirty="0"/>
              <a:t>Hirsutism often tends to be </a:t>
            </a:r>
            <a:r>
              <a:rPr lang="en-US" sz="2400" dirty="0" smtClean="0"/>
              <a:t>more severe </a:t>
            </a:r>
            <a:r>
              <a:rPr lang="en-US" sz="2400" dirty="0"/>
              <a:t>in abdominally obese </a:t>
            </a:r>
            <a:r>
              <a:rPr lang="en-US" sz="2400" dirty="0" smtClean="0"/>
              <a:t>patients.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Acne and alopecia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68280" cy="4117975"/>
          </a:xfrm>
        </p:spPr>
        <p:txBody>
          <a:bodyPr>
            <a:noAutofit/>
          </a:bodyPr>
          <a:lstStyle/>
          <a:p>
            <a:r>
              <a:rPr lang="en-US" sz="2400" dirty="0"/>
              <a:t>Acne is common in women with PCOS, particularly </a:t>
            </a:r>
            <a:r>
              <a:rPr lang="en-US" sz="2400" dirty="0" smtClean="0"/>
              <a:t>in the </a:t>
            </a:r>
            <a:r>
              <a:rPr lang="en-US" sz="2400" dirty="0"/>
              <a:t>teenage years, and the prevalence varies (14–25</a:t>
            </a:r>
            <a:r>
              <a:rPr lang="en-US" sz="2400" dirty="0" smtClean="0"/>
              <a:t>%), with </a:t>
            </a:r>
            <a:r>
              <a:rPr lang="en-US" sz="2400" dirty="0"/>
              <a:t>some difference in relation to ethnicity and </a:t>
            </a:r>
            <a:r>
              <a:rPr lang="en-US" sz="2400" dirty="0" smtClean="0"/>
              <a:t>patient age 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/>
              <a:t>Androgenic alopecia </a:t>
            </a:r>
            <a:r>
              <a:rPr lang="en-US" sz="2400" dirty="0" smtClean="0"/>
              <a:t>is less </a:t>
            </a:r>
            <a:r>
              <a:rPr lang="en-US" sz="2400" dirty="0"/>
              <a:t>frequent and presents later, but it remains a </a:t>
            </a:r>
            <a:r>
              <a:rPr lang="en-US" sz="2400" dirty="0" smtClean="0"/>
              <a:t>distressing complaint </a:t>
            </a:r>
            <a:r>
              <a:rPr lang="en-US" sz="2400" dirty="0"/>
              <a:t>with significant psychopathological </a:t>
            </a:r>
            <a:r>
              <a:rPr lang="en-US" sz="2400" dirty="0" smtClean="0"/>
              <a:t>comorbidities. </a:t>
            </a:r>
          </a:p>
          <a:p>
            <a:r>
              <a:rPr lang="en-US" sz="2400" dirty="0"/>
              <a:t>Some studies have demonstrated an association between androgenic alopecia with </a:t>
            </a:r>
            <a:r>
              <a:rPr lang="en-US" sz="2400" dirty="0" smtClean="0"/>
              <a:t>metabolic syndrome and </a:t>
            </a:r>
            <a:r>
              <a:rPr lang="en-US" sz="2400" dirty="0"/>
              <a:t>insulin resistance (IR). </a:t>
            </a:r>
            <a:endParaRPr lang="en-US" sz="2400" dirty="0" smtClean="0"/>
          </a:p>
          <a:p>
            <a:r>
              <a:rPr lang="en-US" sz="2400" dirty="0" smtClean="0"/>
              <a:t>Some studies </a:t>
            </a:r>
            <a:r>
              <a:rPr lang="en-US" sz="2400" dirty="0"/>
              <a:t>found that acne and androgenic alopecia are </a:t>
            </a:r>
            <a:r>
              <a:rPr lang="en-US" sz="2400" dirty="0" smtClean="0"/>
              <a:t>not good </a:t>
            </a:r>
            <a:r>
              <a:rPr lang="en-US" sz="2400" dirty="0"/>
              <a:t>markers for </a:t>
            </a:r>
            <a:r>
              <a:rPr lang="en-US" sz="2400" dirty="0" err="1"/>
              <a:t>hyperandrogenism</a:t>
            </a:r>
            <a:r>
              <a:rPr lang="en-US" sz="2400" dirty="0"/>
              <a:t> in PCOS, </a:t>
            </a:r>
            <a:r>
              <a:rPr lang="en-US" sz="2400" dirty="0" smtClean="0"/>
              <a:t>compared with </a:t>
            </a:r>
            <a:r>
              <a:rPr lang="en-US" sz="2400" dirty="0"/>
              <a:t>hirsutism.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68280" cy="4117975"/>
          </a:xfrm>
        </p:spPr>
        <p:txBody>
          <a:bodyPr>
            <a:noAutofit/>
          </a:bodyPr>
          <a:lstStyle/>
          <a:p>
            <a:r>
              <a:rPr lang="en-US" sz="2400" dirty="0"/>
              <a:t>Women with PCOS are at increased risk of anovulation and infertility; in the absence of anovulation, </a:t>
            </a:r>
            <a:r>
              <a:rPr lang="en-US" sz="2400" dirty="0" smtClean="0"/>
              <a:t>the risk </a:t>
            </a:r>
            <a:r>
              <a:rPr lang="en-US" sz="2400" dirty="0"/>
              <a:t>of infertility is </a:t>
            </a:r>
            <a:r>
              <a:rPr lang="en-US" sz="2400" dirty="0" smtClean="0"/>
              <a:t>uncertain.</a:t>
            </a:r>
          </a:p>
          <a:p>
            <a:r>
              <a:rPr lang="en-US" sz="2400" dirty="0"/>
              <a:t>We </a:t>
            </a:r>
            <a:r>
              <a:rPr lang="en-US" sz="2400" dirty="0">
                <a:solidFill>
                  <a:srgbClr val="FF0000"/>
                </a:solidFill>
              </a:rPr>
              <a:t>recommend</a:t>
            </a:r>
            <a:r>
              <a:rPr lang="en-US" sz="2400" dirty="0"/>
              <a:t> </a:t>
            </a:r>
            <a:r>
              <a:rPr lang="en-US" sz="2400" dirty="0" smtClean="0"/>
              <a:t>screening ovulatory </a:t>
            </a:r>
            <a:r>
              <a:rPr lang="en-US" sz="2400" dirty="0"/>
              <a:t>status using menstrual history in all </a:t>
            </a:r>
            <a:r>
              <a:rPr lang="en-US" sz="2400" dirty="0" smtClean="0"/>
              <a:t>women with </a:t>
            </a:r>
            <a:r>
              <a:rPr lang="en-US" sz="2400" dirty="0"/>
              <a:t>PCOS seeking fertility. </a:t>
            </a:r>
            <a:endParaRPr lang="en-US" sz="2400" dirty="0" smtClean="0"/>
          </a:p>
          <a:p>
            <a:r>
              <a:rPr lang="en-US" sz="2400" dirty="0"/>
              <a:t>Some women with PCOS </a:t>
            </a:r>
            <a:r>
              <a:rPr lang="en-US" sz="2400" dirty="0" smtClean="0"/>
              <a:t>and a </a:t>
            </a:r>
            <a:r>
              <a:rPr lang="en-US" sz="2400" dirty="0" err="1"/>
              <a:t>eumenorrheic</a:t>
            </a:r>
            <a:r>
              <a:rPr lang="en-US" sz="2400" dirty="0"/>
              <a:t> menstrual history may still experience anovulation and a </a:t>
            </a:r>
            <a:r>
              <a:rPr lang="en-US" sz="2400" dirty="0" err="1"/>
              <a:t>midluteal</a:t>
            </a:r>
            <a:r>
              <a:rPr lang="en-US" sz="2400" dirty="0"/>
              <a:t> serum progesterone may </a:t>
            </a:r>
            <a:r>
              <a:rPr lang="en-US" sz="2400" dirty="0" smtClean="0"/>
              <a:t>be helpful </a:t>
            </a:r>
            <a:r>
              <a:rPr lang="en-US" sz="2400" dirty="0"/>
              <a:t>as an additional screening test . </a:t>
            </a:r>
            <a:endParaRPr lang="en-US" sz="2400" dirty="0" smtClean="0"/>
          </a:p>
          <a:p>
            <a:r>
              <a:rPr lang="en-US" sz="2400" dirty="0"/>
              <a:t>We </a:t>
            </a:r>
            <a:r>
              <a:rPr lang="en-US" sz="2400" dirty="0">
                <a:solidFill>
                  <a:srgbClr val="FF0000"/>
                </a:solidFill>
              </a:rPr>
              <a:t>recommend</a:t>
            </a:r>
            <a:r>
              <a:rPr lang="en-US" sz="2400" dirty="0"/>
              <a:t> excluding other causes of infertility, beyond anovulation, in couples where a woman </a:t>
            </a:r>
            <a:r>
              <a:rPr lang="en-US" sz="2400" dirty="0" smtClean="0"/>
              <a:t>has PCOS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3" y="1567543"/>
            <a:ext cx="6205728" cy="4114800"/>
          </a:xfrm>
        </p:spPr>
        <p:txBody>
          <a:bodyPr>
            <a:normAutofit/>
          </a:bodyPr>
          <a:lstStyle/>
          <a:p>
            <a:r>
              <a:rPr lang="en-US" sz="4800" dirty="0"/>
              <a:t>About Guideline </a:t>
            </a:r>
            <a:endParaRPr lang="en-US" sz="4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68280" cy="4117975"/>
          </a:xfrm>
        </p:spPr>
        <p:txBody>
          <a:bodyPr>
            <a:noAutofit/>
          </a:bodyPr>
          <a:lstStyle/>
          <a:p>
            <a:r>
              <a:rPr lang="en-US" sz="2400" dirty="0"/>
              <a:t>Infertility was one of the original symptoms of </a:t>
            </a:r>
            <a:r>
              <a:rPr lang="en-US" sz="2400" dirty="0" smtClean="0"/>
              <a:t>PCOS </a:t>
            </a:r>
            <a:r>
              <a:rPr lang="en-US" sz="2400" dirty="0"/>
              <a:t>and is a </a:t>
            </a:r>
            <a:r>
              <a:rPr lang="en-US" sz="2400" dirty="0" smtClean="0"/>
              <a:t>common presenting complaint.</a:t>
            </a:r>
          </a:p>
          <a:p>
            <a:r>
              <a:rPr lang="en-US" sz="2400" dirty="0"/>
              <a:t>Among a large series of </a:t>
            </a:r>
            <a:r>
              <a:rPr lang="en-US" sz="2400" dirty="0" smtClean="0"/>
              <a:t>women presenting </a:t>
            </a:r>
            <a:r>
              <a:rPr lang="en-US" sz="2400" dirty="0"/>
              <a:t>with PCOS, close to 50% reported </a:t>
            </a:r>
            <a:r>
              <a:rPr lang="en-US" sz="2400" dirty="0" smtClean="0"/>
              <a:t>primary infertility</a:t>
            </a:r>
            <a:r>
              <a:rPr lang="en-US" sz="2400" dirty="0"/>
              <a:t>, and 25% reported secondary infertility. </a:t>
            </a:r>
            <a:endParaRPr lang="en-US" sz="2400" dirty="0" smtClean="0"/>
          </a:p>
          <a:p>
            <a:r>
              <a:rPr lang="en-US" sz="2400" dirty="0" err="1" smtClean="0"/>
              <a:t>Anovulatory</a:t>
            </a:r>
            <a:r>
              <a:rPr lang="en-US" sz="2400" dirty="0" smtClean="0"/>
              <a:t> </a:t>
            </a:r>
            <a:r>
              <a:rPr lang="en-US" sz="2400" dirty="0"/>
              <a:t>infertility (encompassing PCOS) is </a:t>
            </a:r>
            <a:r>
              <a:rPr lang="en-US" sz="2400" dirty="0" smtClean="0"/>
              <a:t>common, accounting </a:t>
            </a:r>
            <a:r>
              <a:rPr lang="en-US" sz="2400" dirty="0"/>
              <a:t>for 25–40% of cases. </a:t>
            </a:r>
            <a:endParaRPr lang="en-US" sz="2400" dirty="0" smtClean="0"/>
          </a:p>
          <a:p>
            <a:r>
              <a:rPr lang="en-US" sz="2400" dirty="0" smtClean="0"/>
              <a:t>PCOS is estimated to be the most common cause of ovulatory dysfunction, accounting for 70–90% of ovulatory disorders.</a:t>
            </a:r>
          </a:p>
          <a:p>
            <a:r>
              <a:rPr lang="en-US" sz="2400" dirty="0"/>
              <a:t>Prolonged periods of anovulation are </a:t>
            </a:r>
            <a:r>
              <a:rPr lang="en-US" sz="2400" dirty="0" smtClean="0"/>
              <a:t>likely associated </a:t>
            </a:r>
            <a:r>
              <a:rPr lang="en-US" sz="2400" dirty="0"/>
              <a:t>with increased infertility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Pregnancy </a:t>
            </a:r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68280" cy="4117975"/>
          </a:xfrm>
        </p:spPr>
        <p:txBody>
          <a:bodyPr>
            <a:noAutofit/>
          </a:bodyPr>
          <a:lstStyle/>
          <a:p>
            <a:r>
              <a:rPr lang="en-US" sz="2800" dirty="0"/>
              <a:t>Because women with PCOS are at increased risk </a:t>
            </a:r>
            <a:r>
              <a:rPr lang="en-US" sz="2800" dirty="0" smtClean="0"/>
              <a:t>of pregnancy </a:t>
            </a:r>
            <a:r>
              <a:rPr lang="en-US" sz="2800" dirty="0"/>
              <a:t>complications (gestational diabetes, </a:t>
            </a:r>
            <a:r>
              <a:rPr lang="en-US" sz="2800" dirty="0" smtClean="0"/>
              <a:t>preterm delivery</a:t>
            </a:r>
            <a:r>
              <a:rPr lang="en-US" sz="2800" dirty="0"/>
              <a:t>, and pre-eclampsia) exacerbated by </a:t>
            </a:r>
            <a:r>
              <a:rPr lang="en-US" sz="2800" dirty="0" smtClean="0"/>
              <a:t>obesity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 smtClean="0">
                <a:solidFill>
                  <a:srgbClr val="FF0000"/>
                </a:solidFill>
              </a:rPr>
              <a:t>recommend</a:t>
            </a:r>
            <a:r>
              <a:rPr lang="en-US" sz="2800" dirty="0" smtClean="0"/>
              <a:t> </a:t>
            </a:r>
            <a:r>
              <a:rPr lang="en-US" sz="2800" dirty="0" err="1"/>
              <a:t>preconceptual</a:t>
            </a:r>
            <a:r>
              <a:rPr lang="en-US" sz="2800" dirty="0"/>
              <a:t> assessment of BMI, </a:t>
            </a:r>
            <a:r>
              <a:rPr lang="en-US" sz="2800" dirty="0" smtClean="0"/>
              <a:t>blood pressure</a:t>
            </a:r>
            <a:r>
              <a:rPr lang="en-US" sz="2800" dirty="0"/>
              <a:t>, and oral glucose </a:t>
            </a:r>
            <a:r>
              <a:rPr lang="en-US" sz="2800" dirty="0" smtClean="0"/>
              <a:t>tolerance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PCOS </a:t>
            </a:r>
            <a:r>
              <a:rPr lang="en-US" sz="2800" dirty="0" smtClean="0"/>
              <a:t>has implications </a:t>
            </a:r>
            <a:r>
              <a:rPr lang="en-US" sz="2800" dirty="0"/>
              <a:t>for adverse pregnancy outcomes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Fetal </a:t>
            </a:r>
            <a:r>
              <a:rPr lang="en-US" dirty="0"/>
              <a:t>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800" dirty="0"/>
              <a:t>The evidence for intrauterine effects on development of PCOS </a:t>
            </a:r>
            <a:r>
              <a:rPr lang="en-US" sz="2800" dirty="0" smtClean="0"/>
              <a:t>is inconclusive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no specific interventions for prevention of PCOS in offspring of </a:t>
            </a:r>
            <a:r>
              <a:rPr lang="en-US" sz="2800" dirty="0" smtClean="0"/>
              <a:t>women with </a:t>
            </a:r>
            <a:r>
              <a:rPr lang="en-US" sz="2800" dirty="0"/>
              <a:t>PCOS. </a:t>
            </a:r>
            <a:endParaRPr lang="en-US" sz="2800" dirty="0" smtClean="0"/>
          </a:p>
          <a:p>
            <a:r>
              <a:rPr lang="en-US" sz="2800" dirty="0" smtClean="0"/>
              <a:t>There </a:t>
            </a:r>
            <a:r>
              <a:rPr lang="en-US" sz="2800" dirty="0"/>
              <a:t>is evidence of </a:t>
            </a:r>
            <a:r>
              <a:rPr lang="en-US" sz="2800" dirty="0" smtClean="0"/>
              <a:t>fetal programming </a:t>
            </a:r>
            <a:r>
              <a:rPr lang="en-US" sz="2800" dirty="0"/>
              <a:t>by androgens in girls with classic </a:t>
            </a:r>
            <a:r>
              <a:rPr lang="en-US" sz="2800" dirty="0" smtClean="0"/>
              <a:t>adrenal hyperplasia </a:t>
            </a:r>
            <a:r>
              <a:rPr lang="en-US" sz="2800" dirty="0"/>
              <a:t>or with a mother with a </a:t>
            </a:r>
            <a:r>
              <a:rPr lang="en-US" sz="2800" dirty="0" err="1"/>
              <a:t>virilizing</a:t>
            </a:r>
            <a:r>
              <a:rPr lang="en-US" sz="2800" dirty="0"/>
              <a:t> tumor</a:t>
            </a:r>
            <a:endParaRPr lang="en-US" sz="2800" dirty="0" smtClean="0"/>
          </a:p>
          <a:p>
            <a:r>
              <a:rPr lang="en-US" sz="2800" dirty="0" smtClean="0"/>
              <a:t>Rapid </a:t>
            </a:r>
            <a:r>
              <a:rPr lang="en-US" sz="2800" dirty="0"/>
              <a:t>postnatal weight </a:t>
            </a:r>
            <a:r>
              <a:rPr lang="en-US" sz="2800" dirty="0" smtClean="0"/>
              <a:t>gain and </a:t>
            </a:r>
            <a:r>
              <a:rPr lang="en-US" sz="2800" dirty="0"/>
              <a:t>subsequent adiposity can exacerbate metabolic abnormalities and PCOS </a:t>
            </a:r>
            <a:r>
              <a:rPr lang="en-US" sz="2800" dirty="0" smtClean="0"/>
              <a:t>symptoms.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dirty="0"/>
              <a:t>. Endometrial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800" dirty="0"/>
              <a:t>Women with PCOS share many of the risk </a:t>
            </a:r>
            <a:r>
              <a:rPr lang="en-US" sz="2800" dirty="0" smtClean="0"/>
              <a:t>factors associated </a:t>
            </a:r>
            <a:r>
              <a:rPr lang="en-US" sz="2800" dirty="0"/>
              <a:t>with the development of endometrial </a:t>
            </a:r>
            <a:r>
              <a:rPr lang="en-US" sz="2800" dirty="0" smtClean="0"/>
              <a:t>cancer including </a:t>
            </a:r>
            <a:r>
              <a:rPr lang="en-US" sz="2800" dirty="0"/>
              <a:t>obesity, </a:t>
            </a:r>
            <a:r>
              <a:rPr lang="en-US" sz="2800" dirty="0" err="1"/>
              <a:t>hyperinsulinism</a:t>
            </a:r>
            <a:r>
              <a:rPr lang="en-US" sz="2800" dirty="0"/>
              <a:t>, diabetes, and abnormal uterine bleeding.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against </a:t>
            </a:r>
            <a:r>
              <a:rPr lang="en-US" sz="2800" dirty="0" smtClean="0"/>
              <a:t>routine ultrasound </a:t>
            </a:r>
            <a:r>
              <a:rPr lang="en-US" sz="2800" dirty="0"/>
              <a:t>screening for endometrial thickness in </a:t>
            </a:r>
            <a:r>
              <a:rPr lang="en-US" sz="2800" dirty="0" smtClean="0"/>
              <a:t>women with </a:t>
            </a:r>
            <a:r>
              <a:rPr lang="en-US" sz="2800" dirty="0"/>
              <a:t>PCOS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dirty="0"/>
              <a:t>. Endometrial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400" dirty="0"/>
              <a:t>Young women with endometrial cancer are more likely to be nulliparous and </a:t>
            </a:r>
            <a:r>
              <a:rPr lang="en-US" sz="2400" dirty="0" smtClean="0"/>
              <a:t>infertile, have </a:t>
            </a:r>
            <a:r>
              <a:rPr lang="en-US" sz="2400" dirty="0"/>
              <a:t>higher rates of hirsutism, and have a slightly </a:t>
            </a:r>
            <a:r>
              <a:rPr lang="en-US" sz="2400" dirty="0" smtClean="0"/>
              <a:t>higher chance </a:t>
            </a:r>
            <a:r>
              <a:rPr lang="en-US" sz="2400" dirty="0"/>
              <a:t>for </a:t>
            </a:r>
            <a:r>
              <a:rPr lang="en-US" sz="2400" dirty="0" err="1"/>
              <a:t>oligomenorrhea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/>
              <a:t>Obesity and </a:t>
            </a:r>
            <a:r>
              <a:rPr lang="en-US" sz="2400" dirty="0" smtClean="0"/>
              <a:t>T2DM, common </a:t>
            </a:r>
            <a:r>
              <a:rPr lang="en-US" sz="2400" dirty="0"/>
              <a:t>in women with PCOS, are also endometrial cancer </a:t>
            </a:r>
            <a:r>
              <a:rPr lang="en-US" sz="2400" dirty="0" smtClean="0"/>
              <a:t>risk </a:t>
            </a:r>
            <a:r>
              <a:rPr lang="en-US" sz="2400" dirty="0"/>
              <a:t>factors 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In a woman with these </a:t>
            </a:r>
            <a:r>
              <a:rPr lang="en-US" sz="2400" dirty="0" smtClean="0"/>
              <a:t>risk factors</a:t>
            </a:r>
            <a:r>
              <a:rPr lang="en-US" sz="2400" dirty="0"/>
              <a:t>, low physical activity scores further elevated </a:t>
            </a:r>
            <a:r>
              <a:rPr lang="en-US" sz="2400" dirty="0" smtClean="0"/>
              <a:t>the cancer </a:t>
            </a:r>
            <a:r>
              <a:rPr lang="en-US" sz="2400" dirty="0"/>
              <a:t>risk </a:t>
            </a:r>
            <a:endParaRPr lang="en-US" sz="2400" dirty="0" smtClean="0"/>
          </a:p>
          <a:p>
            <a:r>
              <a:rPr lang="en-US" sz="2400" dirty="0"/>
              <a:t>The American Cancer Society recommends against routine cancer screening for </a:t>
            </a:r>
            <a:r>
              <a:rPr lang="en-US" sz="2400" dirty="0" smtClean="0"/>
              <a:t>endometrial cancer </a:t>
            </a:r>
            <a:r>
              <a:rPr lang="en-US" sz="2400" dirty="0"/>
              <a:t>in women at average or increased risk (with </a:t>
            </a:r>
            <a:r>
              <a:rPr lang="en-US" sz="2400" dirty="0" smtClean="0"/>
              <a:t>the exception </a:t>
            </a:r>
            <a:r>
              <a:rPr lang="en-US" sz="2400" dirty="0"/>
              <a:t>of Lynch syndrome), but women should </a:t>
            </a:r>
            <a:r>
              <a:rPr lang="en-US" sz="2400" dirty="0" smtClean="0"/>
              <a:t>be counseled </a:t>
            </a:r>
            <a:r>
              <a:rPr lang="en-US" sz="2400" dirty="0"/>
              <a:t>to report unexpected bleeding and spotting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/>
              <a:t>.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800" dirty="0"/>
              <a:t>Increased adiposity, particularly abdominal, is associated with </a:t>
            </a:r>
            <a:r>
              <a:rPr lang="en-US" sz="2800" dirty="0" err="1"/>
              <a:t>hyperandrogenemia</a:t>
            </a:r>
            <a:r>
              <a:rPr lang="en-US" sz="2800" dirty="0"/>
              <a:t> and increased metabolic risk.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recommend</a:t>
            </a:r>
            <a:r>
              <a:rPr lang="en-US" sz="2800" dirty="0"/>
              <a:t> </a:t>
            </a:r>
            <a:r>
              <a:rPr lang="en-US" sz="2800" dirty="0" smtClean="0"/>
              <a:t>screening adolescents </a:t>
            </a:r>
            <a:r>
              <a:rPr lang="en-US" sz="2800" dirty="0"/>
              <a:t>and women with PCOS for increased adiposity by BMI calculation and measurement of waist circumference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Studies </a:t>
            </a:r>
            <a:r>
              <a:rPr lang="en-US" sz="2800" dirty="0"/>
              <a:t>in different countries with significantly different background rates of obesity (30–70</a:t>
            </a:r>
            <a:r>
              <a:rPr lang="en-US" sz="2800" dirty="0" smtClean="0"/>
              <a:t>%) have </a:t>
            </a:r>
            <a:r>
              <a:rPr lang="en-US" sz="2800" dirty="0"/>
              <a:t>yielded similar rates for the prevalence of PCOS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obesity on the phenotype of PCOS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400" dirty="0"/>
              <a:t>Obesity in general and abdominal obesity in </a:t>
            </a:r>
            <a:r>
              <a:rPr lang="en-US" sz="2400" dirty="0" smtClean="0"/>
              <a:t>particular cause </a:t>
            </a:r>
            <a:r>
              <a:rPr lang="en-US" sz="2400" dirty="0"/>
              <a:t>relative </a:t>
            </a:r>
            <a:r>
              <a:rPr lang="en-US" sz="2400" dirty="0" err="1"/>
              <a:t>hyperandrogenemia</a:t>
            </a:r>
            <a:r>
              <a:rPr lang="en-US" sz="2400" dirty="0"/>
              <a:t>, characterized by reduced levels of SHBG and increased bioavailable androgens delivered to target </a:t>
            </a:r>
            <a:r>
              <a:rPr lang="en-US" sz="2400" dirty="0" smtClean="0"/>
              <a:t>tissues</a:t>
            </a:r>
          </a:p>
          <a:p>
            <a:r>
              <a:rPr lang="en-US" sz="2400" dirty="0"/>
              <a:t>Menstrual disorders are frequent when the onset of excess weight occurs during puberty rather than during infancy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adult overweight and obese women </a:t>
            </a:r>
            <a:r>
              <a:rPr lang="en-US" sz="2400" dirty="0" smtClean="0"/>
              <a:t>with PCOS</a:t>
            </a:r>
            <a:r>
              <a:rPr lang="en-US" sz="2400" dirty="0"/>
              <a:t>, menstrual abnormalities and chronic </a:t>
            </a:r>
            <a:r>
              <a:rPr lang="en-US" sz="2400" dirty="0" err="1"/>
              <a:t>oligoanovulation</a:t>
            </a:r>
            <a:r>
              <a:rPr lang="en-US" sz="2400" dirty="0"/>
              <a:t> are more frequent than in normal-weight </a:t>
            </a:r>
            <a:r>
              <a:rPr lang="en-US" sz="2400" dirty="0" smtClean="0"/>
              <a:t>women</a:t>
            </a:r>
          </a:p>
          <a:p>
            <a:r>
              <a:rPr lang="en-US" sz="2400" dirty="0" smtClean="0"/>
              <a:t>Obesity </a:t>
            </a:r>
            <a:r>
              <a:rPr lang="en-US" sz="2400" dirty="0"/>
              <a:t>increases the risk of the metabolic </a:t>
            </a:r>
            <a:r>
              <a:rPr lang="en-US" sz="2400" dirty="0" smtClean="0"/>
              <a:t>syndrome, IGT/diabetes </a:t>
            </a:r>
            <a:r>
              <a:rPr lang="en-US" sz="2400" dirty="0"/>
              <a:t>mellitus (DM), dyslipidemia, and IR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dirty="0"/>
              <a:t>.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70761"/>
            <a:ext cx="10573512" cy="4117975"/>
          </a:xfrm>
        </p:spPr>
        <p:txBody>
          <a:bodyPr>
            <a:noAutofit/>
          </a:bodyPr>
          <a:lstStyle/>
          <a:p>
            <a:r>
              <a:rPr lang="en-US" sz="2600" dirty="0"/>
              <a:t>We </a:t>
            </a:r>
            <a:r>
              <a:rPr lang="en-US" sz="2600" dirty="0">
                <a:solidFill>
                  <a:srgbClr val="FF0000"/>
                </a:solidFill>
              </a:rPr>
              <a:t>suggest</a:t>
            </a:r>
            <a:r>
              <a:rPr lang="en-US" sz="2600" dirty="0"/>
              <a:t> screening women and adolescents </a:t>
            </a:r>
            <a:r>
              <a:rPr lang="en-US" sz="2600" dirty="0" smtClean="0"/>
              <a:t>with PCOS </a:t>
            </a:r>
            <a:r>
              <a:rPr lang="en-US" sz="2600" dirty="0"/>
              <a:t>for depression and anxiety by history and, if identified, providing </a:t>
            </a:r>
            <a:r>
              <a:rPr lang="en-US" sz="2600" dirty="0" smtClean="0"/>
              <a:t>appropriate </a:t>
            </a:r>
            <a:r>
              <a:rPr lang="en-US" sz="2600" dirty="0"/>
              <a:t>referral and/or </a:t>
            </a:r>
            <a:r>
              <a:rPr lang="en-US" sz="2600" dirty="0" smtClean="0"/>
              <a:t>treatment</a:t>
            </a:r>
          </a:p>
          <a:p>
            <a:r>
              <a:rPr lang="en-US" sz="2600" dirty="0" smtClean="0"/>
              <a:t>A </a:t>
            </a:r>
            <a:r>
              <a:rPr lang="en-US" sz="2600" dirty="0"/>
              <a:t>higher </a:t>
            </a:r>
            <a:r>
              <a:rPr lang="en-US" sz="2600" dirty="0" smtClean="0"/>
              <a:t>lifetime incidence </a:t>
            </a:r>
            <a:r>
              <a:rPr lang="en-US" sz="2600" dirty="0"/>
              <a:t>of a major depression episode and recurrent </a:t>
            </a:r>
            <a:r>
              <a:rPr lang="en-US" sz="2600" dirty="0" smtClean="0"/>
              <a:t>depression, higher rates </a:t>
            </a:r>
            <a:r>
              <a:rPr lang="en-US" sz="2600" dirty="0"/>
              <a:t>of anxiety and panic </a:t>
            </a:r>
            <a:r>
              <a:rPr lang="en-US" sz="2600" dirty="0" smtClean="0"/>
              <a:t>disorders, </a:t>
            </a:r>
            <a:r>
              <a:rPr lang="en-US" sz="2600" dirty="0"/>
              <a:t>eating disorders </a:t>
            </a:r>
            <a:r>
              <a:rPr lang="en-US" sz="2600" dirty="0" smtClean="0"/>
              <a:t>in </a:t>
            </a:r>
            <a:r>
              <a:rPr lang="en-US" sz="2600" dirty="0"/>
              <a:t>women with </a:t>
            </a:r>
            <a:r>
              <a:rPr lang="en-US" sz="2600" dirty="0" smtClean="0"/>
              <a:t>PCOS. A history </a:t>
            </a:r>
            <a:r>
              <a:rPr lang="en-US" sz="2600" dirty="0"/>
              <a:t>of suicide attempts that was seven times higher </a:t>
            </a:r>
            <a:r>
              <a:rPr lang="en-US" sz="2600" dirty="0" smtClean="0"/>
              <a:t>in PCOS cases vs controls.</a:t>
            </a:r>
          </a:p>
          <a:p>
            <a:r>
              <a:rPr lang="en-US" sz="2600" dirty="0"/>
              <a:t>The increased prevalence of depression and depressive symptoms in women with PCOS appears to be independent of obesity, androgen levels, hirsutism, acne, and </a:t>
            </a:r>
            <a:r>
              <a:rPr lang="en-US" sz="2600" dirty="0" smtClean="0"/>
              <a:t>infertility.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dirty="0"/>
              <a:t>. Sleep-disordered breathing/OSA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screening overweight/obese adolescents and women with PCOS for symptoms suggestive of OSA, and when identified, obtaining a definitive diagnosis using polysomnography. </a:t>
            </a:r>
            <a:endParaRPr lang="en-US" sz="2800" dirty="0" smtClean="0"/>
          </a:p>
          <a:p>
            <a:r>
              <a:rPr lang="en-US" sz="2800" dirty="0"/>
              <a:t>If OSA is </a:t>
            </a:r>
            <a:r>
              <a:rPr lang="en-US" sz="2800" dirty="0" smtClean="0"/>
              <a:t>diagnosed, patients </a:t>
            </a:r>
            <a:r>
              <a:rPr lang="en-US" sz="2800" dirty="0"/>
              <a:t>should be referred for institution of appropriate </a:t>
            </a:r>
            <a:r>
              <a:rPr lang="en-US" sz="2800" dirty="0" smtClean="0"/>
              <a:t>treatment.</a:t>
            </a:r>
          </a:p>
          <a:p>
            <a:r>
              <a:rPr lang="en-US" sz="2800" dirty="0"/>
              <a:t>The high prevalence of OSA </a:t>
            </a:r>
            <a:r>
              <a:rPr lang="en-US" sz="2800" dirty="0" smtClean="0"/>
              <a:t>is thought </a:t>
            </a:r>
            <a:r>
              <a:rPr lang="en-US" sz="2800" dirty="0"/>
              <a:t>to be a function of </a:t>
            </a:r>
            <a:r>
              <a:rPr lang="en-US" sz="2800" dirty="0" err="1" smtClean="0"/>
              <a:t>hyperandrogenism</a:t>
            </a:r>
            <a:r>
              <a:rPr lang="en-US" sz="2800" dirty="0"/>
              <a:t> as well as </a:t>
            </a:r>
            <a:r>
              <a:rPr lang="en-US" sz="2800" dirty="0" smtClean="0"/>
              <a:t>obesity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dirty="0"/>
              <a:t>. Sleep-disordered breathing/OSA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800" dirty="0"/>
              <a:t>Even after controlling for </a:t>
            </a:r>
            <a:r>
              <a:rPr lang="en-US" sz="2800" dirty="0" smtClean="0"/>
              <a:t>BMI, women </a:t>
            </a:r>
            <a:r>
              <a:rPr lang="en-US" sz="2800" dirty="0"/>
              <a:t>with PCOS were 30 times more likely to </a:t>
            </a:r>
            <a:r>
              <a:rPr lang="en-US" sz="2800" dirty="0" smtClean="0"/>
              <a:t>have sleep-disordered breathing and nine times more likely than controls </a:t>
            </a:r>
            <a:r>
              <a:rPr lang="en-US" sz="2800" dirty="0"/>
              <a:t>to have daytime </a:t>
            </a:r>
            <a:r>
              <a:rPr lang="en-US" sz="2800" dirty="0" smtClean="0"/>
              <a:t>sleepiness.</a:t>
            </a:r>
          </a:p>
          <a:p>
            <a:r>
              <a:rPr lang="en-US" sz="2800" dirty="0"/>
              <a:t>women </a:t>
            </a:r>
            <a:r>
              <a:rPr lang="en-US" sz="2800" dirty="0" smtClean="0"/>
              <a:t>with PCOS </a:t>
            </a:r>
            <a:r>
              <a:rPr lang="en-US" sz="2800" dirty="0"/>
              <a:t>had a significantly higher mean </a:t>
            </a:r>
            <a:r>
              <a:rPr lang="en-US" sz="2800" dirty="0" smtClean="0"/>
              <a:t>apnea-hypopnea index </a:t>
            </a:r>
            <a:r>
              <a:rPr lang="en-US" sz="2800" dirty="0"/>
              <a:t>compared with weight-matched controls, with the difference most pronounced in rapid eye movement </a:t>
            </a:r>
            <a:r>
              <a:rPr lang="en-US" sz="2800" dirty="0" smtClean="0"/>
              <a:t>sleep.</a:t>
            </a:r>
          </a:p>
          <a:p>
            <a:r>
              <a:rPr lang="en-US" sz="2800" dirty="0"/>
              <a:t>In </a:t>
            </a:r>
            <a:r>
              <a:rPr lang="en-US" sz="2800" dirty="0" smtClean="0"/>
              <a:t>young obese </a:t>
            </a:r>
            <a:r>
              <a:rPr lang="en-US" sz="2800" dirty="0"/>
              <a:t>women with PCOS, successful treatment of </a:t>
            </a:r>
            <a:r>
              <a:rPr lang="en-US" sz="2800" dirty="0" smtClean="0"/>
              <a:t>OSA improves </a:t>
            </a:r>
            <a:r>
              <a:rPr lang="en-US" sz="2800" dirty="0"/>
              <a:t>insulin sensitivity, decreases sympathetic output, and reduces diastolic blood pressure.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81488" cy="390461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/>
              <a:t>Diagnosis and </a:t>
            </a:r>
            <a:r>
              <a:rPr lang="en-US" sz="2800" b="1" dirty="0" smtClean="0"/>
              <a:t>Treatment of </a:t>
            </a:r>
            <a:r>
              <a:rPr lang="en-US" sz="2800" b="1" dirty="0"/>
              <a:t>Polycystic Ovary </a:t>
            </a:r>
            <a:r>
              <a:rPr lang="en-US" sz="2800" b="1" dirty="0" smtClean="0"/>
              <a:t>Syndrome: An </a:t>
            </a:r>
            <a:r>
              <a:rPr lang="en-US" sz="2800" b="1" dirty="0"/>
              <a:t>Endocrine Society Clinical Practice </a:t>
            </a:r>
            <a:r>
              <a:rPr lang="en-US" sz="2800" b="1" dirty="0" smtClean="0"/>
              <a:t>Guideline </a:t>
            </a:r>
          </a:p>
          <a:p>
            <a:pPr marL="45720" indent="0">
              <a:buNone/>
            </a:pPr>
            <a:endParaRPr lang="en-US" sz="1000" dirty="0"/>
          </a:p>
          <a:p>
            <a:pPr marL="4572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Authors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Richard s. </a:t>
            </a:r>
            <a:r>
              <a:rPr lang="en-US" sz="2800" dirty="0" err="1"/>
              <a:t>legro</a:t>
            </a:r>
            <a:r>
              <a:rPr lang="en-US" sz="2800" dirty="0"/>
              <a:t>, </a:t>
            </a:r>
            <a:r>
              <a:rPr lang="en-US" sz="2800" dirty="0" err="1"/>
              <a:t>silva</a:t>
            </a:r>
            <a:r>
              <a:rPr lang="en-US" sz="2800" dirty="0"/>
              <a:t> a. </a:t>
            </a:r>
            <a:r>
              <a:rPr lang="en-US" sz="2800" dirty="0" err="1"/>
              <a:t>arslanian</a:t>
            </a:r>
            <a:r>
              <a:rPr lang="en-US" sz="2800" dirty="0"/>
              <a:t>, </a:t>
            </a:r>
            <a:r>
              <a:rPr lang="en-US" sz="2800" dirty="0" err="1"/>
              <a:t>david</a:t>
            </a:r>
            <a:r>
              <a:rPr lang="en-US" sz="2800" dirty="0"/>
              <a:t> a. </a:t>
            </a:r>
            <a:r>
              <a:rPr lang="en-US" sz="2800" dirty="0" err="1"/>
              <a:t>ehrmann</a:t>
            </a:r>
            <a:r>
              <a:rPr lang="en-US" sz="2800" dirty="0"/>
              <a:t>, Kathleen M. </a:t>
            </a:r>
            <a:r>
              <a:rPr lang="en-US" sz="2800" dirty="0" err="1"/>
              <a:t>Hoeger</a:t>
            </a:r>
            <a:r>
              <a:rPr lang="en-US" sz="2800" dirty="0"/>
              <a:t>, M. Hassan </a:t>
            </a:r>
            <a:r>
              <a:rPr lang="en-US" sz="2800" dirty="0" smtClean="0"/>
              <a:t>Murad, Renato </a:t>
            </a:r>
            <a:r>
              <a:rPr lang="en-US" sz="2800" dirty="0" err="1"/>
              <a:t>Pasquali</a:t>
            </a:r>
            <a:r>
              <a:rPr lang="en-US" sz="2800" dirty="0"/>
              <a:t>, and Corrine K. Welt</a:t>
            </a:r>
            <a:r>
              <a:rPr lang="en-US" sz="2800" dirty="0" smtClean="0"/>
              <a:t>.</a:t>
            </a:r>
          </a:p>
          <a:p>
            <a:pPr marL="45720" indent="0">
              <a:buNone/>
            </a:pPr>
            <a:endParaRPr lang="en-US" sz="1000" dirty="0"/>
          </a:p>
          <a:p>
            <a:pPr marL="45720" indent="0">
              <a:buNone/>
            </a:pPr>
            <a:r>
              <a:rPr lang="en-US" sz="2800" dirty="0"/>
              <a:t>First published in Journal of Clinical Endocrinology &amp; </a:t>
            </a:r>
            <a:r>
              <a:rPr lang="en-US" sz="2800" dirty="0" err="1" smtClean="0"/>
              <a:t>etabolism</a:t>
            </a:r>
            <a:r>
              <a:rPr lang="en-US" sz="2800" dirty="0"/>
              <a:t>, December 2013, JCEM jc.2013–2350.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dirty="0"/>
              <a:t>. NAFLD and NASH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awareness of the possibility of </a:t>
            </a:r>
            <a:r>
              <a:rPr lang="en-US" sz="2800" dirty="0" smtClean="0"/>
              <a:t>NAFLD and </a:t>
            </a:r>
            <a:r>
              <a:rPr lang="en-US" sz="2800" dirty="0"/>
              <a:t>NASH but </a:t>
            </a:r>
            <a:r>
              <a:rPr lang="en-US" sz="2800" dirty="0" smtClean="0"/>
              <a:t>recommend </a:t>
            </a:r>
            <a:r>
              <a:rPr lang="en-US" sz="2800" dirty="0"/>
              <a:t>against routine </a:t>
            </a:r>
            <a:r>
              <a:rPr lang="en-US" sz="2800" dirty="0" smtClean="0"/>
              <a:t>screening.</a:t>
            </a:r>
          </a:p>
          <a:p>
            <a:endParaRPr lang="en-US" sz="2800" dirty="0" smtClean="0"/>
          </a:p>
          <a:p>
            <a:r>
              <a:rPr lang="en-US" sz="2800" dirty="0"/>
              <a:t>NAFLD is characterized by excessive fat </a:t>
            </a:r>
            <a:r>
              <a:rPr lang="en-US" sz="2800" dirty="0" smtClean="0"/>
              <a:t>accumulation in </a:t>
            </a:r>
            <a:r>
              <a:rPr lang="en-US" sz="2800" dirty="0"/>
              <a:t>the liver (</a:t>
            </a:r>
            <a:r>
              <a:rPr lang="en-US" sz="2800" dirty="0" smtClean="0"/>
              <a:t>steatosis</a:t>
            </a:r>
          </a:p>
          <a:p>
            <a:r>
              <a:rPr lang="en-US" sz="2800" dirty="0" smtClean="0"/>
              <a:t>NASH </a:t>
            </a:r>
            <a:r>
              <a:rPr lang="en-US" sz="2800" dirty="0"/>
              <a:t>defines a </a:t>
            </a:r>
            <a:r>
              <a:rPr lang="en-US" sz="2800" dirty="0" smtClean="0"/>
              <a:t>subgroup of </a:t>
            </a:r>
            <a:r>
              <a:rPr lang="en-US" sz="2800" dirty="0"/>
              <a:t>NAFLD in which steatosis coexists with liver cell </a:t>
            </a:r>
            <a:r>
              <a:rPr lang="en-US" sz="2800" dirty="0" smtClean="0"/>
              <a:t>injury and </a:t>
            </a:r>
            <a:r>
              <a:rPr lang="en-US" sz="2800" dirty="0"/>
              <a:t>inflammation (after exclusion of other causes of </a:t>
            </a:r>
            <a:r>
              <a:rPr lang="en-US" sz="2800" dirty="0" smtClean="0"/>
              <a:t>liver disease(viral</a:t>
            </a:r>
            <a:r>
              <a:rPr lang="en-US" sz="2800" dirty="0"/>
              <a:t>, autoimmune, genetic, alcohol </a:t>
            </a:r>
            <a:r>
              <a:rPr lang="en-US" sz="2800" dirty="0" smtClean="0"/>
              <a:t>consumption, </a:t>
            </a:r>
            <a:r>
              <a:rPr lang="en-US" sz="2800" dirty="0" err="1" smtClean="0"/>
              <a:t>etc</a:t>
            </a:r>
            <a:r>
              <a:rPr lang="en-US" sz="2800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dirty="0"/>
              <a:t>. NAFLD and NASH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800" dirty="0"/>
              <a:t>Primary NAFLD/NASH is most commonly associated with IR and its phenotypic manifestations .</a:t>
            </a:r>
            <a:endParaRPr lang="en-US" sz="2800" dirty="0" smtClean="0"/>
          </a:p>
          <a:p>
            <a:r>
              <a:rPr lang="en-US" sz="2800" dirty="0"/>
              <a:t>Because many women with PCOS have </a:t>
            </a:r>
            <a:r>
              <a:rPr lang="en-US" sz="2800" dirty="0" smtClean="0"/>
              <a:t>metabolic dysfunction</a:t>
            </a:r>
            <a:r>
              <a:rPr lang="en-US" sz="2800" dirty="0"/>
              <a:t>, the association of PCOS with NAFLD is </a:t>
            </a:r>
            <a:r>
              <a:rPr lang="en-US" sz="2800" dirty="0" smtClean="0"/>
              <a:t>not surprising.</a:t>
            </a:r>
          </a:p>
          <a:p>
            <a:r>
              <a:rPr lang="en-US" sz="2800" dirty="0" smtClean="0"/>
              <a:t>Women </a:t>
            </a:r>
            <a:r>
              <a:rPr lang="en-US" sz="2800" dirty="0"/>
              <a:t>with PCOS and metabolic risk factors and/or IR may be screened using </a:t>
            </a:r>
            <a:r>
              <a:rPr lang="en-US" sz="2800" dirty="0" smtClean="0"/>
              <a:t>serum markers </a:t>
            </a:r>
            <a:r>
              <a:rPr lang="en-US" sz="2800" dirty="0"/>
              <a:t>of liver dysfunction. If serum markers are elevated, noninvasive quantification of fibrosis by ultrasound and liver biopsy may be considered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</a:t>
            </a:r>
            <a:r>
              <a:rPr lang="en-US" dirty="0"/>
              <a:t>Type 2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400" dirty="0"/>
              <a:t>We </a:t>
            </a:r>
            <a:r>
              <a:rPr lang="en-US" sz="2400" dirty="0">
                <a:solidFill>
                  <a:srgbClr val="FF0000"/>
                </a:solidFill>
              </a:rPr>
              <a:t>recommend</a:t>
            </a:r>
            <a:r>
              <a:rPr lang="en-US" sz="2400" dirty="0"/>
              <a:t> the use of an OGTT (consisting </a:t>
            </a:r>
            <a:r>
              <a:rPr lang="en-US" sz="2400" dirty="0" smtClean="0"/>
              <a:t>of a </a:t>
            </a:r>
            <a:r>
              <a:rPr lang="en-US" sz="2400" dirty="0"/>
              <a:t>fasting and a 2-hour glucose level using a 75-g oral glucose load) to screen for IGT and T2DM in adolescents </a:t>
            </a:r>
            <a:r>
              <a:rPr lang="en-US" sz="2400" dirty="0" smtClean="0"/>
              <a:t>and adult </a:t>
            </a:r>
            <a:r>
              <a:rPr lang="en-US" sz="2400" dirty="0"/>
              <a:t>women with PCOS because they are at high risk </a:t>
            </a:r>
            <a:r>
              <a:rPr lang="en-US" sz="2400" dirty="0" smtClean="0"/>
              <a:t>for such abnormalities.</a:t>
            </a:r>
          </a:p>
          <a:p>
            <a:r>
              <a:rPr lang="en-US" sz="2400" dirty="0"/>
              <a:t>An HgbA1c may be considered if a patient is unable or unwilling to complete </a:t>
            </a:r>
            <a:r>
              <a:rPr lang="en-US" sz="2400" dirty="0" smtClean="0"/>
              <a:t>an OGTT.</a:t>
            </a:r>
          </a:p>
          <a:p>
            <a:r>
              <a:rPr lang="en-US" sz="2400" dirty="0"/>
              <a:t>Rescreening is </a:t>
            </a:r>
            <a:r>
              <a:rPr lang="en-US" sz="2400" dirty="0">
                <a:solidFill>
                  <a:srgbClr val="FF0000"/>
                </a:solidFill>
              </a:rPr>
              <a:t>suggested</a:t>
            </a:r>
            <a:r>
              <a:rPr lang="en-US" sz="2400" dirty="0"/>
              <a:t> every </a:t>
            </a:r>
            <a:r>
              <a:rPr lang="en-US" sz="2400" dirty="0" smtClean="0"/>
              <a:t>3–5 years</a:t>
            </a:r>
            <a:r>
              <a:rPr lang="en-US" sz="2400" dirty="0"/>
              <a:t>, or more frequently if clinical factors such as central adiposity, substantial weight gain, and/or symptoms </a:t>
            </a:r>
            <a:r>
              <a:rPr lang="en-US" sz="2400" dirty="0" smtClean="0"/>
              <a:t>of diabetes develop.</a:t>
            </a:r>
          </a:p>
          <a:p>
            <a:r>
              <a:rPr lang="en-US" sz="2400" dirty="0"/>
              <a:t>A diagnosis of PCOS confers a 5- to 10-fold increased risk of developing T2DM.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</a:t>
            </a:r>
            <a:r>
              <a:rPr lang="en-US" dirty="0"/>
              <a:t>Cardiovascular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recommend</a:t>
            </a:r>
            <a:r>
              <a:rPr lang="en-US" sz="2800" dirty="0"/>
              <a:t> that adolescents and women </a:t>
            </a:r>
            <a:r>
              <a:rPr lang="en-US" sz="2800" dirty="0" smtClean="0"/>
              <a:t>with PCOS </a:t>
            </a:r>
            <a:r>
              <a:rPr lang="en-US" sz="2800" dirty="0"/>
              <a:t>be </a:t>
            </a:r>
            <a:r>
              <a:rPr lang="en-US" sz="2800" dirty="0" smtClean="0"/>
              <a:t>screened for the following </a:t>
            </a:r>
            <a:r>
              <a:rPr lang="en-US" sz="2800" dirty="0"/>
              <a:t>cardiovascular </a:t>
            </a:r>
            <a:r>
              <a:rPr lang="en-US" sz="2800" dirty="0" smtClean="0"/>
              <a:t>disease risk factors: </a:t>
            </a:r>
          </a:p>
          <a:p>
            <a:pPr lvl="1"/>
            <a:r>
              <a:rPr lang="en-US" sz="2600" dirty="0" smtClean="0"/>
              <a:t>Family </a:t>
            </a:r>
            <a:r>
              <a:rPr lang="en-US" sz="2600" dirty="0"/>
              <a:t>history of early cardiovascular disease, </a:t>
            </a:r>
            <a:endParaRPr lang="en-US" sz="2600" dirty="0" smtClean="0"/>
          </a:p>
          <a:p>
            <a:pPr lvl="1"/>
            <a:r>
              <a:rPr lang="en-US" sz="2600" dirty="0" smtClean="0"/>
              <a:t>Cigarette </a:t>
            </a:r>
            <a:r>
              <a:rPr lang="en-US" sz="2600" dirty="0"/>
              <a:t>smoking, </a:t>
            </a:r>
            <a:endParaRPr lang="en-US" sz="2600" dirty="0" smtClean="0"/>
          </a:p>
          <a:p>
            <a:pPr lvl="1"/>
            <a:r>
              <a:rPr lang="en-US" sz="2600" dirty="0" smtClean="0"/>
              <a:t>IGT/T2DM</a:t>
            </a:r>
            <a:r>
              <a:rPr lang="en-US" sz="2600" dirty="0"/>
              <a:t>, hypertension, </a:t>
            </a:r>
            <a:endParaRPr lang="en-US" sz="2600" dirty="0" smtClean="0"/>
          </a:p>
          <a:p>
            <a:pPr lvl="1"/>
            <a:r>
              <a:rPr lang="en-US" sz="2600" dirty="0" smtClean="0"/>
              <a:t>Dyslipidemia</a:t>
            </a:r>
            <a:r>
              <a:rPr lang="en-US" sz="2600" dirty="0"/>
              <a:t>, </a:t>
            </a:r>
            <a:endParaRPr lang="en-US" sz="2600" dirty="0" smtClean="0"/>
          </a:p>
          <a:p>
            <a:pPr lvl="1"/>
            <a:r>
              <a:rPr lang="en-US" sz="2600" dirty="0" smtClean="0"/>
              <a:t>OSA</a:t>
            </a:r>
            <a:r>
              <a:rPr lang="en-US" sz="2600" dirty="0"/>
              <a:t>, </a:t>
            </a:r>
            <a:endParaRPr lang="en-US" sz="2600" dirty="0" smtClean="0"/>
          </a:p>
          <a:p>
            <a:pPr lvl="1"/>
            <a:r>
              <a:rPr lang="en-US" sz="2600" dirty="0" smtClean="0"/>
              <a:t>Obesity </a:t>
            </a:r>
            <a:r>
              <a:rPr lang="en-US" sz="2600" dirty="0"/>
              <a:t>(especially </a:t>
            </a:r>
            <a:r>
              <a:rPr lang="en-US" sz="2600" dirty="0" smtClean="0"/>
              <a:t>increased abdominal </a:t>
            </a:r>
            <a:r>
              <a:rPr lang="en-US" sz="2600" dirty="0"/>
              <a:t>adiposity)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81000"/>
            <a:ext cx="10033000" cy="899160"/>
          </a:xfrm>
        </p:spPr>
        <p:txBody>
          <a:bodyPr>
            <a:normAutofit fontScale="90000"/>
          </a:bodyPr>
          <a:lstStyle/>
          <a:p>
            <a:r>
              <a:rPr lang="en-US" dirty="0"/>
              <a:t>Cardiovascular Risk </a:t>
            </a:r>
            <a:r>
              <a:rPr lang="en-US" dirty="0" smtClean="0"/>
              <a:t>Stratification in Women </a:t>
            </a:r>
            <a:r>
              <a:rPr lang="en-US" dirty="0"/>
              <a:t>with PCOS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3145159"/>
              </p:ext>
            </p:extLst>
          </p:nvPr>
        </p:nvGraphicFramePr>
        <p:xfrm>
          <a:off x="722376" y="1237093"/>
          <a:ext cx="10753344" cy="48910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8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risk—PCOS women with any of the following risk factors: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high risk—PCOS women with: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Obesity (especially increased abdominal adiposity)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Metabolic syndrome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Cigarette smoking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T2DM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Hypertension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Overt vascular or renal disease, cardiovascular diseases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43625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Dyslipidemia (increased LDL-cholesterol and/or non-HDL-cholesterol)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14188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Subclinical vascular disease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74487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Impaired glucose tolerance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6078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 history of premature cardiovascular disease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(&lt;55 y of age in male relative; &lt;65 y of age in female relative)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76585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</a:t>
            </a:r>
            <a:r>
              <a:rPr lang="en-US" dirty="0"/>
              <a:t>Cardiovascular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78440" cy="4117975"/>
          </a:xfrm>
        </p:spPr>
        <p:txBody>
          <a:bodyPr>
            <a:noAutofit/>
          </a:bodyPr>
          <a:lstStyle/>
          <a:p>
            <a:r>
              <a:rPr lang="en-US" sz="2800" dirty="0"/>
              <a:t>In addition </a:t>
            </a:r>
            <a:r>
              <a:rPr lang="en-US" sz="2800" dirty="0" smtClean="0"/>
              <a:t>to elevations </a:t>
            </a:r>
            <a:r>
              <a:rPr lang="en-US" sz="2800" dirty="0"/>
              <a:t>in triglycerides and decreases in </a:t>
            </a:r>
            <a:r>
              <a:rPr lang="en-US" sz="2800" dirty="0" smtClean="0"/>
              <a:t>HDL-cholesterol</a:t>
            </a:r>
            <a:r>
              <a:rPr lang="en-US" sz="2800" dirty="0"/>
              <a:t>, women with PCOS </a:t>
            </a:r>
            <a:r>
              <a:rPr lang="en-US" sz="2800" dirty="0" smtClean="0"/>
              <a:t>have higher LDL-cholesterol and non-HDL-cholesterol</a:t>
            </a:r>
            <a:r>
              <a:rPr lang="en-US" sz="2800" dirty="0"/>
              <a:t>, regardless of </a:t>
            </a:r>
            <a:r>
              <a:rPr lang="en-US" sz="2800" dirty="0" smtClean="0"/>
              <a:t>BMI.</a:t>
            </a:r>
          </a:p>
          <a:p>
            <a:r>
              <a:rPr lang="en-US" sz="2600" dirty="0"/>
              <a:t>Although hypertension has been an inconsistent </a:t>
            </a:r>
            <a:r>
              <a:rPr lang="en-US" sz="2600" dirty="0" smtClean="0"/>
              <a:t>finding, women </a:t>
            </a:r>
            <a:r>
              <a:rPr lang="en-US" sz="2600" dirty="0"/>
              <a:t>with PCOS appear to be at risk, at least later in </a:t>
            </a:r>
            <a:r>
              <a:rPr lang="en-US" sz="2600" dirty="0" smtClean="0"/>
              <a:t>life.</a:t>
            </a:r>
          </a:p>
          <a:p>
            <a:r>
              <a:rPr lang="en-US" sz="2600" dirty="0"/>
              <a:t>Echocardiography revealed both anatomic and functional differences between women with PCOS and controls </a:t>
            </a:r>
            <a:r>
              <a:rPr lang="en-US" sz="2600" dirty="0" smtClean="0"/>
              <a:t>including:</a:t>
            </a:r>
          </a:p>
          <a:p>
            <a:pPr marL="365760" lvl="1" indent="0">
              <a:buNone/>
            </a:pPr>
            <a:r>
              <a:rPr lang="en-US" sz="2400" dirty="0" smtClean="0"/>
              <a:t>an </a:t>
            </a:r>
            <a:r>
              <a:rPr lang="en-US" sz="2400" dirty="0"/>
              <a:t>increased left atrial size, increased </a:t>
            </a:r>
            <a:r>
              <a:rPr lang="en-US" sz="2400" dirty="0" smtClean="0"/>
              <a:t>left ventricular </a:t>
            </a:r>
            <a:r>
              <a:rPr lang="en-US" sz="2400" dirty="0"/>
              <a:t>mass index, lower left ventricular </a:t>
            </a:r>
            <a:r>
              <a:rPr lang="en-US" sz="2400" dirty="0" smtClean="0"/>
              <a:t>ejection fraction, </a:t>
            </a:r>
            <a:r>
              <a:rPr lang="en-US" sz="2400" dirty="0"/>
              <a:t>and diastolic dysfunction.</a:t>
            </a:r>
            <a:endParaRPr lang="en-US" sz="24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793" y="735612"/>
            <a:ext cx="4053839" cy="53268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Hormonal contraceptives (HCs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role of exercise in lifestyle </a:t>
            </a:r>
            <a:r>
              <a:rPr lang="en-US" sz="2000" dirty="0" smtClean="0"/>
              <a:t>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role of weight loss in lifestyle </a:t>
            </a:r>
            <a:r>
              <a:rPr lang="en-US" sz="2000" dirty="0" smtClean="0"/>
              <a:t>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of </a:t>
            </a:r>
            <a:r>
              <a:rPr lang="en-US" sz="2000" dirty="0" smtClean="0"/>
              <a:t>metformin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Treatment of </a:t>
            </a:r>
            <a:r>
              <a:rPr lang="en-US" sz="2000" dirty="0" smtClean="0"/>
              <a:t>infertility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of other </a:t>
            </a:r>
            <a:r>
              <a:rPr lang="en-US" sz="2000" dirty="0" smtClean="0"/>
              <a:t>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Treatment of </a:t>
            </a:r>
            <a:r>
              <a:rPr lang="en-US" sz="2000" dirty="0" smtClean="0"/>
              <a:t>adolescents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16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HCs</a:t>
            </a:r>
            <a:r>
              <a:rPr lang="en-US" dirty="0"/>
              <a:t>: indications and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600" dirty="0"/>
              <a:t>In women with PCOS, the progestin in HCs </a:t>
            </a:r>
            <a:r>
              <a:rPr lang="en-US" sz="2600" dirty="0" smtClean="0"/>
              <a:t>suppresses LH </a:t>
            </a:r>
            <a:r>
              <a:rPr lang="en-US" sz="2600" dirty="0"/>
              <a:t>levels and thus ovarian androgen production, and </a:t>
            </a:r>
            <a:r>
              <a:rPr lang="en-US" sz="2600" dirty="0" smtClean="0"/>
              <a:t>the estrogen </a:t>
            </a:r>
            <a:r>
              <a:rPr lang="en-US" sz="2600" dirty="0"/>
              <a:t>increases SHBG, thus reducing bioavailable androgen. </a:t>
            </a:r>
            <a:endParaRPr lang="en-US" sz="2600" dirty="0" smtClean="0"/>
          </a:p>
          <a:p>
            <a:r>
              <a:rPr lang="en-US" sz="2600" dirty="0" smtClean="0"/>
              <a:t>Some </a:t>
            </a:r>
            <a:r>
              <a:rPr lang="en-US" sz="2600" dirty="0" err="1"/>
              <a:t>progestins</a:t>
            </a:r>
            <a:r>
              <a:rPr lang="en-US" sz="2600" dirty="0"/>
              <a:t> have </a:t>
            </a:r>
            <a:r>
              <a:rPr lang="en-US" sz="2600" dirty="0" err="1" smtClean="0"/>
              <a:t>antiandrogenic</a:t>
            </a:r>
            <a:r>
              <a:rPr lang="en-US" sz="2600" dirty="0" smtClean="0"/>
              <a:t> properties</a:t>
            </a:r>
            <a:r>
              <a:rPr lang="en-US" sz="2600" dirty="0"/>
              <a:t>, due to their antagonizing effects on the androgen receptor and/or to the inhibition of </a:t>
            </a:r>
            <a:r>
              <a:rPr lang="en-US" sz="2600" dirty="0" smtClean="0"/>
              <a:t>5</a:t>
            </a:r>
            <a:r>
              <a:rPr lang="en-US" sz="2600" dirty="0" smtClean="0">
                <a:sym typeface="Symbol" panose="05050102010706020507" pitchFamily="18" charset="2"/>
              </a:rPr>
              <a:t>-</a:t>
            </a:r>
            <a:r>
              <a:rPr lang="en-US" sz="2600" dirty="0" smtClean="0"/>
              <a:t>reductase activity, </a:t>
            </a:r>
            <a:r>
              <a:rPr lang="en-US" sz="2600" dirty="0"/>
              <a:t>which have led to claims of increased </a:t>
            </a:r>
            <a:r>
              <a:rPr lang="en-US" sz="2600" dirty="0" smtClean="0"/>
              <a:t>efficacy for </a:t>
            </a:r>
            <a:r>
              <a:rPr lang="en-US" sz="2600" dirty="0"/>
              <a:t>specific formulations without supporting level 1 clinical trial evidence. </a:t>
            </a:r>
            <a:endParaRPr lang="en-US" sz="2600" dirty="0" smtClean="0"/>
          </a:p>
          <a:p>
            <a:r>
              <a:rPr lang="en-US" sz="2600" dirty="0"/>
              <a:t>extended-cycle HCs (vs cyclic therapy) offer greater hormonal suppression and prevent rebound ovarian function during the pill-free interval</a:t>
            </a:r>
            <a:br>
              <a:rPr lang="en-US" sz="2600" dirty="0"/>
            </a:br>
            <a:r>
              <a:rPr lang="en-US" sz="2600" dirty="0"/>
              <a:t> 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HCs: indications and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recommend</a:t>
            </a:r>
            <a:r>
              <a:rPr lang="en-US" sz="2800" dirty="0"/>
              <a:t> HCs (</a:t>
            </a:r>
            <a:r>
              <a:rPr lang="en-US" sz="2800" dirty="0" err="1"/>
              <a:t>ie</a:t>
            </a:r>
            <a:r>
              <a:rPr lang="en-US" sz="2800" dirty="0"/>
              <a:t>, oral contraceptives, </a:t>
            </a:r>
            <a:r>
              <a:rPr lang="en-US" sz="2800" dirty="0" smtClean="0"/>
              <a:t>patch, or </a:t>
            </a:r>
            <a:r>
              <a:rPr lang="en-US" sz="2800" dirty="0"/>
              <a:t>vaginal ring) as first-line management for the </a:t>
            </a:r>
            <a:r>
              <a:rPr lang="en-US" sz="2800" dirty="0" smtClean="0"/>
              <a:t>menstrual abnormalities </a:t>
            </a:r>
            <a:r>
              <a:rPr lang="en-US" sz="2800" dirty="0"/>
              <a:t>and hirsutism/acne of </a:t>
            </a:r>
            <a:r>
              <a:rPr lang="en-US" sz="2800" dirty="0" smtClean="0"/>
              <a:t>PCOS, which treat </a:t>
            </a:r>
            <a:r>
              <a:rPr lang="en-US" sz="2800" dirty="0"/>
              <a:t>these two problems concurrently 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recommend</a:t>
            </a:r>
            <a:r>
              <a:rPr lang="en-US" sz="2800" dirty="0"/>
              <a:t> screening for contraindications </a:t>
            </a:r>
            <a:r>
              <a:rPr lang="en-US" sz="2800" dirty="0" smtClean="0"/>
              <a:t>to HC </a:t>
            </a:r>
            <a:r>
              <a:rPr lang="en-US" sz="2800" dirty="0"/>
              <a:t>use via established </a:t>
            </a:r>
            <a:r>
              <a:rPr lang="en-US" sz="2800" dirty="0" smtClean="0"/>
              <a:t>criteria.</a:t>
            </a:r>
          </a:p>
          <a:p>
            <a:r>
              <a:rPr lang="en-US" sz="2800" dirty="0"/>
              <a:t>For women with PCOS, we do not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</a:t>
            </a:r>
            <a:r>
              <a:rPr lang="en-US" sz="2800" dirty="0" smtClean="0"/>
              <a:t>one HC </a:t>
            </a:r>
            <a:r>
              <a:rPr lang="en-US" sz="2800" dirty="0"/>
              <a:t>formulation over </a:t>
            </a:r>
            <a:r>
              <a:rPr lang="en-US" sz="2800" dirty="0" smtClean="0"/>
              <a:t>another.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HCs use Relevant </a:t>
            </a:r>
            <a:r>
              <a:rPr lang="en-US" dirty="0"/>
              <a:t>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073640" cy="41179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Condition 1: 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 </a:t>
            </a:r>
            <a:r>
              <a:rPr lang="en-US" sz="2800" dirty="0"/>
              <a:t>condition </a:t>
            </a:r>
            <a:r>
              <a:rPr lang="en-US" sz="2800" dirty="0" smtClean="0"/>
              <a:t>for which </a:t>
            </a:r>
            <a:r>
              <a:rPr lang="en-US" sz="2800" dirty="0"/>
              <a:t>there </a:t>
            </a:r>
            <a:r>
              <a:rPr lang="en-US" sz="2800" dirty="0" smtClean="0"/>
              <a:t>is no restriction for </a:t>
            </a:r>
            <a:r>
              <a:rPr lang="en-US" sz="2800" dirty="0"/>
              <a:t>the use </a:t>
            </a:r>
            <a:r>
              <a:rPr lang="en-US" sz="2800" dirty="0" smtClean="0"/>
              <a:t>of the </a:t>
            </a:r>
            <a:r>
              <a:rPr lang="en-US" sz="2800" dirty="0"/>
              <a:t>contraceptive method</a:t>
            </a:r>
          </a:p>
          <a:p>
            <a:r>
              <a:rPr lang="en-US" sz="2800" dirty="0">
                <a:solidFill>
                  <a:srgbClr val="C00000"/>
                </a:solidFill>
              </a:rPr>
              <a:t>Condition </a:t>
            </a:r>
            <a:r>
              <a:rPr lang="en-US" sz="2800" dirty="0" smtClean="0">
                <a:solidFill>
                  <a:srgbClr val="C00000"/>
                </a:solidFill>
              </a:rPr>
              <a:t>2:  </a:t>
            </a:r>
            <a:r>
              <a:rPr lang="en-US" sz="2800" dirty="0"/>
              <a:t>A condition for which </a:t>
            </a:r>
            <a:r>
              <a:rPr lang="en-US" sz="2800" dirty="0" smtClean="0"/>
              <a:t>the advantages of </a:t>
            </a:r>
            <a:r>
              <a:rPr lang="en-US" sz="2800" dirty="0"/>
              <a:t>using </a:t>
            </a:r>
            <a:r>
              <a:rPr lang="en-US" sz="2800" dirty="0" smtClean="0"/>
              <a:t>the method generally outweigh the theoretical or proven risks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Condition 3:  </a:t>
            </a:r>
            <a:r>
              <a:rPr lang="en-US" sz="2800" dirty="0"/>
              <a:t>A condition for which </a:t>
            </a:r>
            <a:r>
              <a:rPr lang="en-US" sz="2800" dirty="0" smtClean="0"/>
              <a:t>the theoretical or proven risks usually outweigh the advantages of </a:t>
            </a:r>
            <a:r>
              <a:rPr lang="en-US" sz="2800" dirty="0"/>
              <a:t>using </a:t>
            </a:r>
            <a:r>
              <a:rPr lang="en-US" sz="2800" dirty="0" smtClean="0"/>
              <a:t>the Method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Condition 4:</a:t>
            </a:r>
            <a:r>
              <a:rPr lang="en-US" sz="2800" dirty="0" smtClean="0"/>
              <a:t>  </a:t>
            </a:r>
            <a:r>
              <a:rPr lang="en-US" sz="2800" dirty="0"/>
              <a:t>A condition </a:t>
            </a:r>
            <a:r>
              <a:rPr lang="en-US" sz="2800" dirty="0" smtClean="0"/>
              <a:t>that represents an unacceptable health </a:t>
            </a:r>
            <a:r>
              <a:rPr lang="en-US" sz="2800" dirty="0"/>
              <a:t>risk if </a:t>
            </a:r>
            <a:r>
              <a:rPr lang="en-US" sz="2800" dirty="0" smtClean="0"/>
              <a:t>the contraceptive method </a:t>
            </a:r>
            <a:r>
              <a:rPr lang="en-US" sz="2800" dirty="0"/>
              <a:t>is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of the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381488" cy="3904615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Strong </a:t>
            </a:r>
            <a:r>
              <a:rPr lang="en-US" sz="2800" dirty="0"/>
              <a:t>recommendations use the phrase “we recommend” </a:t>
            </a:r>
            <a:endParaRPr lang="en-US" sz="2800" dirty="0" smtClean="0"/>
          </a:p>
          <a:p>
            <a:r>
              <a:rPr lang="en-US" sz="2800" dirty="0" smtClean="0"/>
              <a:t>Weak </a:t>
            </a:r>
            <a:r>
              <a:rPr lang="en-US" sz="2800" dirty="0"/>
              <a:t>recommendations use the </a:t>
            </a:r>
            <a:r>
              <a:rPr lang="en-US" sz="2800" dirty="0" smtClean="0"/>
              <a:t>phrase “we </a:t>
            </a:r>
            <a:r>
              <a:rPr lang="en-US" sz="2800" dirty="0"/>
              <a:t>suggest” </a:t>
            </a:r>
            <a:endParaRPr lang="en-US" sz="2800" dirty="0" smtClean="0"/>
          </a:p>
          <a:p>
            <a:r>
              <a:rPr lang="en-US" sz="2800" dirty="0" smtClean="0"/>
              <a:t>Persons </a:t>
            </a:r>
            <a:r>
              <a:rPr lang="en-US" sz="2800" dirty="0" smtClean="0"/>
              <a:t>who </a:t>
            </a:r>
            <a:r>
              <a:rPr lang="en-US" sz="2800" dirty="0"/>
              <a:t>receive care according to the strong recommendations will derive, on average, more good than harm.</a:t>
            </a:r>
          </a:p>
          <a:p>
            <a:r>
              <a:rPr lang="en-US" sz="2800" dirty="0"/>
              <a:t>Weak recommendations require more careful consideration of the person’s circumstances, values, </a:t>
            </a:r>
            <a:r>
              <a:rPr lang="en-US" sz="2800" dirty="0" smtClean="0"/>
              <a:t>and preferences </a:t>
            </a:r>
            <a:r>
              <a:rPr lang="en-US" sz="2800" dirty="0"/>
              <a:t>to determine the best course of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81000"/>
            <a:ext cx="10033000" cy="899160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Considerations for Use of Combined HCs, in Women with PCOS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5537259"/>
              </p:ext>
            </p:extLst>
          </p:nvPr>
        </p:nvGraphicFramePr>
        <p:xfrm>
          <a:off x="722376" y="1341120"/>
          <a:ext cx="10753344" cy="47879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570">
                  <a:extLst>
                    <a:ext uri="{9D8B030D-6E8A-4147-A177-3AD203B41FA5}">
                      <a16:colId xmlns:a16="http://schemas.microsoft.com/office/drawing/2014/main" val="1461089892"/>
                    </a:ext>
                  </a:extLst>
                </a:gridCol>
                <a:gridCol w="1639570">
                  <a:extLst>
                    <a:ext uri="{9D8B030D-6E8A-4147-A177-3AD203B41FA5}">
                      <a16:colId xmlns:a16="http://schemas.microsoft.com/office/drawing/2014/main" val="2830176504"/>
                    </a:ext>
                  </a:extLst>
                </a:gridCol>
                <a:gridCol w="1639570">
                  <a:extLst>
                    <a:ext uri="{9D8B030D-6E8A-4147-A177-3AD203B41FA5}">
                      <a16:colId xmlns:a16="http://schemas.microsoft.com/office/drawing/2014/main" val="4002852554"/>
                    </a:ext>
                  </a:extLst>
                </a:gridCol>
                <a:gridCol w="1639570">
                  <a:extLst>
                    <a:ext uri="{9D8B030D-6E8A-4147-A177-3AD203B41FA5}">
                      <a16:colId xmlns:a16="http://schemas.microsoft.com/office/drawing/2014/main" val="1807247571"/>
                    </a:ext>
                  </a:extLst>
                </a:gridCol>
              </a:tblGrid>
              <a:tr h="39866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further Classification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Conditions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19063" indent="109538"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112802"/>
                  </a:ext>
                </a:extLst>
              </a:tr>
              <a:tr h="5369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Menarche to &lt;40 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&gt;40 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  <a:tr h="536965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Smoking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≥35 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43625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≥35 y and smokes &lt;15 cigarettes/d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14188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≥35 y and smokes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≥15 cigarettes/d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74487"/>
                  </a:ext>
                </a:extLst>
              </a:tr>
              <a:tr h="5369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Obesity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BMI &lt;30 kg/m</a:t>
                      </a:r>
                      <a:r>
                        <a:rPr lang="en-US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3883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indent="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BMI ≥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kg/m</a:t>
                      </a:r>
                      <a:r>
                        <a:rPr lang="en-US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9667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81000"/>
            <a:ext cx="10033000" cy="899160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Considerations for Use of Combined HCs, in Women with PCOS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4358523"/>
              </p:ext>
            </p:extLst>
          </p:nvPr>
        </p:nvGraphicFramePr>
        <p:xfrm>
          <a:off x="722376" y="1341120"/>
          <a:ext cx="10753344" cy="48112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2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1461089892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2830176504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4002852554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1807247571"/>
                    </a:ext>
                  </a:extLst>
                </a:gridCol>
              </a:tblGrid>
              <a:tr h="39866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further Classification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Conditions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19063" indent="109538"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112802"/>
                  </a:ext>
                </a:extLst>
              </a:tr>
              <a:tr h="536965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Hypertension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of gestational hypertension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Adequately controlled hypertension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Elevated blood pressure levels (properly taken measurements): systolic, 140–159 mm Hg; or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diastolic, 90–99 mm Hg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indent="1095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43625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Elevated blood pressure levels (properly taken measurements): systolic, ≥160 mm Hg; or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diastolic, ≥100 mm Hg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14188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Dyslipidemia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Known hyperlipidemias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388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81000"/>
            <a:ext cx="10033000" cy="899160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Considerations for Use of Combined HCs, in Women with PCOS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5423641"/>
              </p:ext>
            </p:extLst>
          </p:nvPr>
        </p:nvGraphicFramePr>
        <p:xfrm>
          <a:off x="722376" y="1249680"/>
          <a:ext cx="10753344" cy="49027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1461089892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2830176504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4002852554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1807247571"/>
                    </a:ext>
                  </a:extLst>
                </a:gridCol>
              </a:tblGrid>
              <a:tr h="39866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further Classification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Conditions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19063" indent="109538"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1128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Depressive disorders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59420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Unexplained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vaginal bleeding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(suspicious for serious condition)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evaluation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018290"/>
                  </a:ext>
                </a:extLst>
              </a:tr>
              <a:tr h="536965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</a:t>
                      </a:r>
                      <a:r>
                        <a:rPr lang="en-US" dirty="0" smtClean="0"/>
                        <a:t>  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of gestational diabetes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Nonvascular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</a:p>
                    <a:p>
                      <a:pPr marL="119063" indent="109538" algn="l"/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</a:t>
                      </a: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dependent</a:t>
                      </a:r>
                      <a:r>
                        <a:rPr lang="fr-FR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16533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Vascular disease including neuropathy, retinopathy, nephropathy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marR="0" indent="1095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43625"/>
                  </a:ext>
                </a:extLst>
              </a:tr>
              <a:tr h="53696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duration &gt;20 y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141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3440" y="6305016"/>
            <a:ext cx="9924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pregnancy or an underlying pathological condition </a:t>
            </a:r>
            <a:r>
              <a:rPr lang="en-US" sz="1600" dirty="0" smtClean="0"/>
              <a:t>is </a:t>
            </a:r>
            <a:r>
              <a:rPr lang="en-US" sz="1600" dirty="0"/>
              <a:t>suspected, it must be evaluated and the category </a:t>
            </a:r>
            <a:r>
              <a:rPr lang="en-US" sz="1600" dirty="0" smtClean="0"/>
              <a:t>adjusted after </a:t>
            </a:r>
            <a:r>
              <a:rPr lang="en-US" sz="1600" dirty="0"/>
              <a:t>evaluation.</a:t>
            </a:r>
          </a:p>
        </p:txBody>
      </p:sp>
    </p:spTree>
    <p:extLst>
      <p:ext uri="{BB962C8B-B14F-4D97-AF65-F5344CB8AC3E}">
        <p14:creationId xmlns:p14="http://schemas.microsoft.com/office/powerpoint/2010/main" val="31290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HCs: indications and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In evaluating the benefits and risks of HC treatment </a:t>
            </a:r>
            <a:r>
              <a:rPr lang="en-US" sz="2800" dirty="0" smtClean="0"/>
              <a:t>in women </a:t>
            </a:r>
            <a:r>
              <a:rPr lang="en-US" sz="2800" dirty="0"/>
              <a:t>with PCOS, we believed concerns related to untreated menstrual dysfunction and quality of life related </a:t>
            </a:r>
            <a:r>
              <a:rPr lang="en-US" sz="2800" dirty="0" smtClean="0"/>
              <a:t>to </a:t>
            </a:r>
            <a:r>
              <a:rPr lang="en-US" sz="2800" dirty="0" err="1" smtClean="0"/>
              <a:t>anovulatory</a:t>
            </a:r>
            <a:r>
              <a:rPr lang="en-US" sz="2800" dirty="0" smtClean="0"/>
              <a:t> </a:t>
            </a:r>
            <a:r>
              <a:rPr lang="en-US" sz="2800" dirty="0"/>
              <a:t>bleeding and hirsutism to be the primary </a:t>
            </a:r>
            <a:r>
              <a:rPr lang="en-US" sz="2800" dirty="0" smtClean="0"/>
              <a:t>considerations.</a:t>
            </a:r>
          </a:p>
          <a:p>
            <a:r>
              <a:rPr lang="en-US" sz="2800" dirty="0"/>
              <a:t>There are insufficient data to define the </a:t>
            </a:r>
            <a:r>
              <a:rPr lang="en-US" sz="2800" dirty="0" smtClean="0"/>
              <a:t>optimal duration </a:t>
            </a:r>
            <a:r>
              <a:rPr lang="en-US" sz="2800" dirty="0"/>
              <a:t>of treatment with HCs. </a:t>
            </a:r>
            <a:endParaRPr lang="en-US" sz="2800" dirty="0" smtClean="0"/>
          </a:p>
          <a:p>
            <a:r>
              <a:rPr lang="en-US" sz="2800" dirty="0" smtClean="0"/>
              <a:t>Women </a:t>
            </a:r>
            <a:r>
              <a:rPr lang="en-US" sz="2800" dirty="0"/>
              <a:t>with severe hirsutism or contraindications to hormonal </a:t>
            </a:r>
            <a:r>
              <a:rPr lang="en-US" sz="2800" dirty="0" smtClean="0"/>
              <a:t>contraception may </a:t>
            </a:r>
            <a:r>
              <a:rPr lang="en-US" sz="2800" dirty="0"/>
              <a:t>require other therapies such as antiandrogens (spironolactone, </a:t>
            </a:r>
            <a:r>
              <a:rPr lang="en-US" sz="2800" dirty="0" err="1"/>
              <a:t>flutamide</a:t>
            </a:r>
            <a:r>
              <a:rPr lang="en-US" sz="2800" dirty="0"/>
              <a:t>, finasteride, </a:t>
            </a:r>
            <a:r>
              <a:rPr lang="en-US" sz="2800" dirty="0" err="1"/>
              <a:t>etc</a:t>
            </a:r>
            <a:r>
              <a:rPr lang="en-US" sz="2800" dirty="0"/>
              <a:t>) or </a:t>
            </a:r>
            <a:r>
              <a:rPr lang="en-US" sz="2800" dirty="0" smtClean="0"/>
              <a:t>mechanical hair </a:t>
            </a:r>
            <a:r>
              <a:rPr lang="en-US" sz="2800" dirty="0"/>
              <a:t>removal (laser, electrolysis, </a:t>
            </a:r>
            <a:r>
              <a:rPr lang="en-US" sz="2800" dirty="0" err="1"/>
              <a:t>etc</a:t>
            </a:r>
            <a:r>
              <a:rPr lang="en-US" sz="2800" dirty="0"/>
              <a:t>) . 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HCs, insulin sensitivity, and glucose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256520" cy="4117975"/>
          </a:xfrm>
        </p:spPr>
        <p:txBody>
          <a:bodyPr>
            <a:noAutofit/>
          </a:bodyPr>
          <a:lstStyle/>
          <a:p>
            <a:r>
              <a:rPr lang="en-US" sz="2600" dirty="0" smtClean="0"/>
              <a:t>Studies </a:t>
            </a:r>
            <a:r>
              <a:rPr lang="en-US" sz="2600" dirty="0"/>
              <a:t>found decreased insulin sensitivity </a:t>
            </a:r>
            <a:r>
              <a:rPr lang="en-US" sz="2600" dirty="0" smtClean="0"/>
              <a:t>and increased </a:t>
            </a:r>
            <a:r>
              <a:rPr lang="en-US" sz="2600" dirty="0"/>
              <a:t>glucose response to a glucose load during </a:t>
            </a:r>
            <a:r>
              <a:rPr lang="en-US" sz="2600" dirty="0" smtClean="0"/>
              <a:t>HC use</a:t>
            </a:r>
            <a:r>
              <a:rPr lang="en-US" sz="2600" dirty="0"/>
              <a:t>, although these results varied according to the estrogen dose and the type of progestin </a:t>
            </a:r>
            <a:r>
              <a:rPr lang="en-US" sz="2600" dirty="0" smtClean="0"/>
              <a:t>used.</a:t>
            </a:r>
          </a:p>
          <a:p>
            <a:r>
              <a:rPr lang="en-US" sz="2600" dirty="0"/>
              <a:t>The residual androgenic activity of the progestin contained in the HC formulation may influence </a:t>
            </a:r>
            <a:r>
              <a:rPr lang="en-US" sz="2600" dirty="0" smtClean="0"/>
              <a:t>glucose metabolism </a:t>
            </a:r>
            <a:r>
              <a:rPr lang="en-US" sz="2600" dirty="0"/>
              <a:t>more than the dose of </a:t>
            </a:r>
            <a:r>
              <a:rPr lang="en-US" sz="2600" dirty="0" err="1"/>
              <a:t>ethinyl</a:t>
            </a:r>
            <a:r>
              <a:rPr lang="en-US" sz="2600" dirty="0"/>
              <a:t> </a:t>
            </a:r>
            <a:r>
              <a:rPr lang="en-US" sz="2600" dirty="0" smtClean="0"/>
              <a:t>estradiol.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American Diabetes Association along with the Centers for Disease Control and Prevention (CDC) concluded that </a:t>
            </a:r>
            <a:r>
              <a:rPr lang="en-US" sz="2600" dirty="0" smtClean="0"/>
              <a:t>HCs are not contraindicated </a:t>
            </a:r>
            <a:r>
              <a:rPr lang="en-US" sz="2600" dirty="0"/>
              <a:t>in women with diabetes </a:t>
            </a:r>
            <a:r>
              <a:rPr lang="en-US" sz="2600" dirty="0" smtClean="0"/>
              <a:t>without vascular complications 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HCs and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600" dirty="0"/>
              <a:t>the effect of HCs on </a:t>
            </a:r>
            <a:r>
              <a:rPr lang="en-US" sz="2600" dirty="0" smtClean="0"/>
              <a:t>lipid balance </a:t>
            </a:r>
            <a:r>
              <a:rPr lang="en-US" sz="2600" dirty="0"/>
              <a:t>appears to be related to the formulation used.</a:t>
            </a:r>
          </a:p>
          <a:p>
            <a:r>
              <a:rPr lang="en-US" sz="2600" dirty="0"/>
              <a:t>When estrogenic activity prevails, there is an increase </a:t>
            </a:r>
            <a:r>
              <a:rPr lang="en-US" sz="2600" dirty="0" smtClean="0"/>
              <a:t>in HDL-cholesterol </a:t>
            </a:r>
            <a:r>
              <a:rPr lang="en-US" sz="2600" dirty="0"/>
              <a:t>and a decrease in LDL-cholesterol </a:t>
            </a:r>
            <a:r>
              <a:rPr lang="en-US" sz="2600" dirty="0" smtClean="0"/>
              <a:t>levels, whereas </a:t>
            </a:r>
            <a:r>
              <a:rPr lang="en-US" sz="2600" dirty="0"/>
              <a:t>the opposite occurs when androgenic activity </a:t>
            </a:r>
            <a:r>
              <a:rPr lang="en-US" sz="2600" dirty="0" smtClean="0"/>
              <a:t>is higher 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ability of </a:t>
            </a:r>
            <a:r>
              <a:rPr lang="en-US" sz="2600" dirty="0" smtClean="0"/>
              <a:t>HCs to </a:t>
            </a:r>
            <a:r>
              <a:rPr lang="en-US" sz="2600" dirty="0"/>
              <a:t>increase HDL-cholesterol levels is the most </a:t>
            </a:r>
            <a:r>
              <a:rPr lang="en-US" sz="2600" dirty="0" smtClean="0"/>
              <a:t>favorable and </a:t>
            </a:r>
            <a:r>
              <a:rPr lang="en-US" sz="2600" dirty="0"/>
              <a:t>promising metabolic effect in PCOS and may overcome the negative impact on triglycerides and </a:t>
            </a:r>
            <a:r>
              <a:rPr lang="en-US" sz="2600" dirty="0" smtClean="0"/>
              <a:t>LDL-cholesterol </a:t>
            </a:r>
            <a:r>
              <a:rPr lang="en-US" sz="2600" dirty="0"/>
              <a:t>because low HDL-cholesterol may be </a:t>
            </a:r>
            <a:r>
              <a:rPr lang="en-US" sz="2600" dirty="0" smtClean="0"/>
              <a:t>the critical </a:t>
            </a:r>
            <a:r>
              <a:rPr lang="en-US" sz="2600" dirty="0"/>
              <a:t>link between PCOS and the metabolic syndrome</a:t>
            </a:r>
            <a:br>
              <a:rPr lang="en-US" sz="2600" dirty="0"/>
            </a:br>
            <a:r>
              <a:rPr lang="en-US" sz="2600" dirty="0"/>
              <a:t> 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HCs and body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600" dirty="0"/>
              <a:t>The impact of HCs on body weight and fat </a:t>
            </a:r>
            <a:r>
              <a:rPr lang="en-US" sz="2600" dirty="0" smtClean="0"/>
              <a:t>distribution is </a:t>
            </a:r>
            <a:r>
              <a:rPr lang="en-US" sz="2600" dirty="0"/>
              <a:t>similar between </a:t>
            </a:r>
            <a:r>
              <a:rPr lang="en-US" sz="2600" dirty="0" smtClean="0"/>
              <a:t>healthy women and women with </a:t>
            </a:r>
            <a:r>
              <a:rPr lang="en-US" sz="2600" dirty="0"/>
              <a:t>PCOS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r>
              <a:rPr lang="en-US" sz="2600" dirty="0"/>
              <a:t>In particular, BMI and the waist-to-hip ratio were unchanged or occasionally improved, independent of coexistent obesity . 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Role </a:t>
            </a:r>
            <a:r>
              <a:rPr lang="en-US" dirty="0"/>
              <a:t>of exercise in lifestyle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the use of exercise therapy in the management of overweight and obesity in PCOS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Although there are no large randomized trials of </a:t>
            </a:r>
            <a:r>
              <a:rPr lang="en-US" sz="2800" dirty="0" smtClean="0"/>
              <a:t>exercise in </a:t>
            </a:r>
            <a:r>
              <a:rPr lang="en-US" sz="2800" dirty="0"/>
              <a:t>PCOS, exercise therapy, alone or in combination </a:t>
            </a:r>
            <a:r>
              <a:rPr lang="en-US" sz="2800" dirty="0" smtClean="0"/>
              <a:t>with dietary </a:t>
            </a:r>
            <a:r>
              <a:rPr lang="en-US" sz="2800" dirty="0"/>
              <a:t>intervention, improves weight loss and </a:t>
            </a:r>
            <a:r>
              <a:rPr lang="en-US" sz="2800" dirty="0" smtClean="0"/>
              <a:t>reduces cardiovascular </a:t>
            </a:r>
            <a:r>
              <a:rPr lang="en-US" sz="2800" dirty="0"/>
              <a:t>risk factors and diabetes risk in the </a:t>
            </a:r>
            <a:r>
              <a:rPr lang="en-US" sz="2800" dirty="0" smtClean="0"/>
              <a:t>general population.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Role </a:t>
            </a:r>
            <a:r>
              <a:rPr lang="en-US" dirty="0"/>
              <a:t>of exercise in lifestyle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the use of exercise therapy in the management of overweight and obesity in PCOS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Although there are no large randomized trials of </a:t>
            </a:r>
            <a:r>
              <a:rPr lang="en-US" sz="2800" dirty="0" smtClean="0"/>
              <a:t>exercise in </a:t>
            </a:r>
            <a:r>
              <a:rPr lang="en-US" sz="2800" dirty="0"/>
              <a:t>PCOS, exercise therapy, alone or in combination </a:t>
            </a:r>
            <a:r>
              <a:rPr lang="en-US" sz="2800" dirty="0" smtClean="0"/>
              <a:t>with dietary </a:t>
            </a:r>
            <a:r>
              <a:rPr lang="en-US" sz="2800" dirty="0"/>
              <a:t>intervention, improves weight loss and </a:t>
            </a:r>
            <a:r>
              <a:rPr lang="en-US" sz="2800" dirty="0" smtClean="0"/>
              <a:t>reduces cardiovascular </a:t>
            </a:r>
            <a:r>
              <a:rPr lang="en-US" sz="2800" dirty="0"/>
              <a:t>risk factors and diabetes risk in the </a:t>
            </a:r>
            <a:r>
              <a:rPr lang="en-US" sz="2800" dirty="0" smtClean="0"/>
              <a:t>general population.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dirty="0"/>
              <a:t>. Role of weight loss in lifestyle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that weight loss strategies begin </a:t>
            </a:r>
            <a:r>
              <a:rPr lang="en-US" sz="2800" dirty="0" smtClean="0"/>
              <a:t>with calorie-restricted </a:t>
            </a:r>
            <a:r>
              <a:rPr lang="en-US" sz="2800" dirty="0"/>
              <a:t>diets (with no evidence that one type </a:t>
            </a:r>
            <a:r>
              <a:rPr lang="en-US" sz="2800" dirty="0" smtClean="0"/>
              <a:t>of diet </a:t>
            </a:r>
            <a:r>
              <a:rPr lang="en-US" sz="2800" dirty="0"/>
              <a:t>is superior) for adolescents and women with </a:t>
            </a:r>
            <a:r>
              <a:rPr lang="en-US" sz="2800" dirty="0" smtClean="0"/>
              <a:t>PCOS who </a:t>
            </a:r>
            <a:r>
              <a:rPr lang="en-US" sz="2800" dirty="0"/>
              <a:t>are overweight or obese.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Weight loss </a:t>
            </a:r>
            <a:r>
              <a:rPr lang="en-US" sz="2800" dirty="0" smtClean="0"/>
              <a:t>is likely </a:t>
            </a:r>
            <a:r>
              <a:rPr lang="en-US" sz="2800" dirty="0"/>
              <a:t>beneficial for both reproductive and metabolic dysfunction in this setting. Weight loss is likely insufficient </a:t>
            </a:r>
            <a:r>
              <a:rPr lang="en-US" sz="2800" dirty="0" smtClean="0"/>
              <a:t>as a </a:t>
            </a:r>
            <a:r>
              <a:rPr lang="en-US" sz="2800" dirty="0"/>
              <a:t>treatment for PCOS in normal-weight women.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r>
              <a:rPr lang="en-US" dirty="0"/>
              <a:t>Of PCOS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7369" y="470263"/>
            <a:ext cx="4218431" cy="83021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Adolescents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perimenopause and menopause </a:t>
            </a:r>
          </a:p>
        </p:txBody>
      </p:sp>
    </p:spTree>
    <p:extLst>
      <p:ext uri="{BB962C8B-B14F-4D97-AF65-F5344CB8AC3E}">
        <p14:creationId xmlns:p14="http://schemas.microsoft.com/office/powerpoint/2010/main" val="38534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dirty="0"/>
              <a:t>. Role of weight loss in lifestyle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400" dirty="0"/>
              <a:t>Weight loss is generally recommended as a </a:t>
            </a:r>
            <a:r>
              <a:rPr lang="en-US" sz="2400" dirty="0" smtClean="0"/>
              <a:t>first-line therapy </a:t>
            </a:r>
            <a:r>
              <a:rPr lang="en-US" sz="2400" dirty="0"/>
              <a:t>for obese women with PCOS. </a:t>
            </a:r>
            <a:endParaRPr lang="en-US" sz="2400" dirty="0" smtClean="0"/>
          </a:p>
          <a:p>
            <a:r>
              <a:rPr lang="en-US" sz="2400" dirty="0" smtClean="0"/>
              <a:t>Weight </a:t>
            </a:r>
            <a:r>
              <a:rPr lang="en-US" sz="2400" dirty="0"/>
              <a:t>loss </a:t>
            </a:r>
            <a:r>
              <a:rPr lang="en-US" sz="2400" dirty="0" smtClean="0"/>
              <a:t>in PCOS </a:t>
            </a:r>
            <a:r>
              <a:rPr lang="en-US" sz="2400" dirty="0"/>
              <a:t>has been accomplished via lifestyle </a:t>
            </a:r>
            <a:r>
              <a:rPr lang="en-US" sz="2400" dirty="0" smtClean="0"/>
              <a:t>modification, use </a:t>
            </a:r>
            <a:r>
              <a:rPr lang="en-US" sz="2400" dirty="0"/>
              <a:t>of medications designed for weight loss, and </a:t>
            </a:r>
            <a:r>
              <a:rPr lang="en-US" sz="2400" dirty="0" smtClean="0"/>
              <a:t>bariatric surgery. </a:t>
            </a:r>
          </a:p>
          <a:p>
            <a:r>
              <a:rPr lang="en-US" sz="2400" dirty="0" smtClean="0"/>
              <a:t>Improvements </a:t>
            </a:r>
            <a:r>
              <a:rPr lang="en-US" sz="2400" dirty="0"/>
              <a:t>in </a:t>
            </a:r>
            <a:r>
              <a:rPr lang="en-US" sz="2400" dirty="0" smtClean="0"/>
              <a:t>reproductive and </a:t>
            </a:r>
            <a:r>
              <a:rPr lang="en-US" sz="2400" dirty="0"/>
              <a:t>metabolic status in PCOS have been described with </a:t>
            </a:r>
            <a:r>
              <a:rPr lang="en-US" sz="2400" dirty="0" smtClean="0"/>
              <a:t>all weight </a:t>
            </a:r>
            <a:r>
              <a:rPr lang="en-US" sz="2400" dirty="0"/>
              <a:t>loss </a:t>
            </a:r>
            <a:r>
              <a:rPr lang="en-US" sz="2400" dirty="0" smtClean="0"/>
              <a:t>methods.</a:t>
            </a:r>
          </a:p>
          <a:p>
            <a:r>
              <a:rPr lang="en-US" sz="2400" dirty="0" smtClean="0"/>
              <a:t>Weight </a:t>
            </a:r>
            <a:r>
              <a:rPr lang="en-US" sz="2400" dirty="0"/>
              <a:t>loss had minimal </a:t>
            </a:r>
            <a:r>
              <a:rPr lang="en-US" sz="2400" dirty="0" smtClean="0"/>
              <a:t>effects on </a:t>
            </a:r>
            <a:r>
              <a:rPr lang="en-US" sz="2400" dirty="0"/>
              <a:t>hirsutism and fertility, although there were </a:t>
            </a:r>
            <a:r>
              <a:rPr lang="en-US" sz="2400" dirty="0" smtClean="0"/>
              <a:t>significant improvements </a:t>
            </a:r>
            <a:r>
              <a:rPr lang="en-US" sz="2400" dirty="0"/>
              <a:t>in some metabolic parameters (mainly glycemic effects related to improvements in fasting blood glucose and insulin levels)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. Use of metformin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against the use of metformin as a </a:t>
            </a:r>
            <a:r>
              <a:rPr lang="en-US" sz="2800" dirty="0" smtClean="0"/>
              <a:t>first line </a:t>
            </a:r>
            <a:r>
              <a:rPr lang="en-US" sz="2800" dirty="0"/>
              <a:t>treatment of cutaneous manifestations, for </a:t>
            </a:r>
            <a:r>
              <a:rPr lang="en-US" sz="2800" dirty="0" smtClean="0"/>
              <a:t>prevention of </a:t>
            </a:r>
            <a:r>
              <a:rPr lang="en-US" sz="2800" dirty="0"/>
              <a:t>pregnancy complications, or for the treatment of obesity .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recommend</a:t>
            </a:r>
            <a:r>
              <a:rPr lang="en-US" sz="2800" dirty="0"/>
              <a:t> metformin in women with </a:t>
            </a:r>
            <a:r>
              <a:rPr lang="en-US" sz="2800" dirty="0" smtClean="0"/>
              <a:t>PCOS who </a:t>
            </a:r>
            <a:r>
              <a:rPr lang="en-US" sz="2800" dirty="0"/>
              <a:t>have T2DM or IGT who fail lifestyle modification. </a:t>
            </a:r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women with PCOS with menstrual </a:t>
            </a:r>
            <a:r>
              <a:rPr lang="en-US" sz="2800" dirty="0" smtClean="0"/>
              <a:t>irregularity who can not take </a:t>
            </a:r>
            <a:r>
              <a:rPr lang="en-US" sz="2800" dirty="0"/>
              <a:t>or do </a:t>
            </a:r>
            <a:r>
              <a:rPr lang="en-US" sz="2800" dirty="0" smtClean="0"/>
              <a:t>not tolerate </a:t>
            </a:r>
            <a:r>
              <a:rPr lang="en-US" sz="2800" dirty="0"/>
              <a:t>HCs</a:t>
            </a:r>
            <a:r>
              <a:rPr lang="en-US" sz="2800" dirty="0" smtClean="0"/>
              <a:t>, we </a:t>
            </a:r>
            <a:r>
              <a:rPr lang="en-US" sz="2800" dirty="0" smtClean="0">
                <a:solidFill>
                  <a:srgbClr val="FF0000"/>
                </a:solidFill>
              </a:rPr>
              <a:t>suggest</a:t>
            </a:r>
            <a:r>
              <a:rPr lang="en-US" sz="2800" dirty="0" smtClean="0"/>
              <a:t> metformin </a:t>
            </a:r>
            <a:r>
              <a:rPr lang="en-US" sz="2800" dirty="0"/>
              <a:t>as second-line therapy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. Use of metformin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Metformin </a:t>
            </a:r>
            <a:r>
              <a:rPr lang="en-US" sz="2800" dirty="0"/>
              <a:t>should not be used for hirsutism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Metformin studies have not been sufficiently powered to </a:t>
            </a:r>
            <a:r>
              <a:rPr lang="en-US" sz="2800" dirty="0" smtClean="0"/>
              <a:t>study acne .</a:t>
            </a:r>
          </a:p>
          <a:p>
            <a:r>
              <a:rPr lang="en-US" sz="2800" dirty="0"/>
              <a:t>when weight loss </a:t>
            </a:r>
            <a:r>
              <a:rPr lang="en-US" sz="2800" dirty="0" smtClean="0"/>
              <a:t>and lifestyle </a:t>
            </a:r>
            <a:r>
              <a:rPr lang="en-US" sz="2800" dirty="0"/>
              <a:t>modifications are used to treat obesity, there is no benefit to adding metformin. </a:t>
            </a:r>
            <a:endParaRPr lang="en-US" sz="2800" dirty="0" smtClean="0"/>
          </a:p>
          <a:p>
            <a:r>
              <a:rPr lang="en-US" sz="2800" dirty="0" smtClean="0"/>
              <a:t>Therefore</a:t>
            </a:r>
            <a:r>
              <a:rPr lang="en-US" sz="2800" dirty="0"/>
              <a:t>, diet and </a:t>
            </a:r>
            <a:r>
              <a:rPr lang="en-US" sz="2800" dirty="0" smtClean="0"/>
              <a:t>exercise, not </a:t>
            </a:r>
            <a:r>
              <a:rPr lang="en-US" sz="2800" dirty="0"/>
              <a:t>metformin, should be the first line of therapy in </a:t>
            </a:r>
            <a:r>
              <a:rPr lang="en-US" sz="2800" dirty="0" smtClean="0"/>
              <a:t>obese women with PCOS.</a:t>
            </a:r>
          </a:p>
          <a:p>
            <a:pPr marL="4572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/>
              <a:t>. Use of metformin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One of the most important clinical outcomes demonstrated during metformin treatment was the improvement in menstrual </a:t>
            </a:r>
            <a:r>
              <a:rPr lang="en-US" sz="2800" dirty="0" err="1" smtClean="0"/>
              <a:t>cyclicity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Improvement </a:t>
            </a:r>
            <a:r>
              <a:rPr lang="en-US" sz="2800" dirty="0"/>
              <a:t>in ovulation rate in women taking metformin.</a:t>
            </a:r>
            <a:endParaRPr lang="en-US" sz="2800" dirty="0" smtClean="0"/>
          </a:p>
          <a:p>
            <a:r>
              <a:rPr lang="en-US" sz="2800" dirty="0" smtClean="0"/>
              <a:t>Metformin </a:t>
            </a:r>
            <a:r>
              <a:rPr lang="en-US" sz="2800" dirty="0"/>
              <a:t>is not as effective as </a:t>
            </a:r>
            <a:r>
              <a:rPr lang="en-US" sz="2800" dirty="0" smtClean="0"/>
              <a:t>oral contraceptives </a:t>
            </a:r>
            <a:r>
              <a:rPr lang="en-US" sz="2800" dirty="0"/>
              <a:t>for menstrual cycle regulation. </a:t>
            </a:r>
            <a:endParaRPr lang="en-US" sz="2800" dirty="0" smtClean="0"/>
          </a:p>
          <a:p>
            <a:r>
              <a:rPr lang="en-US" sz="2800" dirty="0"/>
              <a:t>Metformin is recommended for prevention </a:t>
            </a:r>
            <a:r>
              <a:rPr lang="en-US" sz="2800" dirty="0" smtClean="0"/>
              <a:t>of diabetes </a:t>
            </a:r>
            <a:r>
              <a:rPr lang="en-US" sz="2800" dirty="0"/>
              <a:t>in women with PCOS and IGT when </a:t>
            </a:r>
            <a:r>
              <a:rPr lang="en-US" sz="2800" dirty="0" smtClean="0"/>
              <a:t>lifestyle modification </a:t>
            </a:r>
            <a:r>
              <a:rPr lang="en-US" sz="2800" dirty="0"/>
              <a:t>is not successful.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dirty="0"/>
              <a:t>. Treatment of infertility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600" dirty="0"/>
              <a:t>We </a:t>
            </a:r>
            <a:r>
              <a:rPr lang="en-US" sz="2600" dirty="0">
                <a:solidFill>
                  <a:srgbClr val="FF0000"/>
                </a:solidFill>
              </a:rPr>
              <a:t>recommend</a:t>
            </a:r>
            <a:r>
              <a:rPr lang="en-US" sz="2600" dirty="0"/>
              <a:t> clomiphene citrate (or </a:t>
            </a:r>
            <a:r>
              <a:rPr lang="en-US" sz="2600" dirty="0" smtClean="0"/>
              <a:t>comparable estrogen </a:t>
            </a:r>
            <a:r>
              <a:rPr lang="en-US" sz="2600" dirty="0"/>
              <a:t>modulators such as </a:t>
            </a:r>
            <a:r>
              <a:rPr lang="en-US" sz="2600" dirty="0" err="1"/>
              <a:t>letrozole</a:t>
            </a:r>
            <a:r>
              <a:rPr lang="en-US" sz="2600" dirty="0"/>
              <a:t>) as the </a:t>
            </a:r>
            <a:r>
              <a:rPr lang="en-US" sz="2600" dirty="0" smtClean="0"/>
              <a:t>first-line treatment </a:t>
            </a:r>
            <a:r>
              <a:rPr lang="en-US" sz="2600" dirty="0"/>
              <a:t>of </a:t>
            </a:r>
            <a:r>
              <a:rPr lang="en-US" sz="2600" dirty="0" err="1"/>
              <a:t>anovulatory</a:t>
            </a:r>
            <a:r>
              <a:rPr lang="en-US" sz="2600" dirty="0"/>
              <a:t> infertility in women with PCOS.</a:t>
            </a:r>
            <a:endParaRPr lang="en-US" sz="2600" dirty="0" smtClean="0"/>
          </a:p>
          <a:p>
            <a:r>
              <a:rPr lang="en-US" sz="2600" dirty="0"/>
              <a:t>We </a:t>
            </a:r>
            <a:r>
              <a:rPr lang="en-US" sz="2600" dirty="0">
                <a:solidFill>
                  <a:srgbClr val="FF0000"/>
                </a:solidFill>
              </a:rPr>
              <a:t>suggest</a:t>
            </a:r>
            <a:r>
              <a:rPr lang="en-US" sz="2600" dirty="0"/>
              <a:t> the use of metformin as an </a:t>
            </a:r>
            <a:r>
              <a:rPr lang="en-US" sz="2600" dirty="0" smtClean="0"/>
              <a:t>adjuvant therapy </a:t>
            </a:r>
            <a:r>
              <a:rPr lang="en-US" sz="2600" dirty="0"/>
              <a:t>for infertility to prevent OHSS in women </a:t>
            </a:r>
            <a:r>
              <a:rPr lang="en-US" sz="2600" dirty="0" smtClean="0"/>
              <a:t>with PCOS </a:t>
            </a:r>
            <a:r>
              <a:rPr lang="en-US" sz="2600" dirty="0"/>
              <a:t>undergoing </a:t>
            </a:r>
            <a:r>
              <a:rPr lang="en-US" sz="2600" dirty="0" smtClean="0"/>
              <a:t>IVF.</a:t>
            </a:r>
          </a:p>
          <a:p>
            <a:r>
              <a:rPr lang="en-US" sz="2600" dirty="0" smtClean="0"/>
              <a:t>Clomiphene </a:t>
            </a:r>
            <a:r>
              <a:rPr lang="en-US" sz="2600" dirty="0"/>
              <a:t>has had improved pregnancy rates vs metformin, </a:t>
            </a:r>
            <a:r>
              <a:rPr lang="en-US" sz="2600" dirty="0" smtClean="0"/>
              <a:t>as well </a:t>
            </a:r>
            <a:r>
              <a:rPr lang="en-US" sz="2600" dirty="0"/>
              <a:t>as providing comparable rates to injectable </a:t>
            </a:r>
            <a:r>
              <a:rPr lang="en-US" sz="2600" dirty="0" smtClean="0"/>
              <a:t>gonadotropins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Metformin has been recommended for use in infertility treatment partly because it is thought to be associated with </a:t>
            </a:r>
            <a:r>
              <a:rPr lang="en-US" sz="2600" dirty="0" err="1"/>
              <a:t>monofollicular</a:t>
            </a:r>
            <a:r>
              <a:rPr lang="en-US" sz="2600" dirty="0"/>
              <a:t> ovulation and lower multiple pregnancy rates</a:t>
            </a:r>
            <a:r>
              <a:rPr lang="en-US" sz="2600" dirty="0" smtClean="0"/>
              <a:t>.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</a:t>
            </a:r>
            <a:br>
              <a:rPr lang="en-US" sz="2600" dirty="0" smtClean="0"/>
            </a:b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dirty="0"/>
              <a:t>. Treatment of infertility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346575"/>
          </a:xfrm>
        </p:spPr>
        <p:txBody>
          <a:bodyPr>
            <a:noAutofit/>
          </a:bodyPr>
          <a:lstStyle/>
          <a:p>
            <a:r>
              <a:rPr lang="en-US" sz="2400" dirty="0" smtClean="0"/>
              <a:t>Aromatase </a:t>
            </a:r>
            <a:r>
              <a:rPr lang="en-US" sz="2400" dirty="0"/>
              <a:t>inhibitors have been proposed as </a:t>
            </a:r>
            <a:r>
              <a:rPr lang="en-US" sz="2400" dirty="0" smtClean="0"/>
              <a:t>oral agents</a:t>
            </a:r>
            <a:r>
              <a:rPr lang="en-US" sz="2400" dirty="0"/>
              <a:t>, and although current cumulative evidence </a:t>
            </a:r>
            <a:r>
              <a:rPr lang="en-US" sz="2400" dirty="0" smtClean="0"/>
              <a:t>suggests an </a:t>
            </a:r>
            <a:r>
              <a:rPr lang="en-US" sz="2400" dirty="0"/>
              <a:t>uncertain risk/benefit ratio to treat </a:t>
            </a:r>
            <a:r>
              <a:rPr lang="en-US" sz="2400" dirty="0" smtClean="0"/>
              <a:t>infertility.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marked superiority in live birth rate of </a:t>
            </a:r>
            <a:r>
              <a:rPr lang="en-US" sz="2400" dirty="0" err="1"/>
              <a:t>letrozole</a:t>
            </a:r>
            <a:r>
              <a:rPr lang="en-US" sz="2400" dirty="0"/>
              <a:t> over </a:t>
            </a:r>
            <a:r>
              <a:rPr lang="en-US" sz="2400" dirty="0" smtClean="0"/>
              <a:t>clomiphene </a:t>
            </a:r>
            <a:r>
              <a:rPr lang="en-US" sz="2400" dirty="0"/>
              <a:t>for the treatment of </a:t>
            </a:r>
            <a:r>
              <a:rPr lang="en-US" sz="2400" dirty="0" err="1" smtClean="0"/>
              <a:t>anovulatory</a:t>
            </a:r>
            <a:r>
              <a:rPr lang="en-US" sz="2400" dirty="0" smtClean="0"/>
              <a:t> infertility </a:t>
            </a:r>
            <a:r>
              <a:rPr lang="en-US" sz="2400" dirty="0"/>
              <a:t>in women with PCOS. Although </a:t>
            </a:r>
            <a:r>
              <a:rPr lang="en-US" sz="2400" dirty="0" smtClean="0"/>
              <a:t>concerns about </a:t>
            </a:r>
            <a:r>
              <a:rPr lang="en-US" sz="2400" dirty="0"/>
              <a:t>the relative teratogenicity of </a:t>
            </a:r>
            <a:r>
              <a:rPr lang="en-US" sz="2400" dirty="0" err="1"/>
              <a:t>letrozole</a:t>
            </a:r>
            <a:r>
              <a:rPr lang="en-US" sz="2400" dirty="0"/>
              <a:t> compared </a:t>
            </a:r>
            <a:r>
              <a:rPr lang="en-US" sz="2400" dirty="0" smtClean="0"/>
              <a:t>to clomiphene remain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In clomiphene-resistant women, metformin plus clomiphene led to higher live birth rates than clomiphene alone.</a:t>
            </a:r>
          </a:p>
          <a:p>
            <a:r>
              <a:rPr lang="en-US" sz="2400" dirty="0"/>
              <a:t>Metformin also led to higher live birth rates than laparoscopic ovarian drilling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dirty="0"/>
              <a:t>. Treatment of infertility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664952" cy="434657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routine use of metformin during pregnancy </a:t>
            </a:r>
            <a:r>
              <a:rPr lang="en-US" sz="2400" dirty="0" smtClean="0"/>
              <a:t>in women </a:t>
            </a:r>
            <a:r>
              <a:rPr lang="en-US" sz="2400" dirty="0"/>
              <a:t>with PCOS is unwarranted, although it may be useful to treat gestational </a:t>
            </a:r>
            <a:r>
              <a:rPr lang="en-US" sz="2400" dirty="0" smtClean="0"/>
              <a:t>diabetes.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effect </a:t>
            </a:r>
            <a:r>
              <a:rPr lang="en-US" sz="2400" dirty="0" smtClean="0"/>
              <a:t>of metformin </a:t>
            </a:r>
            <a:r>
              <a:rPr lang="en-US" sz="2400" dirty="0"/>
              <a:t>on abortion rate. </a:t>
            </a:r>
            <a:r>
              <a:rPr lang="en-US" sz="2400" dirty="0" smtClean="0"/>
              <a:t>No serious </a:t>
            </a:r>
            <a:r>
              <a:rPr lang="en-US" sz="2400" dirty="0"/>
              <a:t>maternal or fetal adverse </a:t>
            </a:r>
            <a:r>
              <a:rPr lang="en-US" sz="2400" dirty="0" smtClean="0"/>
              <a:t>effects. 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difference in the prevalence of pre-eclampsia, preterm delivery, or gestational DM in </a:t>
            </a:r>
            <a:r>
              <a:rPr lang="en-US" sz="2400" dirty="0" smtClean="0"/>
              <a:t>women with </a:t>
            </a:r>
            <a:r>
              <a:rPr lang="en-US" sz="2400" dirty="0"/>
              <a:t>PCOS treated with metformin during </a:t>
            </a:r>
            <a:r>
              <a:rPr lang="en-US" sz="2400" dirty="0" smtClean="0"/>
              <a:t>pregnancy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We </a:t>
            </a:r>
            <a:r>
              <a:rPr lang="en-US" sz="2400" dirty="0">
                <a:solidFill>
                  <a:srgbClr val="FF0000"/>
                </a:solidFill>
              </a:rPr>
              <a:t>recommend</a:t>
            </a:r>
            <a:r>
              <a:rPr lang="en-US" sz="2400" dirty="0"/>
              <a:t> discontinuing metformin (</a:t>
            </a:r>
            <a:r>
              <a:rPr lang="en-US" sz="2400" dirty="0" smtClean="0"/>
              <a:t>when used </a:t>
            </a:r>
            <a:r>
              <a:rPr lang="en-US" sz="2400" dirty="0"/>
              <a:t>to treat PCOS as opposed to T2DM) with a </a:t>
            </a:r>
            <a:r>
              <a:rPr lang="en-US" sz="2400" dirty="0" smtClean="0"/>
              <a:t>positive pregnancy </a:t>
            </a:r>
            <a:r>
              <a:rPr lang="en-US" sz="2400" dirty="0"/>
              <a:t>test, given the lack of benefit associated with </a:t>
            </a:r>
            <a:r>
              <a:rPr lang="en-US" sz="2400" dirty="0" smtClean="0"/>
              <a:t>its routine </a:t>
            </a:r>
            <a:r>
              <a:rPr lang="en-US" sz="2400" dirty="0"/>
              <a:t>use during pregnancy.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/>
              <a:t>. Use of other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recommend</a:t>
            </a:r>
            <a:r>
              <a:rPr lang="en-US" sz="2800" dirty="0"/>
              <a:t> against the use of insulin sensitizers, such as </a:t>
            </a:r>
            <a:r>
              <a:rPr lang="en-US" sz="2800" dirty="0" err="1"/>
              <a:t>inositols</a:t>
            </a:r>
            <a:r>
              <a:rPr lang="en-US" sz="2800" dirty="0"/>
              <a:t> (due to lack of benefit) or </a:t>
            </a:r>
            <a:r>
              <a:rPr lang="en-US" sz="2800" dirty="0" err="1"/>
              <a:t>thiazolinediones</a:t>
            </a:r>
            <a:r>
              <a:rPr lang="en-US" sz="2800" dirty="0"/>
              <a:t> (given safety concerns), for the treatment of PCOS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against the use of statins for the treatment of </a:t>
            </a:r>
            <a:r>
              <a:rPr lang="en-US" sz="2800" dirty="0" err="1"/>
              <a:t>hyperandrogenism</a:t>
            </a:r>
            <a:r>
              <a:rPr lang="en-US" sz="2800" dirty="0"/>
              <a:t> and anovulation in PCOS </a:t>
            </a:r>
            <a:r>
              <a:rPr lang="en-US" sz="2800" dirty="0" smtClean="0"/>
              <a:t>until additional </a:t>
            </a:r>
            <a:r>
              <a:rPr lang="en-US" sz="2800" dirty="0"/>
              <a:t>studies demonstrate a favorable risk-benefit </a:t>
            </a:r>
            <a:r>
              <a:rPr lang="en-US" sz="2800" dirty="0" smtClean="0"/>
              <a:t>ratio.</a:t>
            </a:r>
          </a:p>
          <a:p>
            <a:r>
              <a:rPr lang="en-US" sz="2800" dirty="0" smtClean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statins </a:t>
            </a:r>
            <a:r>
              <a:rPr lang="en-US" sz="2800" dirty="0" smtClean="0"/>
              <a:t>in women with PCOS </a:t>
            </a:r>
            <a:r>
              <a:rPr lang="en-US" sz="2800" dirty="0"/>
              <a:t>who meet current indications for statin </a:t>
            </a:r>
            <a:r>
              <a:rPr lang="en-US" sz="2800" dirty="0" smtClean="0"/>
              <a:t>therapy.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dirty="0"/>
              <a:t>. Use of other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91216" cy="4117975"/>
          </a:xfrm>
        </p:spPr>
        <p:txBody>
          <a:bodyPr>
            <a:noAutofit/>
          </a:bodyPr>
          <a:lstStyle/>
          <a:p>
            <a:r>
              <a:rPr lang="en-US" sz="2400" dirty="0"/>
              <a:t>Statins have multiple actions that include inhibition of the enzyme </a:t>
            </a:r>
            <a:r>
              <a:rPr lang="en-US" sz="2400" dirty="0" err="1"/>
              <a:t>hydroxymethylglutaryl</a:t>
            </a:r>
            <a:r>
              <a:rPr lang="en-US" sz="2400" dirty="0"/>
              <a:t> coenzyme A reductase, which leads to </a:t>
            </a:r>
            <a:r>
              <a:rPr lang="en-US" sz="2400" dirty="0" smtClean="0"/>
              <a:t>decreased production </a:t>
            </a:r>
            <a:r>
              <a:rPr lang="en-US" sz="2400" dirty="0"/>
              <a:t>of cholesterol (thus reducing circulating concentrations of cholesterol).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addition, there is some evidence that ovarian T production may be reduced by administration of statins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Statins </a:t>
            </a:r>
            <a:r>
              <a:rPr lang="en-US" sz="2400" dirty="0"/>
              <a:t>appear </a:t>
            </a:r>
            <a:r>
              <a:rPr lang="en-US" sz="2400" dirty="0" smtClean="0"/>
              <a:t>to have </a:t>
            </a:r>
            <a:r>
              <a:rPr lang="en-US" sz="2400" dirty="0"/>
              <a:t>antioxidant </a:t>
            </a:r>
            <a:r>
              <a:rPr lang="en-US" sz="2400" dirty="0" smtClean="0"/>
              <a:t>properties.</a:t>
            </a:r>
          </a:p>
          <a:p>
            <a:r>
              <a:rPr lang="en-US" sz="2400" dirty="0"/>
              <a:t>There are potential </a:t>
            </a:r>
            <a:r>
              <a:rPr lang="en-US" sz="2400" dirty="0" smtClean="0"/>
              <a:t>serious side </a:t>
            </a:r>
            <a:r>
              <a:rPr lang="en-US" sz="2400" dirty="0"/>
              <a:t>effects to statins (myopathy and renal impairment</a:t>
            </a:r>
            <a:r>
              <a:rPr lang="en-US" sz="2400" dirty="0" smtClean="0"/>
              <a:t>), which </a:t>
            </a:r>
            <a:r>
              <a:rPr lang="en-US" sz="2400" dirty="0"/>
              <a:t>may be more common in women then men, </a:t>
            </a:r>
            <a:r>
              <a:rPr lang="en-US" sz="2400" dirty="0" smtClean="0"/>
              <a:t>and these </a:t>
            </a:r>
            <a:r>
              <a:rPr lang="en-US" sz="2400" dirty="0"/>
              <a:t>drugs are theoretically teratogenic (Pregnancy Category X), which merits caution in their use.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15897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HCs as the first-line treatment in adolescents with suspected PCOS (if the therapeutic goal </a:t>
            </a:r>
            <a:r>
              <a:rPr lang="en-US" sz="2800" dirty="0" smtClean="0"/>
              <a:t>is to </a:t>
            </a:r>
            <a:r>
              <a:rPr lang="en-US" sz="2800" dirty="0"/>
              <a:t>treat acne, hirsutism, or </a:t>
            </a:r>
            <a:r>
              <a:rPr lang="en-US" sz="2800" dirty="0" err="1"/>
              <a:t>anovulatory</a:t>
            </a:r>
            <a:r>
              <a:rPr lang="en-US" sz="2800" dirty="0"/>
              <a:t> symptoms or </a:t>
            </a:r>
            <a:r>
              <a:rPr lang="en-US" sz="2800" dirty="0" smtClean="0"/>
              <a:t>to prevent </a:t>
            </a:r>
            <a:r>
              <a:rPr lang="en-US" sz="2800" dirty="0"/>
              <a:t>pregnancy) 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that </a:t>
            </a:r>
            <a:r>
              <a:rPr lang="en-US" sz="2800" dirty="0" smtClean="0"/>
              <a:t>lifestyle therapy </a:t>
            </a:r>
            <a:r>
              <a:rPr lang="en-US" sz="2800" dirty="0"/>
              <a:t>(calorie-restricted diet and exercise) with the objective of weight loss should also be first-line treatment </a:t>
            </a:r>
            <a:r>
              <a:rPr lang="en-US" sz="2800" dirty="0" smtClean="0"/>
              <a:t>in the </a:t>
            </a:r>
            <a:r>
              <a:rPr lang="en-US" sz="2800" dirty="0"/>
              <a:t>presence of </a:t>
            </a:r>
            <a:r>
              <a:rPr lang="en-US" sz="2800" dirty="0" smtClean="0"/>
              <a:t>overweight/obesity.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PCOS in Adults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728960" cy="4117975"/>
          </a:xfrm>
        </p:spPr>
        <p:txBody>
          <a:bodyPr>
            <a:noAutofit/>
          </a:bodyPr>
          <a:lstStyle/>
          <a:p>
            <a:r>
              <a:rPr lang="en-US" sz="2800" dirty="0"/>
              <a:t>PCOs is a common disorder with systemic </a:t>
            </a:r>
            <a:r>
              <a:rPr lang="en-US" sz="2800" dirty="0" smtClean="0"/>
              <a:t>metabolic manifestations</a:t>
            </a:r>
            <a:r>
              <a:rPr lang="en-US" sz="2800" dirty="0"/>
              <a:t>. its etiology is complex, heterogeneous, and poorly understood. </a:t>
            </a:r>
            <a:endParaRPr lang="en-US" sz="2800" dirty="0" smtClean="0"/>
          </a:p>
          <a:p>
            <a:r>
              <a:rPr lang="en-US" sz="2800" dirty="0" smtClean="0"/>
              <a:t>There </a:t>
            </a:r>
            <a:r>
              <a:rPr lang="en-US" sz="2800" dirty="0"/>
              <a:t>are three </a:t>
            </a:r>
            <a:r>
              <a:rPr lang="en-US" sz="2800" dirty="0" smtClean="0"/>
              <a:t>definitions </a:t>
            </a:r>
            <a:r>
              <a:rPr lang="en-US" sz="2800" dirty="0"/>
              <a:t>for PCOs currently in use that variably rely </a:t>
            </a:r>
            <a:r>
              <a:rPr lang="en-US" sz="2800" dirty="0" smtClean="0"/>
              <a:t>on androgen </a:t>
            </a:r>
            <a:r>
              <a:rPr lang="en-US" sz="2800" dirty="0"/>
              <a:t>excess, chronic anovulation, and PCO </a:t>
            </a:r>
            <a:r>
              <a:rPr lang="en-US" sz="2800" dirty="0" smtClean="0"/>
              <a:t>to make </a:t>
            </a:r>
            <a:r>
              <a:rPr lang="en-US" sz="2800" dirty="0"/>
              <a:t>the </a:t>
            </a:r>
            <a:r>
              <a:rPr lang="en-US" sz="2800" dirty="0" smtClean="0"/>
              <a:t>diagnosis.</a:t>
            </a:r>
          </a:p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that the diagnosis of PCOS be made </a:t>
            </a:r>
            <a:r>
              <a:rPr lang="en-US" sz="2800" dirty="0" smtClean="0"/>
              <a:t>if </a:t>
            </a:r>
            <a:r>
              <a:rPr lang="en-US" sz="2800" dirty="0" smtClean="0">
                <a:solidFill>
                  <a:srgbClr val="FF0000"/>
                </a:solidFill>
              </a:rPr>
              <a:t>two </a:t>
            </a:r>
            <a:r>
              <a:rPr lang="en-US" sz="2800" dirty="0">
                <a:solidFill>
                  <a:srgbClr val="FF0000"/>
                </a:solidFill>
              </a:rPr>
              <a:t>of the three </a:t>
            </a:r>
            <a:r>
              <a:rPr lang="en-US" sz="2800" dirty="0"/>
              <a:t>following criteria are met: androgen excess, ovulatory dysfunction, or </a:t>
            </a:r>
            <a:r>
              <a:rPr lang="en-US" sz="2800" dirty="0" smtClean="0"/>
              <a:t>PCO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15897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metformin as a possible treatment if the goal is to treat IGT/metabolic syndrome. </a:t>
            </a:r>
          </a:p>
          <a:p>
            <a:r>
              <a:rPr lang="en-US" sz="2800" dirty="0"/>
              <a:t>The optimal duration of HC or metformin use has not yet been determined.</a:t>
            </a:r>
          </a:p>
          <a:p>
            <a:r>
              <a:rPr lang="en-US" sz="2800" dirty="0" smtClean="0"/>
              <a:t>For </a:t>
            </a:r>
            <a:r>
              <a:rPr lang="en-US" sz="2800" dirty="0" err="1"/>
              <a:t>premenarchal</a:t>
            </a:r>
            <a:r>
              <a:rPr lang="en-US" sz="2800" dirty="0"/>
              <a:t> girls with clinical and biochemical evidence of </a:t>
            </a:r>
            <a:r>
              <a:rPr lang="en-US" sz="2800" dirty="0" err="1"/>
              <a:t>hyperandrogenism</a:t>
            </a:r>
            <a:r>
              <a:rPr lang="en-US" sz="2800" dirty="0"/>
              <a:t> in the presence of advanced pubertal development (</a:t>
            </a:r>
            <a:r>
              <a:rPr lang="en-US" sz="2800" dirty="0" err="1" smtClean="0"/>
              <a:t>ie</a:t>
            </a:r>
            <a:r>
              <a:rPr lang="en-US" sz="2800" dirty="0" smtClean="0"/>
              <a:t>, ≥Tanner </a:t>
            </a:r>
            <a:r>
              <a:rPr lang="en-US" sz="2800" dirty="0"/>
              <a:t>stage IV </a:t>
            </a:r>
            <a:r>
              <a:rPr lang="en-US" sz="2800" dirty="0" smtClean="0"/>
              <a:t>breast development</a:t>
            </a:r>
            <a:r>
              <a:rPr lang="en-US" sz="2800" dirty="0"/>
              <a:t>), we </a:t>
            </a:r>
            <a:r>
              <a:rPr lang="en-US" sz="2800" dirty="0">
                <a:solidFill>
                  <a:srgbClr val="FF0000"/>
                </a:solidFill>
              </a:rPr>
              <a:t>suggest</a:t>
            </a:r>
            <a:r>
              <a:rPr lang="en-US" sz="2800" dirty="0"/>
              <a:t> starting HCs.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15897"/>
            <a:ext cx="10491216" cy="4117975"/>
          </a:xfrm>
        </p:spPr>
        <p:txBody>
          <a:bodyPr>
            <a:noAutofit/>
          </a:bodyPr>
          <a:lstStyle/>
          <a:p>
            <a:r>
              <a:rPr lang="en-US" sz="2800" dirty="0"/>
              <a:t>The dual goal </a:t>
            </a:r>
            <a:r>
              <a:rPr lang="en-US" sz="2800" dirty="0" smtClean="0"/>
              <a:t>of treating </a:t>
            </a:r>
            <a:r>
              <a:rPr lang="en-US" sz="2800" dirty="0" err="1"/>
              <a:t>hyperandrogenism</a:t>
            </a:r>
            <a:r>
              <a:rPr lang="en-US" sz="2800" dirty="0"/>
              <a:t> and providing contraception prompts the </a:t>
            </a:r>
            <a:r>
              <a:rPr lang="en-US" sz="2800" dirty="0" smtClean="0"/>
              <a:t>use of </a:t>
            </a:r>
            <a:r>
              <a:rPr lang="en-US" sz="2800" dirty="0"/>
              <a:t>HCs as the mainstay of therapy for adolescents </a:t>
            </a:r>
            <a:r>
              <a:rPr lang="en-US" sz="2800" dirty="0" smtClean="0"/>
              <a:t>wit PCOS.</a:t>
            </a:r>
          </a:p>
          <a:p>
            <a:r>
              <a:rPr lang="en-US" sz="2800" dirty="0" smtClean="0"/>
              <a:t>Benefits </a:t>
            </a:r>
            <a:r>
              <a:rPr lang="en-US" sz="2800" dirty="0"/>
              <a:t>such as normal menses and decreased acne and hirsutism are </a:t>
            </a:r>
            <a:r>
              <a:rPr lang="en-US" sz="2800" dirty="0" smtClean="0"/>
              <a:t>typically of </a:t>
            </a:r>
            <a:r>
              <a:rPr lang="en-US" sz="2800" dirty="0"/>
              <a:t>the greatest importance to an </a:t>
            </a:r>
            <a:r>
              <a:rPr lang="en-US" sz="2800" dirty="0" smtClean="0"/>
              <a:t>adolescent.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initiation of HCs in early </a:t>
            </a:r>
            <a:r>
              <a:rPr lang="en-US" sz="2800" dirty="0" smtClean="0"/>
              <a:t>adolescence </a:t>
            </a:r>
            <a:r>
              <a:rPr lang="en-US" sz="2800" dirty="0"/>
              <a:t>is controversial. HCs could be considered in a patient with </a:t>
            </a:r>
            <a:r>
              <a:rPr lang="en-US" sz="2800" dirty="0" smtClean="0"/>
              <a:t>proven </a:t>
            </a:r>
            <a:r>
              <a:rPr lang="en-US" sz="2800" dirty="0" err="1" smtClean="0"/>
              <a:t>hyperandrogenism</a:t>
            </a:r>
            <a:r>
              <a:rPr lang="en-US" sz="2800" dirty="0" smtClean="0"/>
              <a:t> </a:t>
            </a:r>
            <a:r>
              <a:rPr lang="en-US" sz="2800" dirty="0"/>
              <a:t>if the patient has achieved a sexual maturity of Tanner stage 4–5 when menarche should </a:t>
            </a:r>
            <a:r>
              <a:rPr lang="en-US" sz="2800" dirty="0" smtClean="0"/>
              <a:t>have occurred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15897"/>
            <a:ext cx="10491216" cy="4117975"/>
          </a:xfrm>
        </p:spPr>
        <p:txBody>
          <a:bodyPr>
            <a:noAutofit/>
          </a:bodyPr>
          <a:lstStyle/>
          <a:p>
            <a:r>
              <a:rPr lang="en-US" sz="2400" dirty="0"/>
              <a:t>The best HC for adolescents and the appropriate duration of therapy are uncertain.</a:t>
            </a:r>
            <a:endParaRPr lang="en-US" sz="2400" dirty="0" smtClean="0"/>
          </a:p>
          <a:p>
            <a:r>
              <a:rPr lang="en-US" sz="2400" dirty="0"/>
              <a:t>Some authors suggest </a:t>
            </a:r>
            <a:r>
              <a:rPr lang="en-US" sz="2400" dirty="0" smtClean="0"/>
              <a:t>continuing with </a:t>
            </a:r>
            <a:r>
              <a:rPr lang="en-US" sz="2400" dirty="0"/>
              <a:t>HC until the patient is </a:t>
            </a:r>
            <a:r>
              <a:rPr lang="en-US" sz="2400" dirty="0" err="1"/>
              <a:t>gynecologically</a:t>
            </a:r>
            <a:r>
              <a:rPr lang="en-US" sz="2400" dirty="0"/>
              <a:t> mature (defined by these authors as 5 years </a:t>
            </a:r>
            <a:r>
              <a:rPr lang="en-US" sz="2400" dirty="0" err="1"/>
              <a:t>postmenarcheal</a:t>
            </a:r>
            <a:r>
              <a:rPr lang="en-US" sz="2400" dirty="0"/>
              <a:t>) or </a:t>
            </a:r>
            <a:r>
              <a:rPr lang="en-US" sz="2400" dirty="0" smtClean="0"/>
              <a:t>has lost </a:t>
            </a:r>
            <a:r>
              <a:rPr lang="en-US" sz="2400" dirty="0"/>
              <a:t>a substantial amount of weight.</a:t>
            </a:r>
            <a:endParaRPr lang="en-US" sz="2400" dirty="0" smtClean="0"/>
          </a:p>
          <a:p>
            <a:r>
              <a:rPr lang="en-US" sz="2400" dirty="0" smtClean="0"/>
              <a:t>Metformin </a:t>
            </a:r>
            <a:r>
              <a:rPr lang="en-US" sz="2400" dirty="0"/>
              <a:t>may be more beneficial for </a:t>
            </a:r>
            <a:r>
              <a:rPr lang="en-US" sz="2400" dirty="0" smtClean="0"/>
              <a:t>adolescents with </a:t>
            </a:r>
            <a:r>
              <a:rPr lang="en-US" sz="2400" dirty="0"/>
              <a:t>PCOS than it is for adults with this </a:t>
            </a:r>
            <a:r>
              <a:rPr lang="en-US" sz="2400" dirty="0" smtClean="0"/>
              <a:t>condition.</a:t>
            </a:r>
          </a:p>
          <a:p>
            <a:r>
              <a:rPr lang="en-US" sz="2400" dirty="0"/>
              <a:t>Because lifestyle </a:t>
            </a:r>
            <a:r>
              <a:rPr lang="en-US" sz="2400" dirty="0" smtClean="0"/>
              <a:t>change and/or </a:t>
            </a:r>
            <a:r>
              <a:rPr lang="en-US" sz="2400" dirty="0"/>
              <a:t>metformin may increase ovulatory frequency </a:t>
            </a:r>
            <a:r>
              <a:rPr lang="en-US" sz="2400" dirty="0" smtClean="0"/>
              <a:t>and because </a:t>
            </a:r>
            <a:r>
              <a:rPr lang="en-US" sz="2400" dirty="0"/>
              <a:t>cutaneous manifestations are common, appropriate contraception must be recommended to a sexually active teenager.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15897"/>
            <a:ext cx="10600944" cy="411797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/>
              <a:t>In recommending </a:t>
            </a:r>
            <a:r>
              <a:rPr lang="en-US" sz="2800" dirty="0" smtClean="0"/>
              <a:t>metformin in </a:t>
            </a:r>
            <a:r>
              <a:rPr lang="en-US" sz="2800" dirty="0"/>
              <a:t>adolescents with PCOS, the committee believes that</a:t>
            </a:r>
            <a:r>
              <a:rPr lang="en-US" sz="2800" dirty="0" smtClean="0"/>
              <a:t>:</a:t>
            </a:r>
          </a:p>
          <a:p>
            <a:pPr marL="45720" indent="0">
              <a:buNone/>
            </a:pPr>
            <a:r>
              <a:rPr lang="en-US" sz="2600" dirty="0" smtClean="0"/>
              <a:t>1) early </a:t>
            </a:r>
            <a:r>
              <a:rPr lang="en-US" sz="2600" dirty="0"/>
              <a:t>treatment with metformin and/or lifestyle </a:t>
            </a:r>
            <a:r>
              <a:rPr lang="en-US" sz="2600" dirty="0" smtClean="0"/>
              <a:t>changes may yield promising </a:t>
            </a:r>
            <a:r>
              <a:rPr lang="en-US" sz="2600" dirty="0"/>
              <a:t>and preventative results; </a:t>
            </a:r>
            <a:endParaRPr lang="en-US" sz="2600" dirty="0" smtClean="0"/>
          </a:p>
          <a:p>
            <a:pPr marL="45720" indent="0">
              <a:buNone/>
            </a:pPr>
            <a:r>
              <a:rPr lang="en-US" sz="2600" dirty="0" smtClean="0"/>
              <a:t>2</a:t>
            </a:r>
            <a:r>
              <a:rPr lang="en-US" sz="2600" dirty="0"/>
              <a:t>) </a:t>
            </a:r>
            <a:r>
              <a:rPr lang="en-US" sz="2600" dirty="0" smtClean="0"/>
              <a:t>priority should </a:t>
            </a:r>
            <a:r>
              <a:rPr lang="en-US" sz="2600" dirty="0"/>
              <a:t>be placed on treating PCOS not only as a hormonal</a:t>
            </a:r>
            <a:r>
              <a:rPr lang="en-US" sz="2600" dirty="0" smtClean="0"/>
              <a:t>/ reproductive </a:t>
            </a:r>
            <a:r>
              <a:rPr lang="en-US" sz="2600" dirty="0"/>
              <a:t>disorder, but also as a </a:t>
            </a:r>
            <a:r>
              <a:rPr lang="en-US" sz="2600" dirty="0" err="1"/>
              <a:t>dysmetabolic</a:t>
            </a:r>
            <a:r>
              <a:rPr lang="en-US" sz="2600" dirty="0"/>
              <a:t> syndrome characterized by </a:t>
            </a:r>
            <a:r>
              <a:rPr lang="en-US" sz="2600" dirty="0" smtClean="0"/>
              <a:t>IR </a:t>
            </a:r>
          </a:p>
          <a:p>
            <a:pPr marL="45720" indent="0">
              <a:buNone/>
            </a:pPr>
            <a:r>
              <a:rPr lang="en-US" sz="2600" dirty="0" smtClean="0"/>
              <a:t>3</a:t>
            </a:r>
            <a:r>
              <a:rPr lang="en-US" sz="2600" dirty="0"/>
              <a:t>) the safety of </a:t>
            </a:r>
            <a:r>
              <a:rPr lang="en-US" sz="2600" dirty="0" smtClean="0"/>
              <a:t>metformin and </a:t>
            </a:r>
            <a:r>
              <a:rPr lang="en-US" sz="2600" dirty="0"/>
              <a:t>its reported outcomes outweigh the limited data.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42817" y="2587752"/>
            <a:ext cx="4169663" cy="14264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97408"/>
          </a:xfrm>
        </p:spPr>
        <p:txBody>
          <a:bodyPr/>
          <a:lstStyle/>
          <a:p>
            <a:r>
              <a:rPr lang="en-US" dirty="0" smtClean="0"/>
              <a:t>Diagnostic </a:t>
            </a:r>
            <a:r>
              <a:rPr lang="en-US" dirty="0"/>
              <a:t>Criteria for PCOS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72" y="1057394"/>
            <a:ext cx="3843528" cy="597537"/>
          </a:xfrm>
        </p:spPr>
        <p:txBody>
          <a:bodyPr>
            <a:no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Androgen status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6838931"/>
              </p:ext>
            </p:extLst>
          </p:nvPr>
        </p:nvGraphicFramePr>
        <p:xfrm>
          <a:off x="667511" y="1575816"/>
          <a:ext cx="11219687" cy="40384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71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6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2838416635"/>
                    </a:ext>
                  </a:extLst>
                </a:gridCol>
                <a:gridCol w="2306318">
                  <a:extLst>
                    <a:ext uri="{9D8B030D-6E8A-4147-A177-3AD203B41FA5}">
                      <a16:colId xmlns:a16="http://schemas.microsoft.com/office/drawing/2014/main" val="3474451527"/>
                    </a:ext>
                  </a:extLst>
                </a:gridCol>
              </a:tblGrid>
              <a:tr h="220960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en-US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Abnormality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 Test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Rotterdam</a:t>
                      </a:r>
                      <a:b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of 3 met)</a:t>
                      </a:r>
                      <a:r>
                        <a:rPr lang="nl-NL" dirty="0" smtClean="0"/>
                        <a:t> </a:t>
                      </a:r>
                      <a:endParaRPr lang="en-US" dirty="0"/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Androgen Excess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PCOS Society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HyperAndrogenism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1 of 2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Remaining Criteria)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hyperandrogenism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hyperandrogenism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 include hirsutism, acne, or androgenic alopecia.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Biochemical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hyperandrogenism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Biochemical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hyperandrogenism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refers to an elevated serum androgen level and typically includes an elevated total, bioavailable, or free serum T level.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28527"/>
              </p:ext>
            </p:extLst>
          </p:nvPr>
        </p:nvGraphicFramePr>
        <p:xfrm>
          <a:off x="667512" y="5833872"/>
          <a:ext cx="11219687" cy="914400"/>
        </p:xfrm>
        <a:graphic>
          <a:graphicData uri="http://schemas.openxmlformats.org/drawingml/2006/table">
            <a:tbl>
              <a:tblPr/>
              <a:tblGrid>
                <a:gridCol w="11219687">
                  <a:extLst>
                    <a:ext uri="{9D8B030D-6E8A-4147-A177-3AD203B41FA5}">
                      <a16:colId xmlns:a16="http://schemas.microsoft.com/office/drawing/2014/main" val="3619593362"/>
                    </a:ext>
                  </a:extLst>
                </a:gridCol>
              </a:tblGrid>
              <a:tr h="807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or biochemical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hyperandrogenism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included as one criterion in all classification systems.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may be present for diagnosis; XX, must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present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diagnosis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55462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97408"/>
          </a:xfrm>
        </p:spPr>
        <p:txBody>
          <a:bodyPr/>
          <a:lstStyle/>
          <a:p>
            <a:r>
              <a:rPr lang="en-US" dirty="0" smtClean="0"/>
              <a:t>Diagnostic </a:t>
            </a:r>
            <a:r>
              <a:rPr lang="en-US" dirty="0"/>
              <a:t>Criteria for PCOS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72" y="1057394"/>
            <a:ext cx="3843528" cy="597537"/>
          </a:xfrm>
        </p:spPr>
        <p:txBody>
          <a:bodyPr>
            <a:noAutofit/>
          </a:bodyPr>
          <a:lstStyle/>
          <a:p>
            <a:pPr marL="560070" indent="-514350">
              <a:buFont typeface="+mj-lt"/>
              <a:buAutoNum type="arabicPeriod" startAt="2"/>
            </a:pPr>
            <a:r>
              <a:rPr lang="en-US" sz="2800" dirty="0" smtClean="0"/>
              <a:t>Menstrual history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6515244"/>
              </p:ext>
            </p:extLst>
          </p:nvPr>
        </p:nvGraphicFramePr>
        <p:xfrm>
          <a:off x="621792" y="1733917"/>
          <a:ext cx="11153647" cy="42212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613">
                  <a:extLst>
                    <a:ext uri="{9D8B030D-6E8A-4147-A177-3AD203B41FA5}">
                      <a16:colId xmlns:a16="http://schemas.microsoft.com/office/drawing/2014/main" val="2838416635"/>
                    </a:ext>
                  </a:extLst>
                </a:gridCol>
                <a:gridCol w="2240786">
                  <a:extLst>
                    <a:ext uri="{9D8B030D-6E8A-4147-A177-3AD203B41FA5}">
                      <a16:colId xmlns:a16="http://schemas.microsoft.com/office/drawing/2014/main" val="3474451527"/>
                    </a:ext>
                  </a:extLst>
                </a:gridCol>
              </a:tblGrid>
              <a:tr h="220960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en-US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Abnormality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Recommended Test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Rotterdam</a:t>
                      </a:r>
                      <a:b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of 3 met)</a:t>
                      </a:r>
                      <a:r>
                        <a:rPr lang="nl-NL" dirty="0" smtClean="0"/>
                        <a:t> </a:t>
                      </a:r>
                      <a:endParaRPr lang="en-US" dirty="0"/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Androgen Excess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PCOS Society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HyperAndrogenism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1 of 2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Remaining Criteria)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Oligo- or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anovulation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Anovulation may manifest as frequent bleeding at intervals &lt;21 d or infrequent bleeding at intervals &gt;35 d. Occasionally, bleeding may be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anovulatory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despite falling at a normal interval (25–35 d).</a:t>
                      </a:r>
                    </a:p>
                    <a:p>
                      <a:pPr marL="119063" indent="109538" algn="l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midluteal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progesterone documenting anovulation may help with the diagnosis if bleeding intervals appear to suggest regular ovulation.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4560</TotalTime>
  <Words>5585</Words>
  <Application>Microsoft Office PowerPoint</Application>
  <PresentationFormat>Widescreen</PresentationFormat>
  <Paragraphs>577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Cambria</vt:lpstr>
      <vt:lpstr>Symbol</vt:lpstr>
      <vt:lpstr>Red Line Business 16x9</vt:lpstr>
      <vt:lpstr>Diagnosis and Treatment   Polycystic Ovary Syndrome</vt:lpstr>
      <vt:lpstr>Table of Contents</vt:lpstr>
      <vt:lpstr>About Guideline </vt:lpstr>
      <vt:lpstr>The Reference</vt:lpstr>
      <vt:lpstr>strength of the recommendation</vt:lpstr>
      <vt:lpstr>Diagnosis Of PCOS</vt:lpstr>
      <vt:lpstr>Diagnosis Of PCOS in Adults </vt:lpstr>
      <vt:lpstr>Diagnostic Criteria for PCOS in Adults</vt:lpstr>
      <vt:lpstr>Diagnostic Criteria for PCOS in Adults</vt:lpstr>
      <vt:lpstr>Diagnostic Criteria for PCOS in Adults</vt:lpstr>
      <vt:lpstr>Diagnosis Of PCOS in Adults</vt:lpstr>
      <vt:lpstr>Diagnostic Strengths and Weaknesses of the main features of PCOS </vt:lpstr>
      <vt:lpstr>Diagnostic Strengths and Weaknesses of the main features of PCOS </vt:lpstr>
      <vt:lpstr>Diagnostic Strengths and Weaknesses of the main features of PCOS </vt:lpstr>
      <vt:lpstr>Diagnosis Of PCOS in adults</vt:lpstr>
      <vt:lpstr> Other Diagnoses to Exclude</vt:lpstr>
      <vt:lpstr> Diagnoses to Consider Excluding in Select Women</vt:lpstr>
      <vt:lpstr> Diagnoses to Consider Excluding in Select Women</vt:lpstr>
      <vt:lpstr> Diagnoses to Consider Excluding in Select Women</vt:lpstr>
      <vt:lpstr>Diagnosis Of PCOS in adolescents </vt:lpstr>
      <vt:lpstr>Diagnosis Of PCOS in adolescents </vt:lpstr>
      <vt:lpstr>Diagnosis Of PCOS in adolescents </vt:lpstr>
      <vt:lpstr>Diagnosis Of PCOS in perimenopause and menopause </vt:lpstr>
      <vt:lpstr>Diagnosis Of PCOS in perimenopause and menopause </vt:lpstr>
      <vt:lpstr>Associated morbidity and evaluation</vt:lpstr>
      <vt:lpstr>1. Cutaneous manifestations</vt:lpstr>
      <vt:lpstr>Hirsutism</vt:lpstr>
      <vt:lpstr>Acne and alopecia</vt:lpstr>
      <vt:lpstr>2. Infertility</vt:lpstr>
      <vt:lpstr>2. Infertility</vt:lpstr>
      <vt:lpstr>3. Pregnancy complications</vt:lpstr>
      <vt:lpstr>4. Fetal origins</vt:lpstr>
      <vt:lpstr>5. Endometrial cancer</vt:lpstr>
      <vt:lpstr>5. Endometrial cancer</vt:lpstr>
      <vt:lpstr>6. Obesity</vt:lpstr>
      <vt:lpstr>Impact of obesity on the phenotype of PCOS</vt:lpstr>
      <vt:lpstr>7. Depression</vt:lpstr>
      <vt:lpstr>8. Sleep-disordered breathing/OSA</vt:lpstr>
      <vt:lpstr>8. Sleep-disordered breathing/OSA</vt:lpstr>
      <vt:lpstr>9. NAFLD and NASH</vt:lpstr>
      <vt:lpstr>9. NAFLD and NASH</vt:lpstr>
      <vt:lpstr>10. Type 2 diabetes mellitus</vt:lpstr>
      <vt:lpstr>11. Cardiovascular risk</vt:lpstr>
      <vt:lpstr>Cardiovascular Risk Stratification in Women with PCOS</vt:lpstr>
      <vt:lpstr>11. Cardiovascular risk</vt:lpstr>
      <vt:lpstr>Treatment</vt:lpstr>
      <vt:lpstr>1. HCs: indications and screening</vt:lpstr>
      <vt:lpstr>HCs: indications and screening</vt:lpstr>
      <vt:lpstr>HCs use Relevant Conditions</vt:lpstr>
      <vt:lpstr>Considerations for Use of Combined HCs, in Women with PCOS </vt:lpstr>
      <vt:lpstr>Considerations for Use of Combined HCs, in Women with PCOS </vt:lpstr>
      <vt:lpstr>Considerations for Use of Combined HCs, in Women with PCOS </vt:lpstr>
      <vt:lpstr>HCs: indications and screening</vt:lpstr>
      <vt:lpstr>HCs, insulin sensitivity, and glucose tolerance</vt:lpstr>
      <vt:lpstr>HCs and lipids</vt:lpstr>
      <vt:lpstr>HCs and body weight</vt:lpstr>
      <vt:lpstr>2. Role of exercise in lifestyle therapy</vt:lpstr>
      <vt:lpstr>2. Role of exercise in lifestyle therapy</vt:lpstr>
      <vt:lpstr>3. Role of weight loss in lifestyle therapy</vt:lpstr>
      <vt:lpstr>3. Role of weight loss in lifestyle therapy</vt:lpstr>
      <vt:lpstr>4. Use of metformin in adults</vt:lpstr>
      <vt:lpstr>4. Use of metformin in adults</vt:lpstr>
      <vt:lpstr>4. Use of metformin in adults</vt:lpstr>
      <vt:lpstr>5. Treatment of infertility</vt:lpstr>
      <vt:lpstr>5. Treatment of infertility</vt:lpstr>
      <vt:lpstr>5. Treatment of infertility</vt:lpstr>
      <vt:lpstr>6. Use of other drugs</vt:lpstr>
      <vt:lpstr>6. Use of other drugs</vt:lpstr>
      <vt:lpstr>Treatment of adolescents</vt:lpstr>
      <vt:lpstr>Treatment of adolescents</vt:lpstr>
      <vt:lpstr>Treatment of adolescents</vt:lpstr>
      <vt:lpstr>Treatment of adolescents</vt:lpstr>
      <vt:lpstr>Treatment of adolescents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Polycystic Ovary Syndrome</dc:title>
  <dc:creator>Amir</dc:creator>
  <cp:lastModifiedBy>Amir</cp:lastModifiedBy>
  <cp:revision>87</cp:revision>
  <dcterms:created xsi:type="dcterms:W3CDTF">2018-01-26T16:05:30Z</dcterms:created>
  <dcterms:modified xsi:type="dcterms:W3CDTF">2018-01-29T20:18:47Z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